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91" r:id="rId2"/>
    <p:sldId id="280" r:id="rId3"/>
    <p:sldId id="281" r:id="rId4"/>
    <p:sldId id="283" r:id="rId5"/>
    <p:sldId id="282" r:id="rId6"/>
    <p:sldId id="286" r:id="rId7"/>
    <p:sldId id="270" r:id="rId8"/>
    <p:sldId id="290" r:id="rId9"/>
    <p:sldId id="289" r:id="rId10"/>
  </p:sldIdLst>
  <p:sldSz cx="6858000" cy="9144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88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FF"/>
    <a:srgbClr val="FFFF66"/>
    <a:srgbClr val="008000"/>
    <a:srgbClr val="FFFF99"/>
    <a:srgbClr val="CC3300"/>
    <a:srgbClr val="66FF33"/>
    <a:srgbClr val="00642D"/>
    <a:srgbClr val="33CC33"/>
    <a:srgbClr val="00CCFF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42" autoAdjust="0"/>
    <p:restoredTop sz="94660"/>
  </p:normalViewPr>
  <p:slideViewPr>
    <p:cSldViewPr>
      <p:cViewPr varScale="1">
        <p:scale>
          <a:sx n="53" d="100"/>
          <a:sy n="53" d="100"/>
        </p:scale>
        <p:origin x="2250" y="42"/>
      </p:cViewPr>
      <p:guideLst>
        <p:guide orient="horz" pos="3288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2945659" cy="496332"/>
          </a:xfrm>
          <a:prstGeom prst="rect">
            <a:avLst/>
          </a:prstGeom>
        </p:spPr>
        <p:txBody>
          <a:bodyPr vert="horz" lIns="91312" tIns="45656" rIns="91312" bIns="45656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4" y="3"/>
            <a:ext cx="2945659" cy="496332"/>
          </a:xfrm>
          <a:prstGeom prst="rect">
            <a:avLst/>
          </a:prstGeom>
        </p:spPr>
        <p:txBody>
          <a:bodyPr vert="horz" lIns="91312" tIns="45656" rIns="91312" bIns="45656" rtlCol="0"/>
          <a:lstStyle>
            <a:lvl1pPr algn="r">
              <a:defRPr sz="1200"/>
            </a:lvl1pPr>
          </a:lstStyle>
          <a:p>
            <a:fld id="{73BFA215-CAE0-4A81-A9F9-16D2FB8F5BD0}" type="datetimeFigureOut">
              <a:rPr lang="ko-KR" altLang="en-US" smtClean="0"/>
              <a:pPr/>
              <a:t>2016-07-06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003425" y="744538"/>
            <a:ext cx="2790825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12" tIns="45656" rIns="91312" bIns="45656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312" tIns="45656" rIns="91312" bIns="45656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2" y="9428587"/>
            <a:ext cx="2945659" cy="496332"/>
          </a:xfrm>
          <a:prstGeom prst="rect">
            <a:avLst/>
          </a:prstGeom>
        </p:spPr>
        <p:txBody>
          <a:bodyPr vert="horz" lIns="91312" tIns="45656" rIns="91312" bIns="45656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4" y="9428587"/>
            <a:ext cx="2945659" cy="496332"/>
          </a:xfrm>
          <a:prstGeom prst="rect">
            <a:avLst/>
          </a:prstGeom>
        </p:spPr>
        <p:txBody>
          <a:bodyPr vert="horz" lIns="91312" tIns="45656" rIns="91312" bIns="45656" rtlCol="0" anchor="b"/>
          <a:lstStyle>
            <a:lvl1pPr algn="r">
              <a:defRPr sz="1200"/>
            </a:lvl1pPr>
          </a:lstStyle>
          <a:p>
            <a:fld id="{BD632D82-1CBA-4407-8EB8-31EC3B9FBB8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54805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632D82-1CBA-4407-8EB8-31EC3B9FBB84}" type="slidenum">
              <a:rPr lang="ko-KR" altLang="en-US" smtClean="0"/>
              <a:pPr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324961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ctrTitle"/>
          </p:nvPr>
        </p:nvSpPr>
        <p:spPr>
          <a:xfrm>
            <a:off x="400050" y="1828800"/>
            <a:ext cx="5888736" cy="24384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7" name="부제목 16"/>
          <p:cNvSpPr>
            <a:spLocks noGrp="1"/>
          </p:cNvSpPr>
          <p:nvPr>
            <p:ph type="subTitle" idx="1"/>
          </p:nvPr>
        </p:nvSpPr>
        <p:spPr>
          <a:xfrm>
            <a:off x="400050" y="4304715"/>
            <a:ext cx="5891022" cy="23368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30" name="날짜 개체 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2016-07-06</a:t>
            </a:fld>
            <a:endParaRPr lang="ko-KR" altLang="en-US"/>
          </a:p>
        </p:txBody>
      </p:sp>
      <p:sp>
        <p:nvSpPr>
          <p:cNvPr id="19" name="바닥글 개체 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27" name="슬라이드 번호 개체 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2016-07-06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4972050" y="1219202"/>
            <a:ext cx="1543050" cy="6949017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42900" y="1219202"/>
            <a:ext cx="4514850" cy="6949017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2016-07-06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2016-07-06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97764" y="1755648"/>
            <a:ext cx="5829300" cy="1816608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97764" y="3606219"/>
            <a:ext cx="5829300" cy="2012949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2016-07-06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42900" y="2560113"/>
            <a:ext cx="3028950" cy="591312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86150" y="2560113"/>
            <a:ext cx="3028950" cy="591312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2016-07-06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473664"/>
            <a:ext cx="3030141" cy="879136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3483769" y="2479677"/>
            <a:ext cx="3031331" cy="873124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342900" y="3352800"/>
            <a:ext cx="3030141" cy="5127627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3483769" y="3352800"/>
            <a:ext cx="3031331" cy="5127627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2016-07-06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229350" cy="1524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2016-07-06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2016-07-06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14350" y="685803"/>
            <a:ext cx="2057400" cy="154940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514350" y="2235200"/>
            <a:ext cx="2057400" cy="6096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2681287" y="2235200"/>
            <a:ext cx="3833813" cy="6096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2016-07-06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한쪽 모서리는 잘리고 다른 쪽 모서리는 둥근 사각형 8"/>
          <p:cNvSpPr/>
          <p:nvPr/>
        </p:nvSpPr>
        <p:spPr>
          <a:xfrm rot="420000" flipV="1">
            <a:off x="2374315" y="1477436"/>
            <a:ext cx="3943350" cy="54864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직각 삼각형 11"/>
          <p:cNvSpPr/>
          <p:nvPr/>
        </p:nvSpPr>
        <p:spPr>
          <a:xfrm rot="420000" flipV="1">
            <a:off x="6003101" y="7146359"/>
            <a:ext cx="116586" cy="207264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1569329"/>
            <a:ext cx="1659636" cy="211016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3771713"/>
            <a:ext cx="1657350" cy="290576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2016-07-06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6057900" y="8475134"/>
            <a:ext cx="457200" cy="486833"/>
          </a:xfrm>
        </p:spPr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 rot="420000">
            <a:off x="2614345" y="1599356"/>
            <a:ext cx="3463290" cy="524256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10" name="자유형 9"/>
          <p:cNvSpPr>
            <a:spLocks/>
          </p:cNvSpPr>
          <p:nvPr/>
        </p:nvSpPr>
        <p:spPr bwMode="auto">
          <a:xfrm flipV="1">
            <a:off x="-7144" y="7755467"/>
            <a:ext cx="6872288" cy="138853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자유형 10"/>
          <p:cNvSpPr>
            <a:spLocks/>
          </p:cNvSpPr>
          <p:nvPr/>
        </p:nvSpPr>
        <p:spPr bwMode="auto">
          <a:xfrm flipV="1">
            <a:off x="3286125" y="8293101"/>
            <a:ext cx="3571875" cy="8509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자유형 6"/>
          <p:cNvSpPr>
            <a:spLocks/>
          </p:cNvSpPr>
          <p:nvPr/>
        </p:nvSpPr>
        <p:spPr bwMode="auto">
          <a:xfrm>
            <a:off x="-7144" y="-9525"/>
            <a:ext cx="6872288" cy="138853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자유형 7"/>
          <p:cNvSpPr>
            <a:spLocks/>
          </p:cNvSpPr>
          <p:nvPr/>
        </p:nvSpPr>
        <p:spPr bwMode="auto">
          <a:xfrm>
            <a:off x="3286125" y="-9525"/>
            <a:ext cx="3571875" cy="8509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제목 개체 틀 8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0" name="텍스트 개체 틀 29"/>
          <p:cNvSpPr>
            <a:spLocks noGrp="1"/>
          </p:cNvSpPr>
          <p:nvPr>
            <p:ph type="body" idx="1"/>
          </p:nvPr>
        </p:nvSpPr>
        <p:spPr>
          <a:xfrm>
            <a:off x="342900" y="2580640"/>
            <a:ext cx="6172200" cy="5852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B21F755-8A6C-466B-BE0C-C6810ADA4BC3}" type="datetimeFigureOut">
              <a:rPr lang="ko-KR" altLang="en-US" smtClean="0"/>
              <a:pPr/>
              <a:t>2016-07-06</a:t>
            </a:fld>
            <a:endParaRPr lang="ko-KR" altLang="en-US"/>
          </a:p>
        </p:txBody>
      </p:sp>
      <p:sp>
        <p:nvSpPr>
          <p:cNvPr id="22" name="바닥글 개체 틀 21"/>
          <p:cNvSpPr>
            <a:spLocks noGrp="1"/>
          </p:cNvSpPr>
          <p:nvPr>
            <p:ph type="ftr" sz="quarter" idx="3"/>
          </p:nvPr>
        </p:nvSpPr>
        <p:spPr>
          <a:xfrm>
            <a:off x="2000250" y="8475134"/>
            <a:ext cx="25146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18" name="슬라이드 번호 개체 틀 17"/>
          <p:cNvSpPr>
            <a:spLocks noGrp="1"/>
          </p:cNvSpPr>
          <p:nvPr>
            <p:ph type="sldNum" sz="quarter" idx="4"/>
          </p:nvPr>
        </p:nvSpPr>
        <p:spPr>
          <a:xfrm>
            <a:off x="5943600" y="8475134"/>
            <a:ext cx="5715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grpSp>
        <p:nvGrpSpPr>
          <p:cNvPr id="2" name="그룹 1"/>
          <p:cNvGrpSpPr/>
          <p:nvPr/>
        </p:nvGrpSpPr>
        <p:grpSpPr>
          <a:xfrm>
            <a:off x="-14263" y="269877"/>
            <a:ext cx="6885411" cy="865632"/>
            <a:chOff x="-19045" y="216550"/>
            <a:chExt cx="9180548" cy="649224"/>
          </a:xfrm>
        </p:grpSpPr>
        <p:sp>
          <p:nvSpPr>
            <p:cNvPr id="12" name="자유형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자유형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1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1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1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1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1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1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1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1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1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1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11324" y="1071538"/>
            <a:ext cx="31918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800" dirty="0" smtClean="0">
                <a:latin typeface="굵은안상수체" pitchFamily="2" charset="-127"/>
                <a:ea typeface="굵은안상수체" pitchFamily="2" charset="-127"/>
              </a:rPr>
              <a:t>  맑고 </a:t>
            </a:r>
            <a:r>
              <a:rPr lang="ko-KR" altLang="en-US" sz="2800" smtClean="0">
                <a:latin typeface="굵은안상수체" pitchFamily="2" charset="-127"/>
                <a:ea typeface="굵은안상수체" pitchFamily="2" charset="-127"/>
              </a:rPr>
              <a:t>매력있는</a:t>
            </a:r>
            <a:r>
              <a:rPr lang="ko-KR" altLang="en-US" sz="2800" dirty="0" smtClean="0">
                <a:latin typeface="굵은안상수체" pitchFamily="2" charset="-127"/>
                <a:ea typeface="굵은안상수체" pitchFamily="2" charset="-127"/>
              </a:rPr>
              <a:t> 세계도시 서울</a:t>
            </a:r>
            <a:endParaRPr lang="ko-KR" altLang="en-US" sz="2800" dirty="0">
              <a:latin typeface="굵은안상수체" pitchFamily="2" charset="-127"/>
              <a:ea typeface="굵은안상수체" pitchFamily="2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759937" y="1750727"/>
            <a:ext cx="1857388" cy="142876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>
            <a:off x="2617325" y="1733637"/>
            <a:ext cx="1857388" cy="14287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4485778" y="1716383"/>
            <a:ext cx="1857388" cy="14287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/>
          <p:cNvSpPr txBox="1"/>
          <p:nvPr/>
        </p:nvSpPr>
        <p:spPr>
          <a:xfrm>
            <a:off x="759937" y="2049572"/>
            <a:ext cx="5472608" cy="1296308"/>
          </a:xfrm>
          <a:prstGeom prst="rect">
            <a:avLst/>
          </a:prstGeom>
          <a:noFill/>
        </p:spPr>
        <p:txBody>
          <a:bodyPr wrap="none" rtlCol="0">
            <a:prstTxWarp prst="textPlain">
              <a:avLst/>
            </a:prstTxWarp>
            <a:spAutoFit/>
          </a:bodyPr>
          <a:lstStyle/>
          <a:p>
            <a:r>
              <a:rPr lang="en-US" altLang="ko-KR" sz="2800" b="1" dirty="0" smtClean="0">
                <a:ln w="12700">
                  <a:solidFill>
                    <a:srgbClr val="CC3300"/>
                  </a:solidFill>
                  <a:prstDash val="solid"/>
                </a:ln>
                <a:solidFill>
                  <a:srgbClr val="CC33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굴림" pitchFamily="50" charset="-127"/>
                <a:ea typeface="굴림" pitchFamily="50" charset="-127"/>
              </a:rPr>
              <a:t>2016’</a:t>
            </a:r>
            <a:r>
              <a:rPr lang="ko-KR" altLang="en-US" sz="2800" b="1" dirty="0" smtClean="0">
                <a:ln w="12700">
                  <a:solidFill>
                    <a:srgbClr val="CC3300"/>
                  </a:solidFill>
                  <a:prstDash val="solid"/>
                </a:ln>
                <a:solidFill>
                  <a:srgbClr val="CC33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굴림" pitchFamily="50" charset="-127"/>
                <a:ea typeface="굴림" pitchFamily="50" charset="-127"/>
              </a:rPr>
              <a:t> </a:t>
            </a:r>
            <a:endParaRPr lang="en-US" altLang="ko-KR" sz="2800" b="1" dirty="0" smtClean="0">
              <a:ln w="12700">
                <a:solidFill>
                  <a:srgbClr val="CC3300"/>
                </a:solidFill>
                <a:prstDash val="solid"/>
              </a:ln>
              <a:solidFill>
                <a:srgbClr val="CC33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굴림" pitchFamily="50" charset="-127"/>
              <a:ea typeface="굴림" pitchFamily="50" charset="-127"/>
            </a:endParaRPr>
          </a:p>
          <a:p>
            <a:r>
              <a:rPr lang="ko-KR" altLang="en-US" sz="2800" b="1" dirty="0" smtClean="0">
                <a:ln w="12700">
                  <a:solidFill>
                    <a:srgbClr val="CC3300"/>
                  </a:solidFill>
                  <a:prstDash val="solid"/>
                </a:ln>
                <a:solidFill>
                  <a:srgbClr val="CC33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굴림" pitchFamily="50" charset="-127"/>
                <a:ea typeface="굴림" pitchFamily="50" charset="-127"/>
              </a:rPr>
              <a:t>미술작품국제교류기획공모전</a:t>
            </a:r>
            <a:endParaRPr lang="en-US" altLang="ko-KR" sz="2800" b="1" dirty="0" smtClean="0">
              <a:ln w="12700">
                <a:solidFill>
                  <a:srgbClr val="CC3300"/>
                </a:solidFill>
                <a:prstDash val="solid"/>
              </a:ln>
              <a:solidFill>
                <a:srgbClr val="CC33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굴림" pitchFamily="50" charset="-127"/>
              <a:ea typeface="굴림" pitchFamily="50" charset="-127"/>
            </a:endParaRPr>
          </a:p>
          <a:p>
            <a:r>
              <a:rPr lang="en-US" altLang="ko-KR" sz="2800" b="1" dirty="0" smtClean="0">
                <a:ln w="12700">
                  <a:solidFill>
                    <a:srgbClr val="CC3300"/>
                  </a:solidFill>
                  <a:prstDash val="solid"/>
                </a:ln>
                <a:solidFill>
                  <a:srgbClr val="CC33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굴림" pitchFamily="50" charset="-127"/>
                <a:ea typeface="굴림" pitchFamily="50" charset="-127"/>
              </a:rPr>
              <a:t>         </a:t>
            </a:r>
            <a:endParaRPr lang="ko-KR" altLang="en-US" sz="2800" b="1" dirty="0">
              <a:ln w="12700">
                <a:solidFill>
                  <a:srgbClr val="CC3300"/>
                </a:solidFill>
                <a:prstDash val="solid"/>
              </a:ln>
              <a:solidFill>
                <a:srgbClr val="CC33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635508" y="3096652"/>
            <a:ext cx="1857388" cy="14287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/>
          <p:cNvSpPr/>
          <p:nvPr/>
        </p:nvSpPr>
        <p:spPr>
          <a:xfrm>
            <a:off x="2492896" y="3106753"/>
            <a:ext cx="1929396" cy="14401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직사각형 11"/>
          <p:cNvSpPr/>
          <p:nvPr/>
        </p:nvSpPr>
        <p:spPr>
          <a:xfrm>
            <a:off x="4363271" y="3112061"/>
            <a:ext cx="1857388" cy="142876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직사각형 12"/>
          <p:cNvSpPr/>
          <p:nvPr/>
        </p:nvSpPr>
        <p:spPr>
          <a:xfrm>
            <a:off x="1449045" y="4199411"/>
            <a:ext cx="40943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3600" b="1" dirty="0" smtClean="0">
                <a:solidFill>
                  <a:srgbClr val="9933FF"/>
                </a:solidFill>
                <a:latin typeface="궁서체" pitchFamily="17" charset="-127"/>
                <a:ea typeface="궁서체" pitchFamily="17" charset="-127"/>
              </a:rPr>
              <a:t>『</a:t>
            </a:r>
            <a:r>
              <a:rPr lang="ko-KR" altLang="en-US" sz="3600" b="1" dirty="0" smtClean="0">
                <a:solidFill>
                  <a:srgbClr val="9933FF"/>
                </a:solidFill>
                <a:latin typeface="궁서체" pitchFamily="17" charset="-127"/>
                <a:ea typeface="궁서체" pitchFamily="17" charset="-127"/>
              </a:rPr>
              <a:t>서울의 미</a:t>
            </a:r>
            <a:r>
              <a:rPr lang="en-US" altLang="ko-KR" sz="3600" b="1" dirty="0" smtClean="0">
                <a:solidFill>
                  <a:srgbClr val="9933FF"/>
                </a:solidFill>
                <a:latin typeface="궁서체" pitchFamily="17" charset="-127"/>
                <a:ea typeface="궁서체" pitchFamily="17" charset="-127"/>
              </a:rPr>
              <a:t>(</a:t>
            </a:r>
            <a:r>
              <a:rPr lang="ko-KR" altLang="en-US" sz="3600" b="1" dirty="0" smtClean="0">
                <a:solidFill>
                  <a:srgbClr val="9933FF"/>
                </a:solidFill>
                <a:latin typeface="궁서체" pitchFamily="17" charset="-127"/>
                <a:ea typeface="궁서체" pitchFamily="17" charset="-127"/>
              </a:rPr>
              <a:t>美</a:t>
            </a:r>
            <a:r>
              <a:rPr lang="en-US" altLang="ko-KR" sz="3600" b="1" dirty="0" smtClean="0">
                <a:solidFill>
                  <a:srgbClr val="9933FF"/>
                </a:solidFill>
                <a:latin typeface="궁서체" pitchFamily="17" charset="-127"/>
                <a:ea typeface="궁서체" pitchFamily="17" charset="-127"/>
              </a:rPr>
              <a:t>)』</a:t>
            </a:r>
            <a:endParaRPr lang="ko-KR" altLang="en-US" sz="3600" dirty="0">
              <a:solidFill>
                <a:srgbClr val="9933FF"/>
              </a:solidFill>
              <a:latin typeface="궁서체" pitchFamily="17" charset="-127"/>
              <a:ea typeface="궁서체" pitchFamily="17" charset="-127"/>
            </a:endParaRPr>
          </a:p>
        </p:txBody>
      </p:sp>
      <p:grpSp>
        <p:nvGrpSpPr>
          <p:cNvPr id="19" name="그룹 18"/>
          <p:cNvGrpSpPr/>
          <p:nvPr/>
        </p:nvGrpSpPr>
        <p:grpSpPr>
          <a:xfrm>
            <a:off x="1688631" y="7493697"/>
            <a:ext cx="4095012" cy="584775"/>
            <a:chOff x="1176789" y="8143900"/>
            <a:chExt cx="4095012" cy="584775"/>
          </a:xfrm>
        </p:grpSpPr>
        <p:sp>
          <p:nvSpPr>
            <p:cNvPr id="20" name="TextBox 19"/>
            <p:cNvSpPr txBox="1"/>
            <p:nvPr/>
          </p:nvSpPr>
          <p:spPr>
            <a:xfrm>
              <a:off x="1176789" y="8261755"/>
              <a:ext cx="110799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dirty="0" smtClean="0">
                  <a:solidFill>
                    <a:srgbClr val="0070C0"/>
                  </a:solidFill>
                </a:rPr>
                <a:t>사단법인</a:t>
              </a:r>
              <a:endParaRPr lang="ko-KR" altLang="en-US" b="1" dirty="0">
                <a:solidFill>
                  <a:srgbClr val="0070C0"/>
                </a:solidFill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2214554" y="8143900"/>
              <a:ext cx="305724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3200" b="1" dirty="0" smtClean="0">
                  <a:solidFill>
                    <a:srgbClr val="0070C0"/>
                  </a:solidFill>
                </a:rPr>
                <a:t>한국교육문화원</a:t>
              </a:r>
              <a:endParaRPr lang="ko-KR" altLang="en-US" sz="3200" b="1" dirty="0">
                <a:solidFill>
                  <a:srgbClr val="0070C0"/>
                </a:solidFill>
              </a:endParaRPr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1725553" y="8124520"/>
            <a:ext cx="3881324" cy="214314"/>
          </a:xfrm>
          <a:prstGeom prst="rect">
            <a:avLst/>
          </a:prstGeom>
          <a:noFill/>
        </p:spPr>
        <p:txBody>
          <a:bodyPr wrap="none" rtlCol="0">
            <a:prstTxWarp prst="textPlain">
              <a:avLst/>
            </a:prstTxWarp>
            <a:spAutoFit/>
          </a:bodyPr>
          <a:lstStyle/>
          <a:p>
            <a:r>
              <a:rPr lang="en-US" altLang="ko-KR" b="1" dirty="0" smtClean="0">
                <a:solidFill>
                  <a:srgbClr val="0070C0"/>
                </a:solidFill>
              </a:rPr>
              <a:t>KOREA  EDUCATION CULTURE CENTER, INC</a:t>
            </a:r>
            <a:endParaRPr lang="ko-KR" altLang="en-US" b="1" dirty="0">
              <a:solidFill>
                <a:srgbClr val="0070C0"/>
              </a:solidFill>
            </a:endParaRPr>
          </a:p>
        </p:txBody>
      </p:sp>
      <p:pic>
        <p:nvPicPr>
          <p:cNvPr id="23" name="그림 22" descr="문화원로고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38745" y="7611552"/>
            <a:ext cx="675743" cy="67574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6"/>
          <p:cNvSpPr txBox="1">
            <a:spLocks noChangeArrowheads="1"/>
          </p:cNvSpPr>
          <p:nvPr/>
        </p:nvSpPr>
        <p:spPr bwMode="auto">
          <a:xfrm>
            <a:off x="188640" y="1797607"/>
            <a:ext cx="640871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kumimoji="0" lang="ko-KR" altLang="en-US" sz="1600" b="1" dirty="0">
                <a:latin typeface="+mn-ea"/>
              </a:rPr>
              <a:t>   </a:t>
            </a:r>
            <a:r>
              <a:rPr kumimoji="0" lang="ko-KR" altLang="en-US" b="1" dirty="0">
                <a:solidFill>
                  <a:srgbClr val="0070C0"/>
                </a:solidFill>
                <a:latin typeface="굴림" pitchFamily="50" charset="-127"/>
                <a:ea typeface="태 나무" pitchFamily="18" charset="-127"/>
              </a:rPr>
              <a:t>서울 시민의 예술적 욕구를 만족시키고 </a:t>
            </a:r>
          </a:p>
          <a:p>
            <a:r>
              <a:rPr kumimoji="0" lang="ko-KR" altLang="en-US" b="1" dirty="0">
                <a:solidFill>
                  <a:srgbClr val="0070C0"/>
                </a:solidFill>
                <a:latin typeface="굴림" pitchFamily="50" charset="-127"/>
                <a:ea typeface="태 나무" pitchFamily="18" charset="-127"/>
              </a:rPr>
              <a:t>             </a:t>
            </a:r>
            <a:r>
              <a:rPr kumimoji="0" lang="ko-KR" altLang="en-US" b="1" dirty="0" smtClean="0">
                <a:solidFill>
                  <a:srgbClr val="0070C0"/>
                </a:solidFill>
                <a:latin typeface="굴림" pitchFamily="50" charset="-127"/>
                <a:ea typeface="태 나무" pitchFamily="18" charset="-127"/>
              </a:rPr>
              <a:t>나아가  </a:t>
            </a:r>
            <a:r>
              <a:rPr kumimoji="0" lang="ko-KR" altLang="en-US" b="1" dirty="0">
                <a:solidFill>
                  <a:srgbClr val="0070C0"/>
                </a:solidFill>
                <a:latin typeface="굴림" pitchFamily="50" charset="-127"/>
                <a:ea typeface="태 나무" pitchFamily="18" charset="-127"/>
              </a:rPr>
              <a:t>문화예술 발전의 큰 밑거름이 </a:t>
            </a:r>
          </a:p>
          <a:p>
            <a:r>
              <a:rPr kumimoji="0" lang="ko-KR" altLang="en-US" b="1" dirty="0">
                <a:solidFill>
                  <a:srgbClr val="0070C0"/>
                </a:solidFill>
                <a:latin typeface="굴림" pitchFamily="50" charset="-127"/>
                <a:ea typeface="태 나무" pitchFamily="18" charset="-127"/>
              </a:rPr>
              <a:t>                             </a:t>
            </a:r>
            <a:r>
              <a:rPr kumimoji="0" lang="ko-KR" altLang="en-US" b="1" dirty="0" smtClean="0">
                <a:solidFill>
                  <a:srgbClr val="0070C0"/>
                </a:solidFill>
                <a:latin typeface="굴림" pitchFamily="50" charset="-127"/>
                <a:ea typeface="태 나무" pitchFamily="18" charset="-127"/>
              </a:rPr>
              <a:t>된다고 </a:t>
            </a:r>
            <a:r>
              <a:rPr kumimoji="0" lang="ko-KR" altLang="en-US" b="1" dirty="0">
                <a:solidFill>
                  <a:srgbClr val="0070C0"/>
                </a:solidFill>
                <a:latin typeface="굴림" pitchFamily="50" charset="-127"/>
                <a:ea typeface="태 나무" pitchFamily="18" charset="-127"/>
              </a:rPr>
              <a:t>믿어 의심치  않습니다</a:t>
            </a:r>
            <a:r>
              <a:rPr kumimoji="0" lang="en-US" altLang="ko-KR" sz="1400" b="1" dirty="0">
                <a:solidFill>
                  <a:srgbClr val="0070C0"/>
                </a:solidFill>
                <a:latin typeface="굴림" pitchFamily="50" charset="-127"/>
                <a:ea typeface="태 나무" pitchFamily="18" charset="-127"/>
              </a:rPr>
              <a:t>.</a:t>
            </a:r>
            <a:endParaRPr kumimoji="0" lang="ko-KR" altLang="en-US" sz="1400" dirty="0">
              <a:solidFill>
                <a:srgbClr val="0070C0"/>
              </a:solidFill>
              <a:latin typeface="굴림" pitchFamily="50" charset="-127"/>
              <a:ea typeface="태 나무" pitchFamily="18" charset="-127"/>
            </a:endParaRPr>
          </a:p>
        </p:txBody>
      </p:sp>
      <p:sp>
        <p:nvSpPr>
          <p:cNvPr id="4" name="TextBox 5"/>
          <p:cNvSpPr txBox="1">
            <a:spLocks noChangeArrowheads="1"/>
          </p:cNvSpPr>
          <p:nvPr/>
        </p:nvSpPr>
        <p:spPr bwMode="auto">
          <a:xfrm>
            <a:off x="0" y="2699792"/>
            <a:ext cx="6858000" cy="67095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kumimoji="0" lang="ko-KR" altLang="en-US" sz="1500" b="1" dirty="0" smtClean="0">
                <a:latin typeface="굴림" pitchFamily="50" charset="-127"/>
                <a:ea typeface="굴림" pitchFamily="50" charset="-127"/>
              </a:rPr>
              <a:t>  </a:t>
            </a:r>
            <a:r>
              <a:rPr kumimoji="0" lang="ko-KR" altLang="en-US" sz="1500" b="1" dirty="0">
                <a:latin typeface="굴림" pitchFamily="50" charset="-127"/>
                <a:ea typeface="굴림" pitchFamily="50" charset="-127"/>
              </a:rPr>
              <a:t>아름답고 깨끗한 도시는 그 외관 뿐 아니라 그에 걸 맞는 역사적 정체성과 문화예술의 향기가 함께하는 도시라야만 진정한 명품도시라 할 것입니다</a:t>
            </a:r>
            <a:r>
              <a:rPr kumimoji="0" lang="en-US" altLang="ko-KR" sz="1500" b="1" dirty="0">
                <a:latin typeface="굴림" pitchFamily="50" charset="-127"/>
                <a:ea typeface="굴림" pitchFamily="50" charset="-127"/>
              </a:rPr>
              <a:t>.</a:t>
            </a:r>
          </a:p>
          <a:p>
            <a:pPr>
              <a:lnSpc>
                <a:spcPct val="150000"/>
              </a:lnSpc>
            </a:pPr>
            <a:r>
              <a:rPr kumimoji="0" lang="ko-KR" altLang="en-US" sz="1500" b="1" dirty="0">
                <a:latin typeface="굴림" pitchFamily="50" charset="-127"/>
                <a:ea typeface="굴림" pitchFamily="50" charset="-127"/>
              </a:rPr>
              <a:t>그러한 점에서 이번 </a:t>
            </a:r>
            <a:r>
              <a:rPr kumimoji="0" lang="ko-KR" altLang="en-US" sz="1500" b="1" dirty="0" smtClean="0">
                <a:latin typeface="굴림" pitchFamily="50" charset="-127"/>
                <a:ea typeface="굴림" pitchFamily="50" charset="-127"/>
              </a:rPr>
              <a:t>공모전은 </a:t>
            </a:r>
            <a:r>
              <a:rPr kumimoji="0" lang="ko-KR" altLang="en-US" sz="1500" b="1" dirty="0">
                <a:latin typeface="굴림" pitchFamily="50" charset="-127"/>
                <a:ea typeface="굴림" pitchFamily="50" charset="-127"/>
              </a:rPr>
              <a:t>시간과 공간 언어의 장벽을 넘어 시민에게 깊은 감동과 또한 가슴으로부터 우러나오는 우리의 감성을 일깨우며 나아가 삶의 질을 풍요롭게 해 줄 것입니다</a:t>
            </a:r>
            <a:r>
              <a:rPr kumimoji="0" lang="en-US" altLang="ko-KR" sz="1500" b="1" dirty="0">
                <a:latin typeface="굴림" pitchFamily="50" charset="-127"/>
                <a:ea typeface="굴림" pitchFamily="50" charset="-127"/>
              </a:rPr>
              <a:t>.</a:t>
            </a:r>
          </a:p>
          <a:p>
            <a:pPr>
              <a:lnSpc>
                <a:spcPct val="150000"/>
              </a:lnSpc>
            </a:pPr>
            <a:r>
              <a:rPr kumimoji="0" lang="en-US" altLang="ko-KR" sz="500" b="1" dirty="0">
                <a:latin typeface="굴림" pitchFamily="50" charset="-127"/>
                <a:ea typeface="굴림" pitchFamily="50" charset="-127"/>
              </a:rPr>
              <a:t> </a:t>
            </a:r>
            <a:endParaRPr kumimoji="0" lang="en-US" altLang="ko-KR" sz="500" b="1" dirty="0" smtClean="0"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150000"/>
              </a:lnSpc>
            </a:pPr>
            <a:r>
              <a:rPr kumimoji="0" lang="ko-KR" altLang="en-US" sz="1500" b="1" dirty="0" smtClean="0">
                <a:latin typeface="굴림" pitchFamily="50" charset="-127"/>
                <a:ea typeface="굴림" pitchFamily="50" charset="-127"/>
              </a:rPr>
              <a:t>  출품하시는 </a:t>
            </a:r>
            <a:r>
              <a:rPr kumimoji="0" lang="ko-KR" altLang="en-US" sz="1500" b="1" dirty="0">
                <a:latin typeface="굴림" pitchFamily="50" charset="-127"/>
                <a:ea typeface="굴림" pitchFamily="50" charset="-127"/>
              </a:rPr>
              <a:t>국내 작가  여러분과  재외동포 작가들의 </a:t>
            </a:r>
            <a:r>
              <a:rPr kumimoji="0" lang="ko-KR" altLang="en-US" sz="1500" b="1" dirty="0" smtClean="0">
                <a:latin typeface="굴림" pitchFamily="50" charset="-127"/>
                <a:ea typeface="굴림" pitchFamily="50" charset="-127"/>
              </a:rPr>
              <a:t> 땀과 </a:t>
            </a:r>
            <a:r>
              <a:rPr kumimoji="0" lang="ko-KR" altLang="en-US" sz="1500" b="1" dirty="0">
                <a:latin typeface="굴림" pitchFamily="50" charset="-127"/>
                <a:ea typeface="굴림" pitchFamily="50" charset="-127"/>
              </a:rPr>
              <a:t>고뇌로 빚어낸 수준 높은 미술작품이 서울 시민의 예술적 욕구를 만족 시키고 나아가 문화예술 발전의 큰 밑거름이 된다고 믿어 의심치 않습니다</a:t>
            </a:r>
            <a:r>
              <a:rPr kumimoji="0" lang="en-US" altLang="ko-KR" sz="1500" b="1" dirty="0">
                <a:latin typeface="굴림" pitchFamily="50" charset="-127"/>
                <a:ea typeface="굴림" pitchFamily="50" charset="-127"/>
              </a:rPr>
              <a:t>.</a:t>
            </a:r>
          </a:p>
          <a:p>
            <a:pPr>
              <a:lnSpc>
                <a:spcPct val="150000"/>
              </a:lnSpc>
            </a:pPr>
            <a:endParaRPr kumimoji="0" lang="en-US" altLang="ko-KR" sz="500" b="1" dirty="0" smtClean="0"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150000"/>
              </a:lnSpc>
            </a:pPr>
            <a:r>
              <a:rPr kumimoji="0" lang="en-US" altLang="ko-KR" sz="1500" b="1" dirty="0">
                <a:latin typeface="굴림" pitchFamily="50" charset="-127"/>
                <a:ea typeface="굴림" pitchFamily="50" charset="-127"/>
              </a:rPr>
              <a:t> </a:t>
            </a:r>
            <a:r>
              <a:rPr kumimoji="0" lang="en-US" altLang="ko-KR" sz="1500" b="1" dirty="0" smtClean="0">
                <a:latin typeface="굴림" pitchFamily="50" charset="-127"/>
                <a:ea typeface="굴림" pitchFamily="50" charset="-127"/>
              </a:rPr>
              <a:t> </a:t>
            </a:r>
            <a:r>
              <a:rPr kumimoji="0" lang="ko-KR" altLang="en-US" sz="1500" b="1" dirty="0" smtClean="0">
                <a:latin typeface="굴림" pitchFamily="50" charset="-127"/>
                <a:ea typeface="굴림" pitchFamily="50" charset="-127"/>
              </a:rPr>
              <a:t>매년 실시하는 미술작품 국제교류 </a:t>
            </a:r>
            <a:r>
              <a:rPr lang="ko-KR" altLang="en-US" sz="1500" b="1" dirty="0" smtClean="0">
                <a:latin typeface="굴림" pitchFamily="50" charset="-127"/>
                <a:ea typeface="굴림" pitchFamily="50" charset="-127"/>
              </a:rPr>
              <a:t>공모</a:t>
            </a:r>
            <a:r>
              <a:rPr kumimoji="0" lang="ko-KR" altLang="en-US" sz="1500" b="1" dirty="0" smtClean="0">
                <a:latin typeface="굴림" pitchFamily="50" charset="-127"/>
                <a:ea typeface="굴림" pitchFamily="50" charset="-127"/>
              </a:rPr>
              <a:t>전의 </a:t>
            </a:r>
            <a:r>
              <a:rPr kumimoji="0" lang="ko-KR" altLang="en-US" sz="1500" b="1" dirty="0">
                <a:latin typeface="굴림" pitchFamily="50" charset="-127"/>
                <a:ea typeface="굴림" pitchFamily="50" charset="-127"/>
              </a:rPr>
              <a:t>성공적인 개최를 위하여 많은 애를 </a:t>
            </a:r>
            <a:r>
              <a:rPr kumimoji="0" lang="ko-KR" altLang="en-US" sz="1500" b="1" dirty="0" smtClean="0">
                <a:latin typeface="굴림" pitchFamily="50" charset="-127"/>
                <a:ea typeface="굴림" pitchFamily="50" charset="-127"/>
              </a:rPr>
              <a:t>쓰시는 </a:t>
            </a:r>
            <a:r>
              <a:rPr kumimoji="0" lang="ko-KR" altLang="en-US" sz="1500" b="1" dirty="0">
                <a:latin typeface="굴림" pitchFamily="50" charset="-127"/>
                <a:ea typeface="굴림" pitchFamily="50" charset="-127"/>
              </a:rPr>
              <a:t>모든 분의 노고에 다시 한 번  감사를 드리며</a:t>
            </a:r>
            <a:r>
              <a:rPr kumimoji="0" lang="en-US" altLang="ko-KR" sz="1500" b="1" dirty="0">
                <a:latin typeface="굴림" pitchFamily="50" charset="-127"/>
                <a:ea typeface="굴림" pitchFamily="50" charset="-127"/>
              </a:rPr>
              <a:t>, </a:t>
            </a:r>
            <a:r>
              <a:rPr kumimoji="0" lang="ko-KR" altLang="en-US" sz="1500" b="1" dirty="0">
                <a:latin typeface="굴림" pitchFamily="50" charset="-127"/>
                <a:ea typeface="굴림" pitchFamily="50" charset="-127"/>
              </a:rPr>
              <a:t>이번 </a:t>
            </a:r>
            <a:r>
              <a:rPr lang="ko-KR" altLang="en-US" sz="1500" b="1" dirty="0" smtClean="0">
                <a:latin typeface="굴림" pitchFamily="50" charset="-127"/>
                <a:ea typeface="굴림" pitchFamily="50" charset="-127"/>
              </a:rPr>
              <a:t>미술작품 국제교류 기획공모전에 </a:t>
            </a:r>
            <a:r>
              <a:rPr kumimoji="0" lang="ko-KR" altLang="en-US" sz="1500" b="1" dirty="0">
                <a:latin typeface="굴림" pitchFamily="50" charset="-127"/>
                <a:ea typeface="굴림" pitchFamily="50" charset="-127"/>
              </a:rPr>
              <a:t>참여하신 모든 분들과 시민 여러분의 앞날에 건강과 행운이 함께 하시기를 기원합니다</a:t>
            </a:r>
            <a:r>
              <a:rPr kumimoji="0" lang="en-US" altLang="ko-KR" sz="1500" b="1" dirty="0" smtClean="0">
                <a:latin typeface="굴림" pitchFamily="50" charset="-127"/>
                <a:ea typeface="굴림" pitchFamily="50" charset="-127"/>
              </a:rPr>
              <a:t>.</a:t>
            </a:r>
          </a:p>
          <a:p>
            <a:pPr>
              <a:lnSpc>
                <a:spcPct val="150000"/>
              </a:lnSpc>
            </a:pPr>
            <a:endParaRPr kumimoji="0" lang="en-US" altLang="ko-KR" sz="1500" b="1" dirty="0" smtClean="0"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500" b="1" dirty="0" smtClean="0">
                <a:latin typeface="굴림" pitchFamily="50" charset="-127"/>
                <a:ea typeface="굴림" pitchFamily="50" charset="-127"/>
              </a:rPr>
              <a:t>                                          </a:t>
            </a:r>
            <a:endParaRPr lang="en-US" altLang="ko-KR" sz="1600" b="1" dirty="0" smtClean="0">
              <a:solidFill>
                <a:schemeClr val="accent2"/>
              </a:solidFill>
              <a:latin typeface="굴림" pitchFamily="50" charset="-127"/>
              <a:ea typeface="굴림" pitchFamily="50" charset="-127"/>
            </a:endParaRPr>
          </a:p>
          <a:p>
            <a:r>
              <a:rPr lang="en-US" altLang="ko-KR" sz="2000" b="1" dirty="0" smtClean="0">
                <a:solidFill>
                  <a:srgbClr val="002060"/>
                </a:solidFill>
                <a:latin typeface="굴림" pitchFamily="50" charset="-127"/>
                <a:ea typeface="굴림" pitchFamily="50" charset="-127"/>
              </a:rPr>
              <a:t>                   “</a:t>
            </a:r>
            <a:r>
              <a:rPr lang="ko-KR" altLang="en-US" sz="2000" b="1" dirty="0" smtClean="0">
                <a:solidFill>
                  <a:srgbClr val="002060"/>
                </a:solidFill>
                <a:latin typeface="굴림" pitchFamily="50" charset="-127"/>
                <a:ea typeface="굴림" pitchFamily="50" charset="-127"/>
              </a:rPr>
              <a:t>맑고 매력 있는 세계도시 서울</a:t>
            </a:r>
            <a:r>
              <a:rPr lang="en-US" altLang="ko-KR" sz="2000" b="1" dirty="0" smtClean="0">
                <a:solidFill>
                  <a:srgbClr val="002060"/>
                </a:solidFill>
                <a:latin typeface="굴림" pitchFamily="50" charset="-127"/>
                <a:ea typeface="굴림" pitchFamily="50" charset="-127"/>
              </a:rPr>
              <a:t>”</a:t>
            </a:r>
          </a:p>
          <a:p>
            <a:r>
              <a:rPr kumimoji="0" lang="ko-KR" altLang="en-US" sz="2000" b="1" dirty="0" smtClean="0">
                <a:solidFill>
                  <a:srgbClr val="002060"/>
                </a:solidFill>
                <a:latin typeface="굴림" pitchFamily="50" charset="-127"/>
                <a:ea typeface="굴림" pitchFamily="50" charset="-127"/>
              </a:rPr>
              <a:t>                   미 술 작 품 국 제 교 류 </a:t>
            </a:r>
            <a:r>
              <a:rPr lang="ko-KR" altLang="en-US" sz="2000" b="1" dirty="0" smtClean="0">
                <a:solidFill>
                  <a:srgbClr val="002060"/>
                </a:solidFill>
                <a:latin typeface="굴림" pitchFamily="50" charset="-127"/>
                <a:ea typeface="굴림" pitchFamily="50" charset="-127"/>
              </a:rPr>
              <a:t>공 모 </a:t>
            </a:r>
            <a:r>
              <a:rPr kumimoji="0" lang="ko-KR" altLang="en-US" sz="2000" b="1" dirty="0" smtClean="0">
                <a:solidFill>
                  <a:srgbClr val="002060"/>
                </a:solidFill>
                <a:latin typeface="굴림" pitchFamily="50" charset="-127"/>
                <a:ea typeface="굴림" pitchFamily="50" charset="-127"/>
              </a:rPr>
              <a:t>전</a:t>
            </a:r>
            <a:endParaRPr kumimoji="0" lang="en-US" altLang="ko-KR" sz="2000" b="1" dirty="0" smtClean="0">
              <a:solidFill>
                <a:srgbClr val="002060"/>
              </a:solidFill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2400" b="1" dirty="0" smtClean="0">
                <a:latin typeface="굴림" pitchFamily="50" charset="-127"/>
                <a:ea typeface="굴림" pitchFamily="50" charset="-127"/>
              </a:rPr>
              <a:t>           </a:t>
            </a:r>
            <a:r>
              <a:rPr lang="ko-KR" altLang="en-US" sz="2400" b="1" dirty="0" smtClean="0">
                <a:latin typeface="굴림" pitchFamily="50" charset="-127"/>
                <a:ea typeface="굴림" pitchFamily="50" charset="-127"/>
              </a:rPr>
              <a:t> 대회장  서울시의회의원  진 두 생</a:t>
            </a:r>
            <a:endParaRPr kumimoji="0" lang="en-US" altLang="ko-KR" sz="2400" b="1" dirty="0" smtClean="0"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600" b="1" dirty="0" smtClean="0">
                <a:solidFill>
                  <a:schemeClr val="accent2"/>
                </a:solidFill>
                <a:latin typeface="굴림" pitchFamily="50" charset="-127"/>
                <a:ea typeface="굴림" pitchFamily="50" charset="-127"/>
              </a:rPr>
              <a:t>                              </a:t>
            </a:r>
            <a:endParaRPr kumimoji="0" lang="ko-KR" altLang="en-US" sz="1600" b="1" dirty="0">
              <a:solidFill>
                <a:schemeClr val="accent2"/>
              </a:solidFill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15" name="모서리가 둥근 직사각형 14"/>
          <p:cNvSpPr/>
          <p:nvPr/>
        </p:nvSpPr>
        <p:spPr>
          <a:xfrm>
            <a:off x="2028450" y="856092"/>
            <a:ext cx="2771254" cy="57263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2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굴림체" pitchFamily="49" charset="-127"/>
                <a:ea typeface="굴림체" pitchFamily="49" charset="-127"/>
              </a:rPr>
              <a:t>환   영   사</a:t>
            </a:r>
            <a:endParaRPr lang="ko-KR" altLang="en-US" sz="28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굴림체" pitchFamily="49" charset="-127"/>
              <a:ea typeface="굴림체" pitchFamily="49" charset="-127"/>
            </a:endParaRP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9240" y="1115616"/>
            <a:ext cx="1268760" cy="15341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모서리가 둥근 직사각형 1"/>
          <p:cNvSpPr/>
          <p:nvPr/>
        </p:nvSpPr>
        <p:spPr>
          <a:xfrm>
            <a:off x="1484784" y="971600"/>
            <a:ext cx="4248472" cy="71438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24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굴림체" pitchFamily="49" charset="-127"/>
                <a:ea typeface="굴림체" pitchFamily="49" charset="-127"/>
              </a:rPr>
              <a:t>미술작품국제교류공모전</a:t>
            </a:r>
            <a:endParaRPr lang="en-US" altLang="ko-KR" sz="2400" b="1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굴림체" pitchFamily="49" charset="-127"/>
              <a:ea typeface="굴림체" pitchFamily="49" charset="-127"/>
            </a:endParaRPr>
          </a:p>
          <a:p>
            <a:pPr algn="ctr">
              <a:defRPr/>
            </a:pPr>
            <a:r>
              <a:rPr lang="ko-KR" altLang="en-US" sz="24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굴림체" pitchFamily="49" charset="-127"/>
                <a:ea typeface="굴림체" pitchFamily="49" charset="-127"/>
              </a:rPr>
              <a:t>조직위원회조직도</a:t>
            </a:r>
            <a:endParaRPr lang="ko-KR" altLang="en-US" sz="24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굴림체" pitchFamily="49" charset="-127"/>
              <a:ea typeface="굴림체" pitchFamily="49" charset="-127"/>
            </a:endParaRPr>
          </a:p>
        </p:txBody>
      </p:sp>
      <p:cxnSp>
        <p:nvCxnSpPr>
          <p:cNvPr id="3" name="직선 연결선 2"/>
          <p:cNvCxnSpPr/>
          <p:nvPr/>
        </p:nvCxnSpPr>
        <p:spPr>
          <a:xfrm>
            <a:off x="4286250" y="5368511"/>
            <a:ext cx="642938" cy="14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직선 연결선 3"/>
          <p:cNvCxnSpPr/>
          <p:nvPr/>
        </p:nvCxnSpPr>
        <p:spPr>
          <a:xfrm>
            <a:off x="1857375" y="5368511"/>
            <a:ext cx="642938" cy="14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직사각형 4"/>
          <p:cNvSpPr/>
          <p:nvPr/>
        </p:nvSpPr>
        <p:spPr>
          <a:xfrm>
            <a:off x="2500306" y="1996431"/>
            <a:ext cx="1928826" cy="659455"/>
          </a:xfrm>
          <a:prstGeom prst="rect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kumimoji="0" lang="ko-KR" altLang="en-US" sz="1600" b="1" dirty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총     </a:t>
            </a:r>
            <a:r>
              <a:rPr kumimoji="0" lang="ko-KR" altLang="en-US" sz="1600" b="1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          재</a:t>
            </a:r>
            <a:endParaRPr kumimoji="0" lang="en-US" altLang="ko-KR" sz="1600" b="1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2500306" y="2996563"/>
            <a:ext cx="1928826" cy="659455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1500" b="1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대  </a:t>
            </a:r>
            <a:r>
              <a:rPr kumimoji="0" lang="ko-KR" altLang="en-US" sz="1500" b="1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  회     장</a:t>
            </a:r>
            <a:endParaRPr kumimoji="0" lang="en-US" altLang="ko-KR" sz="1500" b="1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2500306" y="3987450"/>
            <a:ext cx="1928826" cy="659455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kumimoji="0" lang="ko-KR" altLang="en-US" sz="1500" b="1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집 행 위 원 장</a:t>
            </a:r>
            <a:endParaRPr kumimoji="0" lang="en-US" altLang="ko-KR" sz="1500" b="1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2500306" y="6037996"/>
            <a:ext cx="1928826" cy="725366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kumimoji="0" lang="ko-KR" altLang="en-US" sz="1500" b="1" dirty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사     무     처</a:t>
            </a:r>
            <a:endParaRPr kumimoji="0" lang="en-US" altLang="ko-KR" sz="1500" b="1" dirty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ctr">
              <a:defRPr/>
            </a:pPr>
            <a:r>
              <a:rPr kumimoji="0" lang="en-US" altLang="ko-KR" sz="1500" b="1" dirty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(</a:t>
            </a:r>
            <a:r>
              <a:rPr kumimoji="0" lang="ko-KR" altLang="en-US" sz="1500" b="1" dirty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사 무 총 장</a:t>
            </a:r>
            <a:r>
              <a:rPr kumimoji="0" lang="en-US" altLang="ko-KR" sz="1500" b="1" dirty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)</a:t>
            </a:r>
          </a:p>
          <a:p>
            <a:pPr algn="ctr">
              <a:defRPr/>
            </a:pPr>
            <a:r>
              <a:rPr kumimoji="0" lang="ko-KR" altLang="en-US" sz="1500" b="1" dirty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홍 보 </a:t>
            </a:r>
            <a:r>
              <a:rPr kumimoji="0" lang="en-US" altLang="ko-KR" sz="1500" b="1" dirty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/ </a:t>
            </a:r>
            <a:r>
              <a:rPr kumimoji="0" lang="ko-KR" altLang="en-US" sz="1500" b="1" dirty="0" err="1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섭</a:t>
            </a:r>
            <a:r>
              <a:rPr kumimoji="0" lang="ko-KR" altLang="en-US" sz="1500" b="1" dirty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외</a:t>
            </a:r>
            <a:endParaRPr kumimoji="0" lang="en-US" altLang="ko-KR" sz="1500" b="1" dirty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2500306" y="7093072"/>
            <a:ext cx="1928826" cy="461597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kumimoji="0" lang="ko-KR" altLang="en-US" sz="1500" b="1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미  술  분  과</a:t>
            </a:r>
            <a:endParaRPr kumimoji="0" lang="en-US" altLang="ko-KR" sz="1500" b="1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4857751" y="5149424"/>
            <a:ext cx="1571625" cy="461597"/>
          </a:xfrm>
          <a:prstGeom prst="rect">
            <a:avLst/>
          </a:prstGeom>
          <a:solidFill>
            <a:srgbClr val="7030A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kumimoji="0" lang="ko-KR" altLang="en-US" sz="1500" b="1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시 도 지 부</a:t>
            </a:r>
          </a:p>
        </p:txBody>
      </p:sp>
      <p:sp>
        <p:nvSpPr>
          <p:cNvPr id="12" name="직사각형 11"/>
          <p:cNvSpPr/>
          <p:nvPr/>
        </p:nvSpPr>
        <p:spPr>
          <a:xfrm>
            <a:off x="406401" y="5149424"/>
            <a:ext cx="1571625" cy="461597"/>
          </a:xfrm>
          <a:prstGeom prst="rect">
            <a:avLst/>
          </a:prstGeom>
          <a:solidFill>
            <a:srgbClr val="7030A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kumimoji="0" lang="ko-KR" altLang="en-US" sz="1500" b="1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중 앙 지 부</a:t>
            </a:r>
          </a:p>
        </p:txBody>
      </p:sp>
      <p:sp>
        <p:nvSpPr>
          <p:cNvPr id="13" name="직사각형 12"/>
          <p:cNvSpPr/>
          <p:nvPr/>
        </p:nvSpPr>
        <p:spPr>
          <a:xfrm>
            <a:off x="260648" y="8253808"/>
            <a:ext cx="953800" cy="46159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1500" b="1" dirty="0" smtClean="0">
                <a:solidFill>
                  <a:schemeClr val="tx1"/>
                </a:solidFill>
                <a:latin typeface="굴림" pitchFamily="50" charset="-127"/>
                <a:ea typeface="굴림" pitchFamily="50" charset="-127"/>
              </a:rPr>
              <a:t>한국화</a:t>
            </a:r>
            <a:endParaRPr kumimoji="0" lang="en-US" altLang="ko-KR" sz="1500" b="1" dirty="0">
              <a:solidFill>
                <a:schemeClr val="tx1"/>
              </a:solidFill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14" name="직사각형 13"/>
          <p:cNvSpPr/>
          <p:nvPr/>
        </p:nvSpPr>
        <p:spPr>
          <a:xfrm>
            <a:off x="1556792" y="8253808"/>
            <a:ext cx="1014978" cy="46159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1500" b="1" dirty="0" smtClean="0">
                <a:solidFill>
                  <a:schemeClr val="tx1"/>
                </a:solidFill>
                <a:latin typeface="굴림" pitchFamily="50" charset="-127"/>
                <a:ea typeface="굴림" pitchFamily="50" charset="-127"/>
              </a:rPr>
              <a:t>서양화</a:t>
            </a:r>
            <a:endParaRPr kumimoji="0" lang="en-US" altLang="ko-KR" sz="1500" b="1" dirty="0">
              <a:solidFill>
                <a:schemeClr val="tx1"/>
              </a:solidFill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2924944" y="8253808"/>
            <a:ext cx="1004147" cy="46159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1500" b="1" dirty="0">
                <a:solidFill>
                  <a:schemeClr val="tx1"/>
                </a:solidFill>
                <a:latin typeface="굴림" pitchFamily="50" charset="-127"/>
                <a:ea typeface="굴림" pitchFamily="50" charset="-127"/>
              </a:rPr>
              <a:t>수채화 </a:t>
            </a:r>
            <a:endParaRPr kumimoji="0" lang="en-US" altLang="ko-KR" sz="1500" b="1" dirty="0">
              <a:solidFill>
                <a:schemeClr val="tx1"/>
              </a:solidFill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16" name="직사각형 15"/>
          <p:cNvSpPr/>
          <p:nvPr/>
        </p:nvSpPr>
        <p:spPr>
          <a:xfrm>
            <a:off x="4293096" y="8244408"/>
            <a:ext cx="1065300" cy="46159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1500" b="1" dirty="0" smtClean="0">
                <a:solidFill>
                  <a:schemeClr val="tx1"/>
                </a:solidFill>
                <a:latin typeface="굴림" pitchFamily="50" charset="-127"/>
                <a:ea typeface="굴림" pitchFamily="50" charset="-127"/>
              </a:rPr>
              <a:t>민    화</a:t>
            </a:r>
            <a:endParaRPr kumimoji="0" lang="en-US" altLang="ko-KR" sz="1500" b="1" dirty="0">
              <a:solidFill>
                <a:schemeClr val="tx1"/>
              </a:solidFill>
              <a:latin typeface="굴림" pitchFamily="50" charset="-127"/>
              <a:ea typeface="굴림" pitchFamily="50" charset="-127"/>
            </a:endParaRPr>
          </a:p>
        </p:txBody>
      </p:sp>
      <p:cxnSp>
        <p:nvCxnSpPr>
          <p:cNvPr id="39" name="직선 연결선 38"/>
          <p:cNvCxnSpPr/>
          <p:nvPr/>
        </p:nvCxnSpPr>
        <p:spPr>
          <a:xfrm rot="5400000">
            <a:off x="3251199" y="2817968"/>
            <a:ext cx="35719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직선 연결선 39"/>
          <p:cNvCxnSpPr/>
          <p:nvPr/>
        </p:nvCxnSpPr>
        <p:spPr>
          <a:xfrm rot="5400000">
            <a:off x="3251199" y="3833819"/>
            <a:ext cx="35719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직선 연결선 40"/>
          <p:cNvCxnSpPr/>
          <p:nvPr/>
        </p:nvCxnSpPr>
        <p:spPr>
          <a:xfrm rot="5400000">
            <a:off x="3251199" y="4808193"/>
            <a:ext cx="35719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직사각형 47"/>
          <p:cNvSpPr/>
          <p:nvPr/>
        </p:nvSpPr>
        <p:spPr>
          <a:xfrm>
            <a:off x="2500306" y="4987582"/>
            <a:ext cx="1928826" cy="659455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kumimoji="0" lang="ko-KR" altLang="en-US" sz="1500" b="1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문 화 예 술 국</a:t>
            </a:r>
            <a:endParaRPr kumimoji="0" lang="en-US" altLang="ko-KR" sz="1500" b="1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49" name="직사각형 48"/>
          <p:cNvSpPr/>
          <p:nvPr/>
        </p:nvSpPr>
        <p:spPr>
          <a:xfrm>
            <a:off x="4929198" y="2480209"/>
            <a:ext cx="1571612" cy="659454"/>
          </a:xfrm>
          <a:prstGeom prst="rect">
            <a:avLst/>
          </a:prstGeom>
          <a:solidFill>
            <a:srgbClr val="7030A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kumimoji="0" lang="ko-KR" altLang="en-US" sz="1500" b="1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고    문 </a:t>
            </a:r>
            <a:endParaRPr kumimoji="0" lang="en-US" altLang="ko-KR" sz="1500" b="1" dirty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</p:txBody>
      </p:sp>
      <p:cxnSp>
        <p:nvCxnSpPr>
          <p:cNvPr id="51" name="직선 연결선 50"/>
          <p:cNvCxnSpPr/>
          <p:nvPr/>
        </p:nvCxnSpPr>
        <p:spPr>
          <a:xfrm>
            <a:off x="3429000" y="2797174"/>
            <a:ext cx="1500198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직선 연결선 55"/>
          <p:cNvCxnSpPr/>
          <p:nvPr/>
        </p:nvCxnSpPr>
        <p:spPr>
          <a:xfrm rot="5400000">
            <a:off x="3251199" y="5834083"/>
            <a:ext cx="35719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직선 연결선 56"/>
          <p:cNvCxnSpPr/>
          <p:nvPr/>
        </p:nvCxnSpPr>
        <p:spPr>
          <a:xfrm rot="5400000">
            <a:off x="3251199" y="6915725"/>
            <a:ext cx="35719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직선 연결선 57"/>
          <p:cNvCxnSpPr/>
          <p:nvPr/>
        </p:nvCxnSpPr>
        <p:spPr>
          <a:xfrm rot="5400000">
            <a:off x="3251199" y="7717229"/>
            <a:ext cx="35719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직선 연결선 59"/>
          <p:cNvCxnSpPr/>
          <p:nvPr/>
        </p:nvCxnSpPr>
        <p:spPr>
          <a:xfrm flipV="1">
            <a:off x="714356" y="7858148"/>
            <a:ext cx="5500726" cy="1271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직선 연결선 60"/>
          <p:cNvCxnSpPr/>
          <p:nvPr/>
        </p:nvCxnSpPr>
        <p:spPr>
          <a:xfrm rot="5400000">
            <a:off x="4678359" y="8048661"/>
            <a:ext cx="35719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직선 연결선 61"/>
          <p:cNvCxnSpPr/>
          <p:nvPr/>
        </p:nvCxnSpPr>
        <p:spPr>
          <a:xfrm rot="5400000">
            <a:off x="3251200" y="8048661"/>
            <a:ext cx="35719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직선 연결선 62"/>
          <p:cNvCxnSpPr/>
          <p:nvPr/>
        </p:nvCxnSpPr>
        <p:spPr>
          <a:xfrm rot="5400000">
            <a:off x="1893864" y="8048661"/>
            <a:ext cx="35719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직선 연결선 63"/>
          <p:cNvCxnSpPr/>
          <p:nvPr/>
        </p:nvCxnSpPr>
        <p:spPr>
          <a:xfrm rot="5400000">
            <a:off x="534942" y="8048661"/>
            <a:ext cx="35719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직사각형 33"/>
          <p:cNvSpPr/>
          <p:nvPr/>
        </p:nvSpPr>
        <p:spPr>
          <a:xfrm>
            <a:off x="5661248" y="8241096"/>
            <a:ext cx="982462" cy="46159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1500" b="1" dirty="0" smtClean="0">
                <a:solidFill>
                  <a:schemeClr val="tx1"/>
                </a:solidFill>
                <a:latin typeface="굴림" pitchFamily="50" charset="-127"/>
                <a:ea typeface="굴림" pitchFamily="50" charset="-127"/>
              </a:rPr>
              <a:t>서    예</a:t>
            </a:r>
            <a:endParaRPr kumimoji="0" lang="en-US" altLang="ko-KR" sz="1500" b="1" dirty="0">
              <a:solidFill>
                <a:schemeClr val="tx1"/>
              </a:solidFill>
              <a:latin typeface="굴림" pitchFamily="50" charset="-127"/>
              <a:ea typeface="굴림" pitchFamily="50" charset="-127"/>
            </a:endParaRPr>
          </a:p>
        </p:txBody>
      </p:sp>
      <p:cxnSp>
        <p:nvCxnSpPr>
          <p:cNvPr id="35" name="직선 연결선 34"/>
          <p:cNvCxnSpPr/>
          <p:nvPr/>
        </p:nvCxnSpPr>
        <p:spPr>
          <a:xfrm rot="5400000">
            <a:off x="6035681" y="8035949"/>
            <a:ext cx="35719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ko-K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44035" name="Rectangle 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260648" y="1115616"/>
            <a:ext cx="18261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400" dirty="0" smtClean="0">
                <a:latin typeface="HY헤드라인M"/>
                <a:ea typeface="HY헤드라인M"/>
              </a:rPr>
              <a:t>▣ 행사개요</a:t>
            </a:r>
            <a:endParaRPr lang="ko-KR" altLang="en-US" sz="2400" dirty="0"/>
          </a:p>
        </p:txBody>
      </p:sp>
      <p:sp>
        <p:nvSpPr>
          <p:cNvPr id="9" name="모서리가 둥근 직사각형 8"/>
          <p:cNvSpPr/>
          <p:nvPr/>
        </p:nvSpPr>
        <p:spPr>
          <a:xfrm>
            <a:off x="476672" y="1691680"/>
            <a:ext cx="5904656" cy="7200800"/>
          </a:xfrm>
          <a:prstGeom prst="roundRect">
            <a:avLst>
              <a:gd name="adj" fmla="val 6114"/>
            </a:avLst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endParaRPr lang="en-US" altLang="ko-KR" b="1" dirty="0" smtClean="0">
              <a:solidFill>
                <a:schemeClr val="tx1"/>
              </a:solidFill>
              <a:latin typeface="HY헤드라인M"/>
              <a:ea typeface="HY헤드라인M"/>
            </a:endParaRPr>
          </a:p>
          <a:p>
            <a:pPr>
              <a:lnSpc>
                <a:spcPct val="150000"/>
              </a:lnSpc>
            </a:pPr>
            <a:endParaRPr lang="en-US" altLang="ko-KR" b="1" dirty="0" smtClean="0">
              <a:solidFill>
                <a:schemeClr val="tx1"/>
              </a:solidFill>
              <a:latin typeface="HY헤드라인M"/>
              <a:ea typeface="HY헤드라인M"/>
            </a:endParaRPr>
          </a:p>
          <a:p>
            <a:pPr>
              <a:lnSpc>
                <a:spcPct val="150000"/>
              </a:lnSpc>
            </a:pPr>
            <a:endParaRPr lang="en-US" altLang="ko-KR" b="1" dirty="0" smtClean="0">
              <a:solidFill>
                <a:schemeClr val="tx1"/>
              </a:solidFill>
              <a:latin typeface="HY헤드라인M"/>
              <a:ea typeface="HY헤드라인M"/>
            </a:endParaRPr>
          </a:p>
          <a:p>
            <a:pPr>
              <a:lnSpc>
                <a:spcPct val="150000"/>
              </a:lnSpc>
            </a:pPr>
            <a:endParaRPr lang="en-US" altLang="ko-KR" b="1" dirty="0" smtClean="0">
              <a:solidFill>
                <a:schemeClr val="tx1"/>
              </a:solidFill>
              <a:latin typeface="HY헤드라인M"/>
              <a:ea typeface="HY헤드라인M"/>
            </a:endParaRPr>
          </a:p>
          <a:p>
            <a:pPr>
              <a:lnSpc>
                <a:spcPct val="150000"/>
              </a:lnSpc>
            </a:pPr>
            <a:r>
              <a:rPr lang="ko-KR" altLang="en-US" b="1" dirty="0" smtClean="0">
                <a:solidFill>
                  <a:schemeClr val="tx1"/>
                </a:solidFill>
                <a:latin typeface="HY헤드라인M"/>
                <a:ea typeface="HY헤드라인M"/>
              </a:rPr>
              <a:t>♣ </a:t>
            </a:r>
            <a:r>
              <a:rPr lang="ko-KR" altLang="en-US" b="1" dirty="0" smtClean="0">
                <a:solidFill>
                  <a:schemeClr val="tx1"/>
                </a:solidFill>
                <a:latin typeface="굴림" pitchFamily="50" charset="-127"/>
                <a:ea typeface="굴림" pitchFamily="50" charset="-127"/>
              </a:rPr>
              <a:t>행 사 명 </a:t>
            </a:r>
            <a:r>
              <a:rPr lang="en-US" altLang="ko-KR" b="1" dirty="0" smtClean="0">
                <a:solidFill>
                  <a:schemeClr val="tx1"/>
                </a:solidFill>
                <a:latin typeface="굴림" pitchFamily="50" charset="-127"/>
                <a:ea typeface="굴림" pitchFamily="50" charset="-127"/>
              </a:rPr>
              <a:t>: </a:t>
            </a:r>
            <a:r>
              <a:rPr lang="ko-KR" altLang="en-US" b="1" dirty="0" smtClean="0">
                <a:solidFill>
                  <a:schemeClr val="tx1"/>
                </a:solidFill>
                <a:latin typeface="굴림" pitchFamily="50" charset="-127"/>
                <a:ea typeface="굴림" pitchFamily="50" charset="-127"/>
              </a:rPr>
              <a:t>미술작품국제교류공모전</a:t>
            </a:r>
            <a:endParaRPr lang="en-US" altLang="ko-KR" b="1" dirty="0" smtClean="0">
              <a:solidFill>
                <a:schemeClr val="tx1"/>
              </a:solidFill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150000"/>
              </a:lnSpc>
            </a:pPr>
            <a:r>
              <a:rPr lang="ko-KR" altLang="en-US" b="1" dirty="0" smtClean="0">
                <a:solidFill>
                  <a:schemeClr val="tx1"/>
                </a:solidFill>
                <a:latin typeface="HY헤드라인M"/>
                <a:ea typeface="HY헤드라인M"/>
              </a:rPr>
              <a:t>♣ </a:t>
            </a:r>
            <a:r>
              <a:rPr lang="ko-KR" altLang="en-US" b="1" dirty="0" smtClean="0">
                <a:solidFill>
                  <a:schemeClr val="tx1"/>
                </a:solidFill>
                <a:latin typeface="굴림" pitchFamily="50" charset="-127"/>
                <a:ea typeface="굴림" pitchFamily="50" charset="-127"/>
              </a:rPr>
              <a:t>주     제 </a:t>
            </a:r>
            <a:r>
              <a:rPr lang="en-US" altLang="ko-KR" b="1" dirty="0" smtClean="0">
                <a:solidFill>
                  <a:schemeClr val="tx1"/>
                </a:solidFill>
                <a:latin typeface="굴림" pitchFamily="50" charset="-127"/>
                <a:ea typeface="굴림" pitchFamily="50" charset="-127"/>
              </a:rPr>
              <a:t>: </a:t>
            </a:r>
            <a:r>
              <a:rPr lang="ko-KR" altLang="en-US" b="1" dirty="0" smtClean="0">
                <a:solidFill>
                  <a:schemeClr val="accent1"/>
                </a:solidFill>
                <a:latin typeface="굴림" pitchFamily="50" charset="-127"/>
                <a:ea typeface="굴림" pitchFamily="50" charset="-127"/>
              </a:rPr>
              <a:t>맑고 매력 있는 세계도시 서울</a:t>
            </a:r>
            <a:endParaRPr lang="en-US" altLang="ko-KR" b="1" dirty="0" smtClean="0">
              <a:solidFill>
                <a:schemeClr val="accent1"/>
              </a:solidFill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b="1" dirty="0" smtClean="0">
                <a:solidFill>
                  <a:schemeClr val="tx1"/>
                </a:solidFill>
                <a:latin typeface="HY헤드라인M"/>
                <a:ea typeface="HY헤드라인M"/>
              </a:rPr>
              <a:t>                      </a:t>
            </a:r>
            <a:r>
              <a:rPr lang="en-US" altLang="ko-KR" b="1" dirty="0" smtClean="0">
                <a:solidFill>
                  <a:srgbClr val="C00000"/>
                </a:solidFill>
                <a:latin typeface="궁서" pitchFamily="18" charset="-127"/>
                <a:ea typeface="궁서" pitchFamily="18" charset="-127"/>
              </a:rPr>
              <a:t>『</a:t>
            </a:r>
            <a:r>
              <a:rPr lang="ko-KR" altLang="en-US" b="1" dirty="0" smtClean="0">
                <a:solidFill>
                  <a:srgbClr val="C00000"/>
                </a:solidFill>
                <a:latin typeface="궁서" pitchFamily="18" charset="-127"/>
                <a:ea typeface="궁서" pitchFamily="18" charset="-127"/>
              </a:rPr>
              <a:t>서울의 미</a:t>
            </a:r>
            <a:r>
              <a:rPr lang="en-US" altLang="ko-KR" b="1" dirty="0" smtClean="0">
                <a:solidFill>
                  <a:srgbClr val="C00000"/>
                </a:solidFill>
                <a:latin typeface="궁서" pitchFamily="18" charset="-127"/>
                <a:ea typeface="궁서" pitchFamily="18" charset="-127"/>
              </a:rPr>
              <a:t>(</a:t>
            </a:r>
            <a:r>
              <a:rPr lang="ko-KR" altLang="en-US" b="1" dirty="0" smtClean="0">
                <a:solidFill>
                  <a:srgbClr val="C00000"/>
                </a:solidFill>
                <a:latin typeface="궁서" pitchFamily="18" charset="-127"/>
                <a:ea typeface="궁서" pitchFamily="18" charset="-127"/>
              </a:rPr>
              <a:t>美</a:t>
            </a:r>
            <a:r>
              <a:rPr lang="en-US" altLang="ko-KR" b="1" dirty="0" smtClean="0">
                <a:solidFill>
                  <a:srgbClr val="C00000"/>
                </a:solidFill>
                <a:latin typeface="궁서" pitchFamily="18" charset="-127"/>
                <a:ea typeface="궁서" pitchFamily="18" charset="-127"/>
              </a:rPr>
              <a:t>)』</a:t>
            </a:r>
          </a:p>
          <a:p>
            <a:pPr>
              <a:lnSpc>
                <a:spcPct val="150000"/>
              </a:lnSpc>
            </a:pPr>
            <a:endParaRPr lang="en-US" altLang="ko-KR" b="1" dirty="0" smtClean="0">
              <a:solidFill>
                <a:srgbClr val="0070C0"/>
              </a:solidFill>
              <a:latin typeface="HY헤드라인M"/>
              <a:ea typeface="HY헤드라인M"/>
            </a:endParaRPr>
          </a:p>
          <a:p>
            <a:pPr>
              <a:lnSpc>
                <a:spcPct val="150000"/>
              </a:lnSpc>
            </a:pPr>
            <a:endParaRPr lang="en-US" altLang="ko-KR" b="1" dirty="0" smtClean="0">
              <a:solidFill>
                <a:srgbClr val="0070C0"/>
              </a:solidFill>
              <a:latin typeface="HY헤드라인M"/>
              <a:ea typeface="HY헤드라인M"/>
            </a:endParaRPr>
          </a:p>
          <a:p>
            <a:pPr>
              <a:lnSpc>
                <a:spcPct val="150000"/>
              </a:lnSpc>
            </a:pPr>
            <a:endParaRPr lang="en-US" altLang="ko-KR" b="1" dirty="0" smtClean="0">
              <a:solidFill>
                <a:srgbClr val="0070C0"/>
              </a:solidFill>
              <a:latin typeface="HY헤드라인M"/>
              <a:ea typeface="HY헤드라인M"/>
            </a:endParaRPr>
          </a:p>
          <a:p>
            <a:pPr>
              <a:lnSpc>
                <a:spcPct val="150000"/>
              </a:lnSpc>
            </a:pPr>
            <a:endParaRPr lang="en-US" altLang="ko-KR" b="1" dirty="0" smtClean="0">
              <a:solidFill>
                <a:schemeClr val="tx1"/>
              </a:solidFill>
              <a:latin typeface="HY헤드라인M"/>
              <a:ea typeface="HY헤드라인M"/>
            </a:endParaRPr>
          </a:p>
          <a:p>
            <a:pPr>
              <a:lnSpc>
                <a:spcPct val="150000"/>
              </a:lnSpc>
            </a:pPr>
            <a:r>
              <a:rPr lang="ko-KR" altLang="en-US" b="1" dirty="0" smtClean="0">
                <a:solidFill>
                  <a:schemeClr val="tx1"/>
                </a:solidFill>
                <a:latin typeface="HY헤드라인M"/>
                <a:ea typeface="HY헤드라인M"/>
              </a:rPr>
              <a:t>♣ </a:t>
            </a:r>
            <a:r>
              <a:rPr lang="ko-KR" altLang="en-US" b="1" dirty="0" smtClean="0">
                <a:solidFill>
                  <a:schemeClr val="tx1"/>
                </a:solidFill>
                <a:latin typeface="굴림" pitchFamily="50" charset="-127"/>
                <a:ea typeface="굴림" pitchFamily="50" charset="-127"/>
              </a:rPr>
              <a:t>서울 전시</a:t>
            </a:r>
            <a:endParaRPr lang="en-US" altLang="ko-KR" b="1" dirty="0" smtClean="0">
              <a:solidFill>
                <a:schemeClr val="tx1"/>
              </a:solidFill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150000"/>
              </a:lnSpc>
            </a:pPr>
            <a:r>
              <a:rPr lang="ko-KR" altLang="en-US" b="1" dirty="0" smtClean="0">
                <a:solidFill>
                  <a:schemeClr val="tx1"/>
                </a:solidFill>
                <a:latin typeface="굴림" pitchFamily="50" charset="-127"/>
                <a:ea typeface="굴림" pitchFamily="50" charset="-127"/>
              </a:rPr>
              <a:t> </a:t>
            </a:r>
            <a:r>
              <a:rPr lang="ko-KR" altLang="en-US" b="1" dirty="0" smtClean="0">
                <a:solidFill>
                  <a:srgbClr val="0070C0"/>
                </a:solidFill>
                <a:latin typeface="굴림" pitchFamily="50" charset="-127"/>
                <a:ea typeface="굴림" pitchFamily="50" charset="-127"/>
              </a:rPr>
              <a:t>일시 </a:t>
            </a:r>
            <a:r>
              <a:rPr lang="en-US" altLang="ko-KR" b="1" dirty="0" smtClean="0">
                <a:solidFill>
                  <a:srgbClr val="0070C0"/>
                </a:solidFill>
                <a:latin typeface="굴림" pitchFamily="50" charset="-127"/>
                <a:ea typeface="굴림" pitchFamily="50" charset="-127"/>
              </a:rPr>
              <a:t>: 2016.  08. </a:t>
            </a:r>
            <a:r>
              <a:rPr lang="en-US" altLang="ko-KR" b="1" dirty="0">
                <a:solidFill>
                  <a:srgbClr val="0070C0"/>
                </a:solidFill>
                <a:latin typeface="굴림" pitchFamily="50" charset="-127"/>
                <a:ea typeface="굴림" pitchFamily="50" charset="-127"/>
              </a:rPr>
              <a:t>1</a:t>
            </a:r>
            <a:r>
              <a:rPr lang="en-US" altLang="ko-KR" b="1" dirty="0" smtClean="0">
                <a:solidFill>
                  <a:srgbClr val="0070C0"/>
                </a:solidFill>
                <a:latin typeface="굴림" pitchFamily="50" charset="-127"/>
                <a:ea typeface="굴림" pitchFamily="50" charset="-127"/>
              </a:rPr>
              <a:t>3 ~ 08. </a:t>
            </a:r>
            <a:r>
              <a:rPr lang="en-US" altLang="ko-KR" b="1" dirty="0">
                <a:solidFill>
                  <a:srgbClr val="0070C0"/>
                </a:solidFill>
                <a:latin typeface="굴림" pitchFamily="50" charset="-127"/>
                <a:ea typeface="굴림" pitchFamily="50" charset="-127"/>
              </a:rPr>
              <a:t>2</a:t>
            </a:r>
            <a:r>
              <a:rPr lang="en-US" altLang="ko-KR" b="1" dirty="0" smtClean="0">
                <a:solidFill>
                  <a:srgbClr val="0070C0"/>
                </a:solidFill>
                <a:latin typeface="굴림" pitchFamily="50" charset="-127"/>
                <a:ea typeface="굴림" pitchFamily="50" charset="-127"/>
              </a:rPr>
              <a:t>0</a:t>
            </a:r>
          </a:p>
          <a:p>
            <a:pPr>
              <a:lnSpc>
                <a:spcPct val="150000"/>
              </a:lnSpc>
            </a:pPr>
            <a:r>
              <a:rPr lang="ko-KR" altLang="en-US" b="1" dirty="0" smtClean="0">
                <a:solidFill>
                  <a:srgbClr val="0070C0"/>
                </a:solidFill>
                <a:latin typeface="굴림" pitchFamily="50" charset="-127"/>
                <a:ea typeface="굴림" pitchFamily="50" charset="-127"/>
              </a:rPr>
              <a:t> 장소 </a:t>
            </a:r>
            <a:r>
              <a:rPr lang="en-US" altLang="ko-KR" b="1" dirty="0" smtClean="0">
                <a:solidFill>
                  <a:srgbClr val="0070C0"/>
                </a:solidFill>
                <a:latin typeface="굴림" pitchFamily="50" charset="-127"/>
                <a:ea typeface="굴림" pitchFamily="50" charset="-127"/>
              </a:rPr>
              <a:t>: </a:t>
            </a:r>
            <a:r>
              <a:rPr lang="ko-KR" altLang="en-US" b="1" dirty="0" smtClean="0">
                <a:solidFill>
                  <a:srgbClr val="0070C0"/>
                </a:solidFill>
                <a:latin typeface="굴림" pitchFamily="50" charset="-127"/>
                <a:ea typeface="굴림" pitchFamily="50" charset="-127"/>
              </a:rPr>
              <a:t>서울시청 </a:t>
            </a:r>
            <a:r>
              <a:rPr lang="ko-KR" altLang="en-US" b="1" dirty="0" err="1" smtClean="0">
                <a:solidFill>
                  <a:srgbClr val="0070C0"/>
                </a:solidFill>
                <a:latin typeface="굴림" pitchFamily="50" charset="-127"/>
                <a:ea typeface="굴림" pitchFamily="50" charset="-127"/>
              </a:rPr>
              <a:t>시민청</a:t>
            </a:r>
            <a:r>
              <a:rPr lang="ko-KR" altLang="en-US" b="1" dirty="0" smtClean="0">
                <a:solidFill>
                  <a:srgbClr val="0070C0"/>
                </a:solidFill>
                <a:latin typeface="굴림" pitchFamily="50" charset="-127"/>
                <a:ea typeface="굴림" pitchFamily="50" charset="-127"/>
              </a:rPr>
              <a:t> 갤러리</a:t>
            </a:r>
            <a:endParaRPr lang="en-US" altLang="ko-KR" b="1" dirty="0" smtClean="0">
              <a:solidFill>
                <a:srgbClr val="0070C0"/>
              </a:solidFill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150000"/>
              </a:lnSpc>
            </a:pPr>
            <a:endParaRPr lang="en-US" altLang="ko-KR" sz="900" b="1" i="1" dirty="0" smtClean="0">
              <a:solidFill>
                <a:schemeClr val="tx1"/>
              </a:solidFill>
              <a:latin typeface="HY헤드라인M"/>
              <a:ea typeface="HY헤드라인M"/>
            </a:endParaRPr>
          </a:p>
          <a:p>
            <a:pPr>
              <a:lnSpc>
                <a:spcPct val="150000"/>
              </a:lnSpc>
            </a:pPr>
            <a:r>
              <a:rPr lang="ko-KR" altLang="en-US" b="1" dirty="0" smtClean="0">
                <a:solidFill>
                  <a:schemeClr val="tx1"/>
                </a:solidFill>
                <a:latin typeface="HY헤드라인M"/>
                <a:ea typeface="HY헤드라인M"/>
              </a:rPr>
              <a:t>♣ </a:t>
            </a:r>
            <a:r>
              <a:rPr lang="ko-KR" altLang="en-US" b="1" dirty="0" smtClean="0">
                <a:solidFill>
                  <a:schemeClr val="tx1"/>
                </a:solidFill>
                <a:latin typeface="굴림" pitchFamily="50" charset="-127"/>
                <a:ea typeface="굴림" pitchFamily="50" charset="-127"/>
              </a:rPr>
              <a:t>해외 전시</a:t>
            </a:r>
            <a:endParaRPr lang="en-US" altLang="ko-KR" b="1" dirty="0" smtClean="0">
              <a:solidFill>
                <a:schemeClr val="tx1"/>
              </a:solidFill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150000"/>
              </a:lnSpc>
            </a:pPr>
            <a:r>
              <a:rPr lang="ko-KR" altLang="en-US" b="1" dirty="0" smtClean="0">
                <a:solidFill>
                  <a:srgbClr val="0070C0"/>
                </a:solidFill>
                <a:latin typeface="굴림" pitchFamily="50" charset="-127"/>
                <a:ea typeface="굴림" pitchFamily="50" charset="-127"/>
              </a:rPr>
              <a:t>일 본 </a:t>
            </a:r>
            <a:r>
              <a:rPr lang="en-US" altLang="ko-KR" b="1" dirty="0" smtClean="0">
                <a:solidFill>
                  <a:srgbClr val="0070C0"/>
                </a:solidFill>
                <a:latin typeface="굴림" pitchFamily="50" charset="-127"/>
                <a:ea typeface="굴림" pitchFamily="50" charset="-127"/>
              </a:rPr>
              <a:t>: 2016. 09. 20 ~ 09. 24 </a:t>
            </a:r>
          </a:p>
          <a:p>
            <a:pPr>
              <a:lnSpc>
                <a:spcPct val="150000"/>
              </a:lnSpc>
            </a:pPr>
            <a:r>
              <a:rPr lang="ko-KR" altLang="en-US" b="1" dirty="0" smtClean="0">
                <a:solidFill>
                  <a:srgbClr val="0070C0"/>
                </a:solidFill>
                <a:latin typeface="굴림" pitchFamily="50" charset="-127"/>
                <a:ea typeface="굴림" pitchFamily="50" charset="-127"/>
              </a:rPr>
              <a:t>중 국 </a:t>
            </a:r>
            <a:r>
              <a:rPr lang="en-US" altLang="ko-KR" b="1" dirty="0" smtClean="0">
                <a:solidFill>
                  <a:srgbClr val="0070C0"/>
                </a:solidFill>
                <a:latin typeface="굴림" pitchFamily="50" charset="-127"/>
                <a:ea typeface="굴림" pitchFamily="50" charset="-127"/>
              </a:rPr>
              <a:t>: 2016. 10. </a:t>
            </a:r>
            <a:r>
              <a:rPr lang="en-US" altLang="ko-KR" b="1" dirty="0">
                <a:solidFill>
                  <a:srgbClr val="0070C0"/>
                </a:solidFill>
                <a:latin typeface="굴림" pitchFamily="50" charset="-127"/>
                <a:ea typeface="굴림" pitchFamily="50" charset="-127"/>
              </a:rPr>
              <a:t>1</a:t>
            </a:r>
            <a:r>
              <a:rPr lang="en-US" altLang="ko-KR" b="1" dirty="0" smtClean="0">
                <a:solidFill>
                  <a:srgbClr val="0070C0"/>
                </a:solidFill>
                <a:latin typeface="굴림" pitchFamily="50" charset="-127"/>
                <a:ea typeface="굴림" pitchFamily="50" charset="-127"/>
              </a:rPr>
              <a:t>9 ~ 10. 23</a:t>
            </a:r>
          </a:p>
          <a:p>
            <a:pPr>
              <a:lnSpc>
                <a:spcPct val="150000"/>
              </a:lnSpc>
            </a:pPr>
            <a:endParaRPr lang="en-US" altLang="ko-KR" b="1" dirty="0" smtClean="0">
              <a:solidFill>
                <a:srgbClr val="0070C0"/>
              </a:solidFill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b="1" dirty="0">
                <a:solidFill>
                  <a:srgbClr val="0070C0"/>
                </a:solidFill>
                <a:latin typeface="굴림" pitchFamily="50" charset="-127"/>
                <a:ea typeface="굴림" pitchFamily="50" charset="-127"/>
              </a:rPr>
              <a:t> </a:t>
            </a:r>
            <a:r>
              <a:rPr lang="en-US" altLang="ko-KR" b="1" dirty="0" smtClean="0">
                <a:solidFill>
                  <a:srgbClr val="0070C0"/>
                </a:solidFill>
                <a:latin typeface="굴림" pitchFamily="50" charset="-127"/>
                <a:ea typeface="굴림" pitchFamily="50" charset="-127"/>
              </a:rPr>
              <a:t>   </a:t>
            </a:r>
          </a:p>
          <a:p>
            <a:pPr>
              <a:lnSpc>
                <a:spcPct val="150000"/>
              </a:lnSpc>
            </a:pPr>
            <a:endParaRPr lang="en-US" altLang="ko-KR" b="1" dirty="0" smtClean="0">
              <a:solidFill>
                <a:srgbClr val="0070C0"/>
              </a:solidFill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150000"/>
              </a:lnSpc>
            </a:pPr>
            <a:endParaRPr lang="en-US" altLang="ko-KR" b="1" dirty="0" smtClean="0">
              <a:solidFill>
                <a:srgbClr val="0070C0"/>
              </a:solidFill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150000"/>
              </a:lnSpc>
            </a:pPr>
            <a:endParaRPr lang="en-US" altLang="ko-KR" b="1" dirty="0" smtClean="0">
              <a:solidFill>
                <a:srgbClr val="0070C0"/>
              </a:solidFill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150000"/>
              </a:lnSpc>
            </a:pPr>
            <a:endParaRPr lang="en-US" altLang="ko-KR" b="1" dirty="0" smtClean="0">
              <a:solidFill>
                <a:srgbClr val="0070C0"/>
              </a:solidFill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150000"/>
              </a:lnSpc>
            </a:pPr>
            <a:r>
              <a:rPr lang="ko-KR" altLang="en-US" b="1" dirty="0" smtClean="0">
                <a:solidFill>
                  <a:schemeClr val="tx1"/>
                </a:solidFill>
                <a:latin typeface="HY헤드라인M"/>
                <a:ea typeface="HY헤드라인M"/>
              </a:rPr>
              <a:t>  </a:t>
            </a:r>
            <a:endParaRPr lang="ko-KR" altLang="en-US" b="1" dirty="0">
              <a:solidFill>
                <a:schemeClr val="tx1"/>
              </a:solidFill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48680" y="3131840"/>
            <a:ext cx="5759910" cy="13388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   </a:t>
            </a:r>
            <a:r>
              <a:rPr lang="ko-KR" altLang="en-US" b="1" dirty="0" smtClean="0">
                <a:solidFill>
                  <a:srgbClr val="00B050"/>
                </a:solidFill>
                <a:latin typeface="굴림" pitchFamily="50" charset="-127"/>
                <a:ea typeface="굴림" pitchFamily="50" charset="-127"/>
              </a:rPr>
              <a:t>서울의 모습을 주제로 과거</a:t>
            </a:r>
            <a:r>
              <a:rPr lang="en-US" altLang="ko-KR" b="1" dirty="0" smtClean="0">
                <a:solidFill>
                  <a:srgbClr val="00B050"/>
                </a:solidFill>
                <a:latin typeface="굴림" pitchFamily="50" charset="-127"/>
                <a:ea typeface="굴림" pitchFamily="50" charset="-127"/>
              </a:rPr>
              <a:t>, </a:t>
            </a:r>
            <a:r>
              <a:rPr lang="ko-KR" altLang="en-US" b="1" dirty="0" smtClean="0">
                <a:solidFill>
                  <a:srgbClr val="00B050"/>
                </a:solidFill>
                <a:latin typeface="굴림" pitchFamily="50" charset="-127"/>
                <a:ea typeface="굴림" pitchFamily="50" charset="-127"/>
              </a:rPr>
              <a:t>현재</a:t>
            </a:r>
            <a:r>
              <a:rPr lang="en-US" altLang="ko-KR" b="1" dirty="0" smtClean="0">
                <a:solidFill>
                  <a:srgbClr val="00B050"/>
                </a:solidFill>
                <a:latin typeface="굴림" pitchFamily="50" charset="-127"/>
                <a:ea typeface="굴림" pitchFamily="50" charset="-127"/>
              </a:rPr>
              <a:t>, </a:t>
            </a:r>
            <a:r>
              <a:rPr lang="ko-KR" altLang="en-US" b="1" dirty="0" smtClean="0">
                <a:solidFill>
                  <a:srgbClr val="00B050"/>
                </a:solidFill>
                <a:latin typeface="굴림" pitchFamily="50" charset="-127"/>
                <a:ea typeface="굴림" pitchFamily="50" charset="-127"/>
              </a:rPr>
              <a:t>미래의 모습을 </a:t>
            </a:r>
            <a:endParaRPr lang="en-US" altLang="ko-KR" b="1" dirty="0" smtClean="0">
              <a:solidFill>
                <a:srgbClr val="00B050"/>
              </a:solidFill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b="1" dirty="0" smtClean="0">
                <a:solidFill>
                  <a:srgbClr val="00B050"/>
                </a:solidFill>
                <a:latin typeface="굴림" pitchFamily="50" charset="-127"/>
                <a:ea typeface="굴림" pitchFamily="50" charset="-127"/>
              </a:rPr>
              <a:t>   </a:t>
            </a:r>
            <a:r>
              <a:rPr lang="ko-KR" altLang="en-US" b="1" dirty="0" smtClean="0">
                <a:solidFill>
                  <a:srgbClr val="00B050"/>
                </a:solidFill>
                <a:latin typeface="굴림" pitchFamily="50" charset="-127"/>
                <a:ea typeface="굴림" pitchFamily="50" charset="-127"/>
              </a:rPr>
              <a:t>다양한</a:t>
            </a:r>
            <a:r>
              <a:rPr lang="en-US" altLang="ko-KR" b="1" dirty="0" smtClean="0">
                <a:solidFill>
                  <a:srgbClr val="00B050"/>
                </a:solidFill>
                <a:latin typeface="굴림" pitchFamily="50" charset="-127"/>
                <a:ea typeface="굴림" pitchFamily="50" charset="-127"/>
              </a:rPr>
              <a:t> </a:t>
            </a:r>
            <a:r>
              <a:rPr lang="ko-KR" altLang="en-US" b="1" dirty="0" smtClean="0">
                <a:solidFill>
                  <a:srgbClr val="00B050"/>
                </a:solidFill>
                <a:latin typeface="굴림" pitchFamily="50" charset="-127"/>
                <a:ea typeface="굴림" pitchFamily="50" charset="-127"/>
              </a:rPr>
              <a:t>장르로 표현하여 전통과 첨단이 어우러지는 </a:t>
            </a:r>
            <a:endParaRPr lang="en-US" altLang="ko-KR" b="1" dirty="0" smtClean="0">
              <a:solidFill>
                <a:srgbClr val="00B050"/>
              </a:solidFill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150000"/>
              </a:lnSpc>
            </a:pPr>
            <a:r>
              <a:rPr lang="ko-KR" altLang="en-US" b="1" dirty="0" smtClean="0">
                <a:solidFill>
                  <a:srgbClr val="00B050"/>
                </a:solidFill>
                <a:latin typeface="굴림" pitchFamily="50" charset="-127"/>
                <a:ea typeface="굴림" pitchFamily="50" charset="-127"/>
              </a:rPr>
              <a:t>   문화도시의 </a:t>
            </a:r>
            <a:r>
              <a:rPr lang="en-US" altLang="ko-KR" b="1" dirty="0" smtClean="0">
                <a:solidFill>
                  <a:srgbClr val="00B050"/>
                </a:solidFill>
                <a:latin typeface="굴림" pitchFamily="50" charset="-127"/>
                <a:ea typeface="굴림" pitchFamily="50" charset="-127"/>
              </a:rPr>
              <a:t> </a:t>
            </a:r>
            <a:r>
              <a:rPr lang="ko-KR" altLang="en-US" b="1" dirty="0" smtClean="0">
                <a:solidFill>
                  <a:srgbClr val="00B050"/>
                </a:solidFill>
                <a:latin typeface="굴림" pitchFamily="50" charset="-127"/>
                <a:ea typeface="굴림" pitchFamily="50" charset="-127"/>
              </a:rPr>
              <a:t>맑은 서울</a:t>
            </a:r>
            <a:r>
              <a:rPr lang="en-US" altLang="ko-KR" b="1" dirty="0" smtClean="0">
                <a:solidFill>
                  <a:srgbClr val="00B050"/>
                </a:solidFill>
                <a:latin typeface="굴림" pitchFamily="50" charset="-127"/>
                <a:ea typeface="굴림" pitchFamily="50" charset="-127"/>
              </a:rPr>
              <a:t>, </a:t>
            </a:r>
            <a:r>
              <a:rPr lang="ko-KR" altLang="en-US" b="1" dirty="0" smtClean="0">
                <a:solidFill>
                  <a:srgbClr val="00B050"/>
                </a:solidFill>
                <a:latin typeface="굴림" pitchFamily="50" charset="-127"/>
                <a:ea typeface="굴림" pitchFamily="50" charset="-127"/>
              </a:rPr>
              <a:t>매력적인 서울을 표현한 작품</a:t>
            </a:r>
            <a:endParaRPr lang="en-US" altLang="ko-KR" b="1" dirty="0" smtClean="0">
              <a:solidFill>
                <a:srgbClr val="00B050"/>
              </a:solidFill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548680" y="7596336"/>
            <a:ext cx="4988866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b="1" dirty="0" smtClean="0">
                <a:latin typeface="굴림" pitchFamily="50" charset="-127"/>
                <a:ea typeface="굴림" pitchFamily="50" charset="-127"/>
              </a:rPr>
              <a:t>♣ 시  상</a:t>
            </a:r>
          </a:p>
          <a:p>
            <a:r>
              <a:rPr lang="en-US" altLang="ko-KR" b="1" dirty="0" smtClean="0">
                <a:solidFill>
                  <a:srgbClr val="9933FF"/>
                </a:solidFill>
                <a:latin typeface="굴림" pitchFamily="50" charset="-127"/>
                <a:ea typeface="굴림" pitchFamily="50" charset="-127"/>
              </a:rPr>
              <a:t>    </a:t>
            </a:r>
            <a:r>
              <a:rPr lang="ko-KR" altLang="en-US" b="1" dirty="0" smtClean="0">
                <a:solidFill>
                  <a:srgbClr val="9933FF"/>
                </a:solidFill>
                <a:latin typeface="굴림" pitchFamily="50" charset="-127"/>
                <a:ea typeface="굴림" pitchFamily="50" charset="-127"/>
              </a:rPr>
              <a:t>전체대상  </a:t>
            </a:r>
            <a:r>
              <a:rPr lang="en-US" altLang="ko-KR" b="1" dirty="0" smtClean="0">
                <a:solidFill>
                  <a:srgbClr val="9933FF"/>
                </a:solidFill>
                <a:latin typeface="굴림" pitchFamily="50" charset="-127"/>
                <a:ea typeface="굴림" pitchFamily="50" charset="-127"/>
              </a:rPr>
              <a:t>/</a:t>
            </a:r>
            <a:r>
              <a:rPr lang="ko-KR" altLang="en-US" b="1" dirty="0" smtClean="0">
                <a:solidFill>
                  <a:srgbClr val="9933FF"/>
                </a:solidFill>
                <a:latin typeface="굴림" pitchFamily="50" charset="-127"/>
                <a:ea typeface="굴림" pitchFamily="50" charset="-127"/>
              </a:rPr>
              <a:t> 부문별대상  </a:t>
            </a:r>
            <a:r>
              <a:rPr lang="en-US" altLang="ko-KR" b="1" dirty="0" smtClean="0">
                <a:solidFill>
                  <a:srgbClr val="9933FF"/>
                </a:solidFill>
                <a:latin typeface="굴림" pitchFamily="50" charset="-127"/>
                <a:ea typeface="굴림" pitchFamily="50" charset="-127"/>
              </a:rPr>
              <a:t>/ </a:t>
            </a:r>
            <a:r>
              <a:rPr lang="ko-KR" altLang="en-US" b="1" dirty="0" smtClean="0">
                <a:solidFill>
                  <a:srgbClr val="9933FF"/>
                </a:solidFill>
                <a:latin typeface="굴림" pitchFamily="50" charset="-127"/>
                <a:ea typeface="굴림" pitchFamily="50" charset="-127"/>
              </a:rPr>
              <a:t> 부문별최우수상 </a:t>
            </a:r>
            <a:r>
              <a:rPr lang="en-US" altLang="ko-KR" b="1" dirty="0" smtClean="0">
                <a:solidFill>
                  <a:srgbClr val="9933FF"/>
                </a:solidFill>
                <a:latin typeface="굴림" pitchFamily="50" charset="-127"/>
                <a:ea typeface="굴림" pitchFamily="50" charset="-127"/>
              </a:rPr>
              <a:t>/</a:t>
            </a:r>
          </a:p>
          <a:p>
            <a:r>
              <a:rPr lang="en-US" altLang="ko-KR" b="1" dirty="0">
                <a:solidFill>
                  <a:srgbClr val="9933FF"/>
                </a:solidFill>
                <a:latin typeface="굴림" pitchFamily="50" charset="-127"/>
                <a:ea typeface="굴림" pitchFamily="50" charset="-127"/>
              </a:rPr>
              <a:t> </a:t>
            </a:r>
            <a:r>
              <a:rPr lang="en-US" altLang="ko-KR" b="1" dirty="0" smtClean="0">
                <a:solidFill>
                  <a:srgbClr val="9933FF"/>
                </a:solidFill>
                <a:latin typeface="굴림" pitchFamily="50" charset="-127"/>
                <a:ea typeface="굴림" pitchFamily="50" charset="-127"/>
              </a:rPr>
              <a:t>   </a:t>
            </a:r>
            <a:r>
              <a:rPr lang="ko-KR" altLang="en-US" b="1" dirty="0" smtClean="0">
                <a:solidFill>
                  <a:srgbClr val="9933FF"/>
                </a:solidFill>
                <a:latin typeface="굴림" pitchFamily="50" charset="-127"/>
                <a:ea typeface="굴림" pitchFamily="50" charset="-127"/>
              </a:rPr>
              <a:t>부문별우수상 </a:t>
            </a:r>
            <a:r>
              <a:rPr lang="en-US" altLang="ko-KR" b="1" dirty="0" smtClean="0">
                <a:solidFill>
                  <a:srgbClr val="9933FF"/>
                </a:solidFill>
                <a:latin typeface="굴림" pitchFamily="50" charset="-127"/>
                <a:ea typeface="굴림" pitchFamily="50" charset="-127"/>
              </a:rPr>
              <a:t>/ </a:t>
            </a:r>
            <a:r>
              <a:rPr lang="ko-KR" altLang="en-US" b="1" dirty="0" smtClean="0">
                <a:solidFill>
                  <a:srgbClr val="9933FF"/>
                </a:solidFill>
                <a:latin typeface="굴림" pitchFamily="50" charset="-127"/>
                <a:ea typeface="굴림" pitchFamily="50" charset="-127"/>
              </a:rPr>
              <a:t>장려상</a:t>
            </a:r>
            <a:endParaRPr lang="en-US" altLang="ko-KR" b="1" dirty="0" smtClean="0">
              <a:solidFill>
                <a:srgbClr val="9933FF"/>
              </a:solidFill>
              <a:latin typeface="굴림" pitchFamily="50" charset="-127"/>
              <a:ea typeface="굴림" pitchFamily="50" charset="-127"/>
            </a:endParaRPr>
          </a:p>
          <a:p>
            <a:r>
              <a:rPr lang="en-US" altLang="ko-KR" b="1" dirty="0">
                <a:solidFill>
                  <a:srgbClr val="9933FF"/>
                </a:solidFill>
                <a:latin typeface="굴림" pitchFamily="50" charset="-127"/>
                <a:ea typeface="굴림" pitchFamily="50" charset="-127"/>
              </a:rPr>
              <a:t> </a:t>
            </a:r>
            <a:r>
              <a:rPr lang="en-US" altLang="ko-KR" b="1" dirty="0" smtClean="0">
                <a:solidFill>
                  <a:srgbClr val="9933FF"/>
                </a:solidFill>
                <a:latin typeface="굴림" pitchFamily="50" charset="-127"/>
                <a:ea typeface="굴림" pitchFamily="50" charset="-127"/>
              </a:rPr>
              <a:t>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8" name="TextBox 7"/>
          <p:cNvSpPr txBox="1"/>
          <p:nvPr/>
        </p:nvSpPr>
        <p:spPr>
          <a:xfrm>
            <a:off x="357166" y="2428860"/>
            <a:ext cx="12907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400" b="1" dirty="0" smtClean="0">
                <a:latin typeface="굴림" pitchFamily="50" charset="-127"/>
                <a:ea typeface="굴림" pitchFamily="50" charset="-127"/>
              </a:rPr>
              <a:t>▣ 목 적</a:t>
            </a:r>
            <a:endParaRPr lang="ko-KR" altLang="en-US" sz="2400" b="1" dirty="0"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5783" y="2912148"/>
            <a:ext cx="453970" cy="4042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600" b="1" dirty="0" smtClean="0">
                <a:latin typeface="굴림" pitchFamily="50" charset="-127"/>
                <a:ea typeface="굴림" pitchFamily="50" charset="-127"/>
              </a:rPr>
              <a:t>  </a:t>
            </a:r>
            <a:r>
              <a:rPr lang="en-US" altLang="ko-KR" sz="1600" b="1" dirty="0" smtClean="0">
                <a:latin typeface="굴림" pitchFamily="50" charset="-127"/>
                <a:ea typeface="굴림" pitchFamily="50" charset="-127"/>
              </a:rPr>
              <a:t>  </a:t>
            </a:r>
            <a:endParaRPr lang="ko-KR" altLang="en-US" sz="1600" b="1" dirty="0"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17416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41" name="TextBox 40"/>
          <p:cNvSpPr txBox="1"/>
          <p:nvPr/>
        </p:nvSpPr>
        <p:spPr>
          <a:xfrm>
            <a:off x="500042" y="4572000"/>
            <a:ext cx="17924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400" b="1" dirty="0" smtClean="0">
                <a:latin typeface="굴림" pitchFamily="50" charset="-127"/>
                <a:ea typeface="굴림" pitchFamily="50" charset="-127"/>
              </a:rPr>
              <a:t>▣ 전시성격</a:t>
            </a:r>
            <a:endParaRPr lang="ko-KR" altLang="en-US" sz="2400" b="1" dirty="0"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43" name="모서리가 둥근 직사각형 42"/>
          <p:cNvSpPr/>
          <p:nvPr/>
        </p:nvSpPr>
        <p:spPr>
          <a:xfrm>
            <a:off x="1071546" y="7000892"/>
            <a:ext cx="4500594" cy="1785949"/>
          </a:xfrm>
          <a:prstGeom prst="roundRect">
            <a:avLst/>
          </a:prstGeom>
          <a:noFill/>
          <a:ln w="76200" cmpd="tri">
            <a:solidFill>
              <a:srgbClr val="99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ko-KR" altLang="en-US" b="1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문화시민으로</a:t>
            </a:r>
            <a:r>
              <a:rPr lang="ko-KR" altLang="en-US" b="1" dirty="0" smtClean="0">
                <a:solidFill>
                  <a:srgbClr val="FF0000"/>
                </a:solidFill>
                <a:latin typeface="HY헤드라인M" pitchFamily="18" charset="-127"/>
                <a:ea typeface="HY헤드라인M" pitchFamily="18" charset="-127"/>
              </a:rPr>
              <a:t> 자긍심 </a:t>
            </a:r>
            <a:r>
              <a:rPr lang="ko-KR" altLang="en-US" b="1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함양</a:t>
            </a:r>
            <a:endParaRPr lang="en-US" altLang="ko-KR" b="1" dirty="0" smtClean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b="1" dirty="0" smtClean="0">
                <a:solidFill>
                  <a:srgbClr val="FF0000"/>
                </a:solidFill>
                <a:latin typeface="HY헤드라인M" pitchFamily="18" charset="-127"/>
                <a:ea typeface="HY헤드라인M" pitchFamily="18" charset="-127"/>
              </a:rPr>
              <a:t>세계 속에 서울 </a:t>
            </a:r>
            <a:r>
              <a:rPr lang="ko-KR" altLang="en-US" b="1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홍보</a:t>
            </a:r>
            <a:endParaRPr lang="en-US" altLang="ko-KR" b="1" dirty="0" smtClean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b="1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시민과 함께하는</a:t>
            </a:r>
            <a:r>
              <a:rPr lang="ko-KR" altLang="en-US" b="1" dirty="0" smtClean="0">
                <a:solidFill>
                  <a:srgbClr val="FF0000"/>
                </a:solidFill>
                <a:latin typeface="HY헤드라인M" pitchFamily="18" charset="-127"/>
                <a:ea typeface="HY헤드라인M" pitchFamily="18" charset="-127"/>
              </a:rPr>
              <a:t> 문화예술 </a:t>
            </a:r>
            <a:endParaRPr lang="en-US" altLang="ko-KR" b="1" dirty="0" smtClean="0">
              <a:solidFill>
                <a:srgbClr val="FF0000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b="1" dirty="0" smtClean="0">
                <a:solidFill>
                  <a:srgbClr val="FF0000"/>
                </a:solidFill>
                <a:latin typeface="HY헤드라인M" pitchFamily="18" charset="-127"/>
                <a:ea typeface="HY헤드라인M" pitchFamily="18" charset="-127"/>
              </a:rPr>
              <a:t>다양한 장르</a:t>
            </a:r>
            <a:r>
              <a:rPr lang="ko-KR" altLang="en-US" b="1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로</a:t>
            </a:r>
            <a:r>
              <a:rPr lang="ko-KR" altLang="en-US" b="1" dirty="0" smtClean="0">
                <a:solidFill>
                  <a:srgbClr val="FF0000"/>
                </a:solidFill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ko-KR" altLang="en-US" b="1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서울을 표현</a:t>
            </a:r>
            <a:endParaRPr lang="ko-KR" altLang="en-US" b="1" dirty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45" name="액자 44"/>
          <p:cNvSpPr/>
          <p:nvPr/>
        </p:nvSpPr>
        <p:spPr>
          <a:xfrm>
            <a:off x="642918" y="5143504"/>
            <a:ext cx="5643602" cy="1214446"/>
          </a:xfrm>
          <a:prstGeom prst="frame">
            <a:avLst/>
          </a:pr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ko-KR" altLang="en-US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시간과 공간의 벽이 없는 서울 </a:t>
            </a:r>
            <a:r>
              <a:rPr lang="ko-KR" altLang="en-US" dirty="0" err="1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시민청</a:t>
            </a:r>
            <a:r>
              <a:rPr lang="ko-KR" altLang="en-US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 갤러리에서 </a:t>
            </a:r>
            <a:endParaRPr lang="en-US" altLang="ko-KR" dirty="0" smtClean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전시함으로 시민에게 다가가는 문화체험의 장</a:t>
            </a:r>
            <a:endParaRPr lang="ko-KR" altLang="en-US" dirty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46" name="위쪽 화살표 45"/>
          <p:cNvSpPr/>
          <p:nvPr/>
        </p:nvSpPr>
        <p:spPr>
          <a:xfrm>
            <a:off x="3000372" y="6429388"/>
            <a:ext cx="500066" cy="428628"/>
          </a:xfrm>
          <a:prstGeom prst="upArrow">
            <a:avLst>
              <a:gd name="adj1" fmla="val 50000"/>
              <a:gd name="adj2" fmla="val 46940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7" name="직사각형 46"/>
          <p:cNvSpPr/>
          <p:nvPr/>
        </p:nvSpPr>
        <p:spPr>
          <a:xfrm>
            <a:off x="428604" y="2786050"/>
            <a:ext cx="592935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b="1" dirty="0" smtClean="0">
                <a:latin typeface="굴림" pitchFamily="50" charset="-127"/>
                <a:ea typeface="굴림" pitchFamily="50" charset="-127"/>
              </a:rPr>
              <a:t> 전통과 첨단이 어우러진 문화도시로 맑은 서울</a:t>
            </a:r>
            <a:r>
              <a:rPr lang="en-US" altLang="ko-KR" b="1" dirty="0" smtClean="0">
                <a:latin typeface="굴림" pitchFamily="50" charset="-127"/>
                <a:ea typeface="굴림" pitchFamily="50" charset="-127"/>
              </a:rPr>
              <a:t>, </a:t>
            </a:r>
            <a:r>
              <a:rPr lang="ko-KR" altLang="en-US" b="1" dirty="0" smtClean="0">
                <a:latin typeface="굴림" pitchFamily="50" charset="-127"/>
                <a:ea typeface="굴림" pitchFamily="50" charset="-127"/>
              </a:rPr>
              <a:t>매력적인 서울을 다양한 장르의 작품을 전시하며</a:t>
            </a:r>
            <a:r>
              <a:rPr lang="en-US" altLang="ko-KR" b="1" dirty="0" smtClean="0">
                <a:latin typeface="굴림" pitchFamily="50" charset="-127"/>
                <a:ea typeface="굴림" pitchFamily="50" charset="-127"/>
              </a:rPr>
              <a:t>, </a:t>
            </a:r>
            <a:r>
              <a:rPr lang="ko-KR" altLang="en-US" b="1" dirty="0" smtClean="0">
                <a:latin typeface="굴림" pitchFamily="50" charset="-127"/>
                <a:ea typeface="굴림" pitchFamily="50" charset="-127"/>
              </a:rPr>
              <a:t>또한 서울과 자매 도시인 일본 동경</a:t>
            </a:r>
            <a:r>
              <a:rPr lang="en-US" altLang="ko-KR" b="1" dirty="0" smtClean="0">
                <a:latin typeface="굴림" pitchFamily="50" charset="-127"/>
                <a:ea typeface="굴림" pitchFamily="50" charset="-127"/>
              </a:rPr>
              <a:t>, </a:t>
            </a:r>
            <a:r>
              <a:rPr lang="ko-KR" altLang="en-US" b="1" dirty="0" smtClean="0">
                <a:latin typeface="굴림" pitchFamily="50" charset="-127"/>
                <a:ea typeface="굴림" pitchFamily="50" charset="-127"/>
              </a:rPr>
              <a:t>중국상해 에서의 작품 전시회를 통해 수도 서울을 세계에 알림을 목적으로 한다</a:t>
            </a:r>
            <a:r>
              <a:rPr lang="en-US" altLang="ko-KR" b="1" dirty="0" smtClean="0">
                <a:latin typeface="굴림" pitchFamily="50" charset="-127"/>
                <a:ea typeface="굴림" pitchFamily="50" charset="-127"/>
              </a:rPr>
              <a:t>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69326" y="1396477"/>
            <a:ext cx="56886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b="1" dirty="0" smtClean="0">
                <a:latin typeface="굴림" pitchFamily="50" charset="-127"/>
                <a:ea typeface="굴림" pitchFamily="50" charset="-127"/>
              </a:rPr>
              <a:t>- </a:t>
            </a:r>
            <a:r>
              <a:rPr lang="ko-KR" altLang="en-US" sz="3200" b="1" dirty="0" smtClean="0">
                <a:latin typeface="굴림" pitchFamily="50" charset="-127"/>
                <a:ea typeface="굴림" pitchFamily="50" charset="-127"/>
              </a:rPr>
              <a:t>미술작품 국제교류 공모전 </a:t>
            </a:r>
            <a:r>
              <a:rPr lang="en-US" altLang="ko-KR" sz="3200" b="1" dirty="0" smtClean="0">
                <a:latin typeface="굴림" pitchFamily="50" charset="-127"/>
                <a:ea typeface="굴림" pitchFamily="50" charset="-127"/>
              </a:rPr>
              <a:t>-</a:t>
            </a:r>
            <a:endParaRPr lang="ko-KR" altLang="en-US" sz="3200" b="1" dirty="0">
              <a:latin typeface="굴림" pitchFamily="50" charset="-127"/>
              <a:ea typeface="굴림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4664" y="899592"/>
            <a:ext cx="17924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400" b="1" dirty="0" smtClean="0">
                <a:latin typeface="굴림" pitchFamily="50" charset="-127"/>
                <a:ea typeface="굴림" pitchFamily="50" charset="-127"/>
              </a:rPr>
              <a:t>▣ 공모부문</a:t>
            </a:r>
            <a:endParaRPr lang="ko-KR" altLang="en-US" sz="2400" b="1" dirty="0"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76672" y="1331640"/>
            <a:ext cx="59046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ko-KR" altLang="en-US" b="1" dirty="0" smtClean="0">
                <a:latin typeface="굴림" pitchFamily="50" charset="-127"/>
                <a:ea typeface="굴림" pitchFamily="50" charset="-127"/>
              </a:rPr>
              <a:t> </a:t>
            </a:r>
            <a:r>
              <a:rPr lang="ko-KR" altLang="en-US" b="1" dirty="0" smtClean="0">
                <a:solidFill>
                  <a:srgbClr val="002060"/>
                </a:solidFill>
                <a:latin typeface="굴림" pitchFamily="50" charset="-127"/>
                <a:ea typeface="굴림" pitchFamily="50" charset="-127"/>
              </a:rPr>
              <a:t>서양화</a:t>
            </a:r>
            <a:r>
              <a:rPr lang="en-US" altLang="ko-KR" b="1" dirty="0" smtClean="0">
                <a:solidFill>
                  <a:srgbClr val="002060"/>
                </a:solidFill>
                <a:latin typeface="굴림" pitchFamily="50" charset="-127"/>
                <a:ea typeface="굴림" pitchFamily="50" charset="-127"/>
              </a:rPr>
              <a:t>  /  </a:t>
            </a:r>
            <a:r>
              <a:rPr lang="ko-KR" altLang="en-US" b="1" dirty="0" smtClean="0">
                <a:solidFill>
                  <a:srgbClr val="002060"/>
                </a:solidFill>
                <a:latin typeface="굴림" pitchFamily="50" charset="-127"/>
                <a:ea typeface="굴림" pitchFamily="50" charset="-127"/>
              </a:rPr>
              <a:t>한국화</a:t>
            </a:r>
            <a:r>
              <a:rPr lang="en-US" altLang="ko-KR" b="1" dirty="0" smtClean="0">
                <a:solidFill>
                  <a:srgbClr val="002060"/>
                </a:solidFill>
                <a:latin typeface="굴림" pitchFamily="50" charset="-127"/>
                <a:ea typeface="굴림" pitchFamily="50" charset="-127"/>
              </a:rPr>
              <a:t>  / </a:t>
            </a:r>
            <a:r>
              <a:rPr lang="ko-KR" altLang="en-US" b="1" dirty="0" smtClean="0">
                <a:solidFill>
                  <a:srgbClr val="002060"/>
                </a:solidFill>
                <a:latin typeface="굴림" pitchFamily="50" charset="-127"/>
                <a:ea typeface="굴림" pitchFamily="50" charset="-127"/>
              </a:rPr>
              <a:t>수채화 </a:t>
            </a:r>
            <a:r>
              <a:rPr lang="en-US" altLang="ko-KR" b="1" dirty="0" smtClean="0">
                <a:solidFill>
                  <a:srgbClr val="002060"/>
                </a:solidFill>
                <a:latin typeface="굴림" pitchFamily="50" charset="-127"/>
                <a:ea typeface="굴림" pitchFamily="50" charset="-127"/>
              </a:rPr>
              <a:t>/ </a:t>
            </a:r>
            <a:r>
              <a:rPr lang="ko-KR" altLang="en-US" b="1" dirty="0" smtClean="0">
                <a:solidFill>
                  <a:srgbClr val="002060"/>
                </a:solidFill>
                <a:latin typeface="굴림" pitchFamily="50" charset="-127"/>
                <a:ea typeface="굴림" pitchFamily="50" charset="-127"/>
              </a:rPr>
              <a:t>민화 </a:t>
            </a:r>
            <a:r>
              <a:rPr lang="en-US" altLang="ko-KR" b="1" dirty="0" smtClean="0">
                <a:solidFill>
                  <a:srgbClr val="002060"/>
                </a:solidFill>
                <a:latin typeface="굴림" pitchFamily="50" charset="-127"/>
                <a:ea typeface="굴림" pitchFamily="50" charset="-127"/>
              </a:rPr>
              <a:t>/ </a:t>
            </a:r>
            <a:r>
              <a:rPr lang="ko-KR" altLang="en-US" b="1" dirty="0" smtClean="0">
                <a:solidFill>
                  <a:srgbClr val="002060"/>
                </a:solidFill>
                <a:latin typeface="굴림" pitchFamily="50" charset="-127"/>
                <a:ea typeface="굴림" pitchFamily="50" charset="-127"/>
              </a:rPr>
              <a:t>서예    </a:t>
            </a:r>
            <a:r>
              <a:rPr lang="en-US" altLang="ko-KR" b="1" dirty="0" smtClean="0">
                <a:solidFill>
                  <a:srgbClr val="002060"/>
                </a:solidFill>
                <a:latin typeface="굴림" pitchFamily="50" charset="-127"/>
                <a:ea typeface="굴림" pitchFamily="50" charset="-127"/>
              </a:rPr>
              <a:t>  </a:t>
            </a:r>
          </a:p>
          <a:p>
            <a:r>
              <a:rPr lang="en-US" altLang="ko-KR" b="1" dirty="0" smtClean="0">
                <a:solidFill>
                  <a:schemeClr val="accent1"/>
                </a:solidFill>
                <a:latin typeface="굴림" pitchFamily="50" charset="-127"/>
                <a:ea typeface="굴림" pitchFamily="50" charset="-127"/>
              </a:rPr>
              <a:t>  </a:t>
            </a:r>
            <a:r>
              <a:rPr lang="ko-KR" altLang="en-US" b="1" dirty="0" smtClean="0">
                <a:solidFill>
                  <a:srgbClr val="FF0000"/>
                </a:solidFill>
                <a:latin typeface="굴림" pitchFamily="50" charset="-127"/>
                <a:ea typeface="굴림" pitchFamily="50" charset="-127"/>
              </a:rPr>
              <a:t>총 </a:t>
            </a:r>
            <a:r>
              <a:rPr lang="en-US" altLang="ko-KR" b="1" dirty="0" smtClean="0">
                <a:solidFill>
                  <a:srgbClr val="FF0000"/>
                </a:solidFill>
                <a:latin typeface="굴림" pitchFamily="50" charset="-127"/>
                <a:ea typeface="굴림" pitchFamily="50" charset="-127"/>
              </a:rPr>
              <a:t>100</a:t>
            </a:r>
            <a:r>
              <a:rPr lang="ko-KR" altLang="en-US" b="1" dirty="0" smtClean="0">
                <a:solidFill>
                  <a:srgbClr val="FF0000"/>
                </a:solidFill>
                <a:latin typeface="굴림" pitchFamily="50" charset="-127"/>
                <a:ea typeface="굴림" pitchFamily="50" charset="-127"/>
              </a:rPr>
              <a:t>여 점 작품 전시(입상작품  및 우수작</a:t>
            </a:r>
            <a:r>
              <a:rPr lang="en-US" altLang="ko-KR" b="1" dirty="0" smtClean="0">
                <a:solidFill>
                  <a:srgbClr val="FF0000"/>
                </a:solidFill>
                <a:latin typeface="굴림" pitchFamily="50" charset="-127"/>
                <a:ea typeface="굴림" pitchFamily="50" charset="-127"/>
              </a:rPr>
              <a:t>)</a:t>
            </a:r>
          </a:p>
          <a:p>
            <a:endParaRPr lang="en-US" altLang="ko-KR" dirty="0" smtClean="0">
              <a:solidFill>
                <a:schemeClr val="accent1"/>
              </a:solidFill>
              <a:latin typeface="굴림" pitchFamily="50" charset="-127"/>
              <a:ea typeface="굴림" pitchFamily="50" charset="-127"/>
            </a:endParaRPr>
          </a:p>
          <a:p>
            <a:pPr>
              <a:buFont typeface="Wingdings" pitchFamily="2" charset="2"/>
              <a:buChar char="v"/>
            </a:pPr>
            <a:endParaRPr lang="en-US" altLang="ko-KR" b="1" dirty="0" smtClean="0">
              <a:solidFill>
                <a:srgbClr val="FF0000"/>
              </a:solidFill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32656" y="1979712"/>
            <a:ext cx="5040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 smtClean="0">
                <a:latin typeface="굴림" pitchFamily="50" charset="-127"/>
                <a:ea typeface="굴림" pitchFamily="50" charset="-127"/>
              </a:rPr>
              <a:t>▣ 작품</a:t>
            </a:r>
            <a:r>
              <a:rPr lang="en-US" altLang="ko-KR" sz="2400" b="1" dirty="0" smtClean="0">
                <a:latin typeface="굴림" pitchFamily="50" charset="-127"/>
                <a:ea typeface="굴림" pitchFamily="50" charset="-127"/>
              </a:rPr>
              <a:t>&lt;8</a:t>
            </a:r>
            <a:r>
              <a:rPr lang="ko-KR" altLang="en-US" sz="2400" b="1" dirty="0" smtClean="0">
                <a:latin typeface="굴림" pitchFamily="50" charset="-127"/>
                <a:ea typeface="굴림" pitchFamily="50" charset="-127"/>
              </a:rPr>
              <a:t>호 </a:t>
            </a:r>
            <a:r>
              <a:rPr lang="en-US" altLang="ko-KR" sz="2400" b="1" dirty="0" smtClean="0">
                <a:latin typeface="굴림" pitchFamily="50" charset="-127"/>
                <a:ea typeface="굴림" pitchFamily="50" charset="-127"/>
              </a:rPr>
              <a:t>~ 20</a:t>
            </a:r>
            <a:r>
              <a:rPr lang="ko-KR" altLang="en-US" sz="2400" b="1" dirty="0" smtClean="0">
                <a:latin typeface="굴림" pitchFamily="50" charset="-127"/>
                <a:ea typeface="굴림" pitchFamily="50" charset="-127"/>
              </a:rPr>
              <a:t>호</a:t>
            </a:r>
            <a:r>
              <a:rPr lang="en-US" altLang="ko-KR" sz="2400" b="1" dirty="0" smtClean="0">
                <a:latin typeface="굴림" pitchFamily="50" charset="-127"/>
                <a:ea typeface="굴림" pitchFamily="50" charset="-127"/>
              </a:rPr>
              <a:t>&gt;</a:t>
            </a:r>
            <a:endParaRPr lang="ko-KR" altLang="en-US" sz="2400" b="1" dirty="0"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48680" y="2411760"/>
            <a:ext cx="5040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US" altLang="ko-KR" b="1" dirty="0" smtClean="0">
                <a:latin typeface="굴림" pitchFamily="50" charset="-127"/>
                <a:ea typeface="굴림" pitchFamily="50" charset="-127"/>
              </a:rPr>
              <a:t> </a:t>
            </a:r>
            <a:r>
              <a:rPr lang="ko-KR" altLang="en-US" b="1" dirty="0" smtClean="0">
                <a:latin typeface="굴림" pitchFamily="50" charset="-127"/>
                <a:ea typeface="굴림" pitchFamily="50" charset="-127"/>
              </a:rPr>
              <a:t>국내외 미 발표된 창작 작품</a:t>
            </a:r>
            <a:endParaRPr lang="en-US" altLang="ko-KR" b="1" dirty="0" smtClean="0">
              <a:latin typeface="굴림" pitchFamily="50" charset="-127"/>
              <a:ea typeface="굴림" pitchFamily="50" charset="-127"/>
            </a:endParaRPr>
          </a:p>
          <a:p>
            <a:pPr>
              <a:buFont typeface="Wingdings" pitchFamily="2" charset="2"/>
              <a:buChar char="v"/>
            </a:pPr>
            <a:endParaRPr lang="en-US" altLang="ko-KR" b="1" dirty="0" smtClean="0"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4664" y="2771800"/>
            <a:ext cx="23952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400" b="1" dirty="0" smtClean="0">
                <a:latin typeface="굴림" pitchFamily="50" charset="-127"/>
                <a:ea typeface="굴림" pitchFamily="50" charset="-127"/>
              </a:rPr>
              <a:t>▣ 작품출품내용</a:t>
            </a:r>
            <a:endParaRPr lang="ko-KR" altLang="en-US" sz="2400" b="1" dirty="0"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04664" y="3203848"/>
            <a:ext cx="591219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 </a:t>
            </a:r>
            <a:r>
              <a:rPr lang="ko-KR" altLang="en-US" b="1" dirty="0" smtClean="0">
                <a:latin typeface="굴림" pitchFamily="50" charset="-127"/>
                <a:ea typeface="굴림" pitchFamily="50" charset="-127"/>
              </a:rPr>
              <a:t>서울의 모습을 주제로 과거</a:t>
            </a:r>
            <a:r>
              <a:rPr lang="en-US" altLang="ko-KR" b="1" dirty="0" smtClean="0">
                <a:latin typeface="굴림" pitchFamily="50" charset="-127"/>
                <a:ea typeface="굴림" pitchFamily="50" charset="-127"/>
              </a:rPr>
              <a:t>, </a:t>
            </a:r>
            <a:r>
              <a:rPr lang="ko-KR" altLang="en-US" b="1" dirty="0" smtClean="0">
                <a:latin typeface="굴림" pitchFamily="50" charset="-127"/>
                <a:ea typeface="굴림" pitchFamily="50" charset="-127"/>
              </a:rPr>
              <a:t>현재</a:t>
            </a:r>
            <a:r>
              <a:rPr lang="en-US" altLang="ko-KR" b="1" dirty="0" smtClean="0">
                <a:latin typeface="굴림" pitchFamily="50" charset="-127"/>
                <a:ea typeface="굴림" pitchFamily="50" charset="-127"/>
              </a:rPr>
              <a:t>, </a:t>
            </a:r>
            <a:r>
              <a:rPr lang="ko-KR" altLang="en-US" b="1" dirty="0" smtClean="0">
                <a:latin typeface="굴림" pitchFamily="50" charset="-127"/>
                <a:ea typeface="굴림" pitchFamily="50" charset="-127"/>
              </a:rPr>
              <a:t>미래의 모습을 다양한</a:t>
            </a:r>
            <a:endParaRPr lang="en-US" altLang="ko-KR" b="1" dirty="0" smtClean="0">
              <a:latin typeface="굴림" pitchFamily="50" charset="-127"/>
              <a:ea typeface="굴림" pitchFamily="50" charset="-127"/>
            </a:endParaRPr>
          </a:p>
          <a:p>
            <a:r>
              <a:rPr lang="ko-KR" altLang="en-US" b="1" dirty="0" smtClean="0">
                <a:latin typeface="굴림" pitchFamily="50" charset="-127"/>
                <a:ea typeface="굴림" pitchFamily="50" charset="-127"/>
              </a:rPr>
              <a:t>장르로 표현하여 전통과 첨단이 어우러지는 문화도시의 </a:t>
            </a:r>
            <a:endParaRPr lang="en-US" altLang="ko-KR" b="1" dirty="0" smtClean="0">
              <a:latin typeface="굴림" pitchFamily="50" charset="-127"/>
              <a:ea typeface="굴림" pitchFamily="50" charset="-127"/>
            </a:endParaRPr>
          </a:p>
          <a:p>
            <a:r>
              <a:rPr lang="ko-KR" altLang="en-US" b="1" dirty="0" smtClean="0">
                <a:latin typeface="굴림" pitchFamily="50" charset="-127"/>
                <a:ea typeface="굴림" pitchFamily="50" charset="-127"/>
              </a:rPr>
              <a:t>맑은 서울</a:t>
            </a:r>
            <a:r>
              <a:rPr lang="en-US" altLang="ko-KR" b="1" dirty="0" smtClean="0">
                <a:latin typeface="굴림" pitchFamily="50" charset="-127"/>
                <a:ea typeface="굴림" pitchFamily="50" charset="-127"/>
              </a:rPr>
              <a:t>, </a:t>
            </a:r>
            <a:r>
              <a:rPr lang="ko-KR" altLang="en-US" b="1" dirty="0" smtClean="0">
                <a:latin typeface="굴림" pitchFamily="50" charset="-127"/>
                <a:ea typeface="굴림" pitchFamily="50" charset="-127"/>
              </a:rPr>
              <a:t>매력적인 서울을 표현한 작품</a:t>
            </a:r>
            <a:endParaRPr lang="en-US" altLang="ko-KR" b="1" dirty="0" smtClean="0"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76672" y="4139952"/>
            <a:ext cx="29995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400" b="1" dirty="0" smtClean="0">
                <a:latin typeface="굴림" pitchFamily="50" charset="-127"/>
                <a:ea typeface="굴림" pitchFamily="50" charset="-127"/>
              </a:rPr>
              <a:t>▣ 참가 자격 및 대상</a:t>
            </a:r>
            <a:endParaRPr lang="ko-KR" altLang="en-US" sz="2400" b="1" dirty="0"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76672" y="4572000"/>
            <a:ext cx="607089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 </a:t>
            </a:r>
            <a:r>
              <a:rPr lang="ko-KR" altLang="en-US" b="1" dirty="0" smtClean="0">
                <a:latin typeface="굴림" pitchFamily="50" charset="-127"/>
                <a:ea typeface="굴림" pitchFamily="50" charset="-127"/>
              </a:rPr>
              <a:t>대한민국 국민 및 재외동포</a:t>
            </a:r>
            <a:endParaRPr lang="en-US" altLang="ko-KR" b="1" dirty="0" smtClean="0">
              <a:latin typeface="굴림" pitchFamily="50" charset="-127"/>
              <a:ea typeface="굴림" pitchFamily="50" charset="-127"/>
            </a:endParaRPr>
          </a:p>
          <a:p>
            <a:pPr>
              <a:buFont typeface="Wingdings" pitchFamily="2" charset="2"/>
              <a:buChar char="v"/>
            </a:pPr>
            <a:r>
              <a:rPr lang="en-US" altLang="ko-KR" b="1" dirty="0" smtClean="0">
                <a:latin typeface="굴림" pitchFamily="50" charset="-127"/>
                <a:ea typeface="굴림" pitchFamily="50" charset="-127"/>
              </a:rPr>
              <a:t> </a:t>
            </a:r>
            <a:r>
              <a:rPr lang="ko-KR" altLang="en-US" b="1" dirty="0" smtClean="0">
                <a:latin typeface="굴림" pitchFamily="50" charset="-127"/>
                <a:ea typeface="굴림" pitchFamily="50" charset="-127"/>
              </a:rPr>
              <a:t>학생은 지도교사  및 학교장 추천에 의한 참가 </a:t>
            </a:r>
            <a:r>
              <a:rPr lang="en-US" altLang="ko-KR" b="1" dirty="0" smtClean="0">
                <a:latin typeface="굴림" pitchFamily="50" charset="-127"/>
                <a:ea typeface="굴림" pitchFamily="50" charset="-127"/>
              </a:rPr>
              <a:t>.</a:t>
            </a:r>
          </a:p>
          <a:p>
            <a:r>
              <a:rPr lang="ko-KR" altLang="en-US" dirty="0" smtClean="0">
                <a:solidFill>
                  <a:srgbClr val="FF0000"/>
                </a:solidFill>
                <a:latin typeface="굴림" pitchFamily="50" charset="-127"/>
                <a:ea typeface="굴림" pitchFamily="50" charset="-127"/>
              </a:rPr>
              <a:t> </a:t>
            </a:r>
            <a:r>
              <a:rPr lang="en-US" altLang="ko-KR" dirty="0" smtClean="0">
                <a:solidFill>
                  <a:srgbClr val="FF0000"/>
                </a:solidFill>
                <a:latin typeface="굴림" pitchFamily="50" charset="-127"/>
                <a:ea typeface="굴림" pitchFamily="50" charset="-127"/>
              </a:rPr>
              <a:t>*</a:t>
            </a:r>
            <a:r>
              <a:rPr lang="ko-KR" altLang="en-US" dirty="0" smtClean="0">
                <a:solidFill>
                  <a:srgbClr val="FF0000"/>
                </a:solidFill>
                <a:latin typeface="굴림" pitchFamily="50" charset="-127"/>
                <a:ea typeface="굴림" pitchFamily="50" charset="-127"/>
              </a:rPr>
              <a:t>학생의 입상한 작품은  기성작가와 함께 전시하고</a:t>
            </a:r>
            <a:r>
              <a:rPr lang="en-US" altLang="ko-KR" dirty="0" smtClean="0">
                <a:solidFill>
                  <a:srgbClr val="FF0000"/>
                </a:solidFill>
                <a:latin typeface="굴림" pitchFamily="50" charset="-127"/>
                <a:ea typeface="굴림" pitchFamily="50" charset="-127"/>
              </a:rPr>
              <a:t> </a:t>
            </a:r>
            <a:r>
              <a:rPr lang="ko-KR" altLang="en-US" dirty="0" smtClean="0">
                <a:solidFill>
                  <a:srgbClr val="FF0000"/>
                </a:solidFill>
                <a:latin typeface="굴림" pitchFamily="50" charset="-127"/>
                <a:ea typeface="굴림" pitchFamily="50" charset="-127"/>
              </a:rPr>
              <a:t>참가 </a:t>
            </a:r>
            <a:endParaRPr lang="en-US" altLang="ko-KR" dirty="0" smtClean="0">
              <a:solidFill>
                <a:srgbClr val="FF0000"/>
              </a:solidFill>
              <a:latin typeface="굴림" pitchFamily="50" charset="-127"/>
              <a:ea typeface="굴림" pitchFamily="50" charset="-127"/>
            </a:endParaRPr>
          </a:p>
          <a:p>
            <a:r>
              <a:rPr lang="en-US" altLang="ko-KR" dirty="0" smtClean="0">
                <a:solidFill>
                  <a:srgbClr val="FF0000"/>
                </a:solidFill>
                <a:latin typeface="굴림" pitchFamily="50" charset="-127"/>
                <a:ea typeface="굴림" pitchFamily="50" charset="-127"/>
              </a:rPr>
              <a:t>  </a:t>
            </a:r>
            <a:r>
              <a:rPr lang="ko-KR" altLang="en-US" dirty="0" smtClean="0">
                <a:solidFill>
                  <a:srgbClr val="FF0000"/>
                </a:solidFill>
                <a:latin typeface="굴림" pitchFamily="50" charset="-127"/>
                <a:ea typeface="굴림" pitchFamily="50" charset="-127"/>
              </a:rPr>
              <a:t>부문별 시상한다</a:t>
            </a:r>
            <a:r>
              <a:rPr lang="en-US" altLang="ko-KR" dirty="0" smtClean="0">
                <a:solidFill>
                  <a:srgbClr val="FF0000"/>
                </a:solidFill>
                <a:latin typeface="굴림" pitchFamily="50" charset="-127"/>
                <a:ea typeface="굴림" pitchFamily="50" charset="-127"/>
              </a:rPr>
              <a:t>.</a:t>
            </a:r>
            <a:endParaRPr lang="en-US" altLang="ko-KR" b="1" dirty="0" smtClean="0">
              <a:solidFill>
                <a:srgbClr val="FF0000"/>
              </a:solidFill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04664" y="5724128"/>
            <a:ext cx="645333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000" b="1" dirty="0" smtClean="0">
                <a:latin typeface="굴림" pitchFamily="50" charset="-127"/>
                <a:ea typeface="굴림" pitchFamily="50" charset="-127"/>
              </a:rPr>
              <a:t>▣ 심사 기준</a:t>
            </a:r>
            <a:endParaRPr lang="en-US" altLang="ko-KR" sz="1600" b="1" dirty="0" smtClean="0"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476672" y="6228184"/>
            <a:ext cx="590465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ko-KR" altLang="en-US" b="1" dirty="0" smtClean="0">
                <a:latin typeface="굴림" pitchFamily="50" charset="-127"/>
                <a:ea typeface="굴림" pitchFamily="50" charset="-127"/>
              </a:rPr>
              <a:t> 심사는 전문인으로 구성된 심사위원의 평가로 심사한다</a:t>
            </a:r>
            <a:r>
              <a:rPr lang="en-US" altLang="ko-KR" b="1" dirty="0" smtClean="0">
                <a:latin typeface="굴림" pitchFamily="50" charset="-127"/>
                <a:ea typeface="굴림" pitchFamily="50" charset="-127"/>
              </a:rPr>
              <a:t>.</a:t>
            </a:r>
            <a:endParaRPr lang="ko-KR" altLang="en-US" b="1" dirty="0" smtClean="0">
              <a:latin typeface="굴림" pitchFamily="50" charset="-127"/>
              <a:ea typeface="굴림" pitchFamily="50" charset="-127"/>
            </a:endParaRPr>
          </a:p>
          <a:p>
            <a:pPr fontAlgn="base"/>
            <a:r>
              <a:rPr lang="ko-KR" altLang="en-US" b="1" dirty="0" smtClean="0">
                <a:latin typeface="굴림" pitchFamily="50" charset="-127"/>
                <a:ea typeface="굴림" pitchFamily="50" charset="-127"/>
              </a:rPr>
              <a:t>  ▢ 심사위원장 </a:t>
            </a:r>
            <a:r>
              <a:rPr lang="en-US" altLang="ko-KR" b="1" dirty="0" smtClean="0">
                <a:latin typeface="굴림" pitchFamily="50" charset="-127"/>
                <a:ea typeface="굴림" pitchFamily="50" charset="-127"/>
              </a:rPr>
              <a:t>1</a:t>
            </a:r>
            <a:r>
              <a:rPr lang="ko-KR" altLang="en-US" b="1" dirty="0" smtClean="0">
                <a:latin typeface="굴림" pitchFamily="50" charset="-127"/>
                <a:ea typeface="굴림" pitchFamily="50" charset="-127"/>
              </a:rPr>
              <a:t>인 </a:t>
            </a:r>
          </a:p>
          <a:p>
            <a:pPr fontAlgn="base"/>
            <a:r>
              <a:rPr lang="ko-KR" altLang="en-US" b="1" dirty="0" smtClean="0">
                <a:latin typeface="굴림" pitchFamily="50" charset="-127"/>
                <a:ea typeface="굴림" pitchFamily="50" charset="-127"/>
              </a:rPr>
              <a:t>  ▢ 심사위원 </a:t>
            </a:r>
            <a:r>
              <a:rPr lang="en-US" altLang="ko-KR" b="1" dirty="0" smtClean="0">
                <a:latin typeface="굴림" pitchFamily="50" charset="-127"/>
                <a:ea typeface="굴림" pitchFamily="50" charset="-127"/>
              </a:rPr>
              <a:t>: </a:t>
            </a:r>
            <a:r>
              <a:rPr lang="ko-KR" altLang="en-US" b="1" dirty="0" smtClean="0">
                <a:latin typeface="굴림" pitchFamily="50" charset="-127"/>
                <a:ea typeface="굴림" pitchFamily="50" charset="-127"/>
              </a:rPr>
              <a:t>각 부문별 위원 </a:t>
            </a:r>
            <a:r>
              <a:rPr lang="en-US" altLang="ko-KR" b="1" dirty="0" smtClean="0">
                <a:latin typeface="굴림" pitchFamily="50" charset="-127"/>
                <a:ea typeface="굴림" pitchFamily="50" charset="-127"/>
              </a:rPr>
              <a:t>10</a:t>
            </a:r>
            <a:r>
              <a:rPr lang="ko-KR" altLang="en-US" b="1" dirty="0" smtClean="0">
                <a:latin typeface="굴림" pitchFamily="50" charset="-127"/>
                <a:ea typeface="굴림" pitchFamily="50" charset="-127"/>
              </a:rPr>
              <a:t>명</a:t>
            </a:r>
            <a:endParaRPr lang="ko-KR" altLang="en-US" b="1" dirty="0"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12" name="직사각형 11"/>
          <p:cNvSpPr/>
          <p:nvPr/>
        </p:nvSpPr>
        <p:spPr>
          <a:xfrm>
            <a:off x="404664" y="7164288"/>
            <a:ext cx="5616624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ko-KR" altLang="en-US" b="1" dirty="0" smtClean="0">
                <a:latin typeface="굴림" pitchFamily="50" charset="-127"/>
                <a:ea typeface="굴림" pitchFamily="50" charset="-127"/>
              </a:rPr>
              <a:t>▣ </a:t>
            </a:r>
            <a:r>
              <a:rPr lang="ko-KR" altLang="en-US" sz="2000" b="1" dirty="0" smtClean="0">
                <a:latin typeface="굴림" pitchFamily="50" charset="-127"/>
                <a:ea typeface="굴림" pitchFamily="50" charset="-127"/>
              </a:rPr>
              <a:t>수상자발표</a:t>
            </a:r>
            <a:r>
              <a:rPr lang="en-US" altLang="ko-KR" sz="2000" b="1" dirty="0" smtClean="0">
                <a:latin typeface="굴림" pitchFamily="50" charset="-127"/>
                <a:ea typeface="굴림" pitchFamily="50" charset="-127"/>
              </a:rPr>
              <a:t>(</a:t>
            </a:r>
            <a:r>
              <a:rPr lang="ko-KR" altLang="en-US" sz="2000" b="1" dirty="0" smtClean="0">
                <a:latin typeface="굴림" pitchFamily="50" charset="-127"/>
                <a:ea typeface="굴림" pitchFamily="50" charset="-127"/>
              </a:rPr>
              <a:t>학교 및 개별 통보</a:t>
            </a:r>
            <a:r>
              <a:rPr lang="en-US" altLang="ko-KR" sz="2000" b="1" dirty="0" smtClean="0">
                <a:latin typeface="굴림" pitchFamily="50" charset="-127"/>
                <a:ea typeface="굴림" pitchFamily="50" charset="-127"/>
              </a:rPr>
              <a:t>)</a:t>
            </a:r>
            <a:endParaRPr lang="ko-KR" altLang="en-US" sz="2000" dirty="0" smtClean="0">
              <a:latin typeface="굴림" pitchFamily="50" charset="-127"/>
              <a:ea typeface="굴림" pitchFamily="50" charset="-127"/>
            </a:endParaRPr>
          </a:p>
          <a:p>
            <a:pPr fontAlgn="base"/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    </a:t>
            </a:r>
            <a:r>
              <a:rPr lang="ko-KR" altLang="en-US" b="1" dirty="0" smtClean="0">
                <a:latin typeface="굴림" pitchFamily="50" charset="-127"/>
                <a:ea typeface="굴림" pitchFamily="50" charset="-127"/>
              </a:rPr>
              <a:t>▶</a:t>
            </a:r>
            <a:r>
              <a:rPr lang="en-US" altLang="ko-KR" b="1" dirty="0" smtClean="0">
                <a:latin typeface="굴림" pitchFamily="50" charset="-127"/>
                <a:ea typeface="굴림" pitchFamily="50" charset="-127"/>
              </a:rPr>
              <a:t>2016</a:t>
            </a:r>
            <a:r>
              <a:rPr lang="ko-KR" altLang="en-US" b="1" dirty="0" smtClean="0">
                <a:latin typeface="굴림" pitchFamily="50" charset="-127"/>
                <a:ea typeface="굴림" pitchFamily="50" charset="-127"/>
              </a:rPr>
              <a:t>년 </a:t>
            </a:r>
            <a:r>
              <a:rPr lang="en-US" altLang="ko-KR" b="1" dirty="0">
                <a:latin typeface="굴림" pitchFamily="50" charset="-127"/>
                <a:ea typeface="굴림" pitchFamily="50" charset="-127"/>
              </a:rPr>
              <a:t>8</a:t>
            </a:r>
            <a:r>
              <a:rPr lang="ko-KR" altLang="en-US" b="1" dirty="0" smtClean="0">
                <a:latin typeface="굴림" pitchFamily="50" charset="-127"/>
                <a:ea typeface="굴림" pitchFamily="50" charset="-127"/>
              </a:rPr>
              <a:t>월 </a:t>
            </a:r>
            <a:r>
              <a:rPr lang="en-US" altLang="ko-KR" b="1" dirty="0">
                <a:latin typeface="굴림" pitchFamily="50" charset="-127"/>
                <a:ea typeface="굴림" pitchFamily="50" charset="-127"/>
              </a:rPr>
              <a:t>9</a:t>
            </a:r>
            <a:r>
              <a:rPr lang="ko-KR" altLang="en-US" b="1" dirty="0" smtClean="0">
                <a:latin typeface="굴림" pitchFamily="50" charset="-127"/>
                <a:ea typeface="굴림" pitchFamily="50" charset="-127"/>
              </a:rPr>
              <a:t>일</a:t>
            </a:r>
          </a:p>
          <a:p>
            <a:pPr fontAlgn="base"/>
            <a:endParaRPr lang="en-US" altLang="ko-KR" b="1" dirty="0" smtClean="0">
              <a:latin typeface="굴림" pitchFamily="50" charset="-127"/>
              <a:ea typeface="굴림" pitchFamily="50" charset="-127"/>
            </a:endParaRPr>
          </a:p>
          <a:p>
            <a:pPr fontAlgn="base"/>
            <a:r>
              <a:rPr lang="ko-KR" altLang="en-US" b="1" dirty="0" smtClean="0">
                <a:latin typeface="굴림" pitchFamily="50" charset="-127"/>
                <a:ea typeface="굴림" pitchFamily="50" charset="-127"/>
              </a:rPr>
              <a:t>▣ </a:t>
            </a:r>
            <a:r>
              <a:rPr lang="ko-KR" altLang="en-US" sz="2000" b="1" dirty="0" smtClean="0">
                <a:latin typeface="굴림" pitchFamily="50" charset="-127"/>
                <a:ea typeface="굴림" pitchFamily="50" charset="-127"/>
              </a:rPr>
              <a:t>시 상 식 </a:t>
            </a:r>
          </a:p>
          <a:p>
            <a:pPr fontAlgn="base"/>
            <a:r>
              <a:rPr lang="ko-KR" altLang="en-US" b="1" dirty="0" smtClean="0">
                <a:latin typeface="굴림" pitchFamily="50" charset="-127"/>
                <a:ea typeface="굴림" pitchFamily="50" charset="-127"/>
              </a:rPr>
              <a:t>    ▶</a:t>
            </a:r>
            <a:r>
              <a:rPr lang="en-US" altLang="ko-KR" b="1" dirty="0" smtClean="0">
                <a:latin typeface="굴림" pitchFamily="50" charset="-127"/>
                <a:ea typeface="굴림" pitchFamily="50" charset="-127"/>
              </a:rPr>
              <a:t>2016</a:t>
            </a:r>
            <a:r>
              <a:rPr lang="ko-KR" altLang="en-US" b="1" dirty="0" smtClean="0">
                <a:latin typeface="굴림" pitchFamily="50" charset="-127"/>
                <a:ea typeface="굴림" pitchFamily="50" charset="-127"/>
              </a:rPr>
              <a:t>년 </a:t>
            </a:r>
            <a:r>
              <a:rPr lang="en-US" altLang="ko-KR" b="1" dirty="0">
                <a:latin typeface="굴림" pitchFamily="50" charset="-127"/>
                <a:ea typeface="굴림" pitchFamily="50" charset="-127"/>
              </a:rPr>
              <a:t>8</a:t>
            </a:r>
            <a:r>
              <a:rPr lang="ko-KR" altLang="en-US" b="1" dirty="0" smtClean="0">
                <a:latin typeface="굴림" pitchFamily="50" charset="-127"/>
                <a:ea typeface="굴림" pitchFamily="50" charset="-127"/>
              </a:rPr>
              <a:t>월 </a:t>
            </a:r>
            <a:r>
              <a:rPr lang="en-US" altLang="ko-KR" b="1" dirty="0" smtClean="0">
                <a:latin typeface="굴림" pitchFamily="50" charset="-127"/>
                <a:ea typeface="굴림" pitchFamily="50" charset="-127"/>
              </a:rPr>
              <a:t>13</a:t>
            </a:r>
            <a:r>
              <a:rPr lang="ko-KR" altLang="en-US" b="1" dirty="0" smtClean="0">
                <a:latin typeface="굴림" pitchFamily="50" charset="-127"/>
                <a:ea typeface="굴림" pitchFamily="50" charset="-127"/>
              </a:rPr>
              <a:t>일</a:t>
            </a:r>
            <a:r>
              <a:rPr lang="en-US" altLang="ko-KR" b="1" dirty="0" smtClean="0">
                <a:latin typeface="굴림" pitchFamily="50" charset="-127"/>
                <a:ea typeface="굴림" pitchFamily="50" charset="-127"/>
              </a:rPr>
              <a:t>(</a:t>
            </a:r>
            <a:r>
              <a:rPr lang="ko-KR" altLang="en-US" b="1" dirty="0">
                <a:latin typeface="굴림" pitchFamily="50" charset="-127"/>
                <a:ea typeface="굴림" pitchFamily="50" charset="-127"/>
              </a:rPr>
              <a:t>토</a:t>
            </a:r>
            <a:r>
              <a:rPr lang="en-US" altLang="ko-KR" b="1" dirty="0" smtClean="0">
                <a:latin typeface="굴림" pitchFamily="50" charset="-127"/>
                <a:ea typeface="굴림" pitchFamily="50" charset="-127"/>
              </a:rPr>
              <a:t>) 15:00</a:t>
            </a:r>
            <a:endParaRPr lang="ko-KR" altLang="en-US" b="1" dirty="0">
              <a:latin typeface="굴림" pitchFamily="50" charset="-127"/>
              <a:ea typeface="굴림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8640" y="1979712"/>
            <a:ext cx="6480720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000" b="1" dirty="0" smtClean="0">
                <a:latin typeface="굴림" pitchFamily="50" charset="-127"/>
                <a:ea typeface="굴림" pitchFamily="50" charset="-127"/>
              </a:rPr>
              <a:t> ▣ 신청서  및 작품 제출  기간 </a:t>
            </a:r>
            <a:r>
              <a:rPr lang="en-US" altLang="ko-KR" sz="2000" b="1" dirty="0" smtClean="0">
                <a:latin typeface="굴림" pitchFamily="50" charset="-127"/>
                <a:ea typeface="굴림" pitchFamily="50" charset="-127"/>
              </a:rPr>
              <a:t>: </a:t>
            </a:r>
          </a:p>
          <a:p>
            <a:pPr>
              <a:lnSpc>
                <a:spcPct val="150000"/>
              </a:lnSpc>
            </a:pPr>
            <a:r>
              <a:rPr lang="en-US" altLang="ko-KR" sz="2000" b="1" dirty="0" smtClean="0">
                <a:latin typeface="굴림" pitchFamily="50" charset="-127"/>
                <a:ea typeface="굴림" pitchFamily="50" charset="-127"/>
              </a:rPr>
              <a:t>     </a:t>
            </a:r>
            <a:r>
              <a:rPr lang="en-US" altLang="ko-KR" b="1" dirty="0" smtClean="0">
                <a:latin typeface="굴림" pitchFamily="50" charset="-127"/>
                <a:ea typeface="굴림" pitchFamily="50" charset="-127"/>
              </a:rPr>
              <a:t>*</a:t>
            </a:r>
            <a:r>
              <a:rPr lang="ko-KR" altLang="en-US" b="1" dirty="0" smtClean="0">
                <a:latin typeface="굴림" pitchFamily="50" charset="-127"/>
                <a:ea typeface="굴림" pitchFamily="50" charset="-127"/>
              </a:rPr>
              <a:t>신  청  서 </a:t>
            </a:r>
            <a:r>
              <a:rPr lang="en-US" altLang="ko-KR" b="1" dirty="0" smtClean="0">
                <a:latin typeface="굴림" pitchFamily="50" charset="-127"/>
                <a:ea typeface="굴림" pitchFamily="50" charset="-127"/>
              </a:rPr>
              <a:t>: 2016</a:t>
            </a:r>
            <a:r>
              <a:rPr lang="ko-KR" altLang="en-US" b="1" dirty="0" smtClean="0">
                <a:latin typeface="굴림" pitchFamily="50" charset="-127"/>
                <a:ea typeface="굴림" pitchFamily="50" charset="-127"/>
              </a:rPr>
              <a:t>년  </a:t>
            </a:r>
            <a:r>
              <a:rPr lang="en-US" altLang="ko-KR" b="1" dirty="0" smtClean="0">
                <a:latin typeface="굴림" pitchFamily="50" charset="-127"/>
                <a:ea typeface="굴림" pitchFamily="50" charset="-127"/>
              </a:rPr>
              <a:t>08</a:t>
            </a:r>
            <a:r>
              <a:rPr lang="ko-KR" altLang="en-US" b="1" dirty="0" smtClean="0">
                <a:latin typeface="굴림" pitchFamily="50" charset="-127"/>
                <a:ea typeface="굴림" pitchFamily="50" charset="-127"/>
              </a:rPr>
              <a:t>월  </a:t>
            </a:r>
            <a:r>
              <a:rPr lang="en-US" altLang="ko-KR" b="1" dirty="0" smtClean="0">
                <a:latin typeface="굴림" pitchFamily="50" charset="-127"/>
                <a:ea typeface="굴림" pitchFamily="50" charset="-127"/>
              </a:rPr>
              <a:t>05</a:t>
            </a:r>
            <a:r>
              <a:rPr lang="ko-KR" altLang="en-US" b="1" dirty="0" smtClean="0">
                <a:latin typeface="굴림" pitchFamily="50" charset="-127"/>
                <a:ea typeface="굴림" pitchFamily="50" charset="-127"/>
              </a:rPr>
              <a:t>일까지</a:t>
            </a:r>
            <a:endParaRPr lang="en-US" altLang="ko-KR" b="1" dirty="0" smtClean="0"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b="1" dirty="0" smtClean="0">
                <a:latin typeface="굴림" pitchFamily="50" charset="-127"/>
                <a:ea typeface="굴림" pitchFamily="50" charset="-127"/>
              </a:rPr>
              <a:t>     * </a:t>
            </a:r>
            <a:r>
              <a:rPr lang="ko-KR" altLang="en-US" b="1" dirty="0" smtClean="0">
                <a:latin typeface="굴림" pitchFamily="50" charset="-127"/>
                <a:ea typeface="굴림" pitchFamily="50" charset="-127"/>
              </a:rPr>
              <a:t>작품제출  </a:t>
            </a:r>
            <a:r>
              <a:rPr lang="en-US" altLang="ko-KR" b="1" dirty="0" smtClean="0">
                <a:latin typeface="굴림" pitchFamily="50" charset="-127"/>
                <a:ea typeface="굴림" pitchFamily="50" charset="-127"/>
              </a:rPr>
              <a:t>: 2016</a:t>
            </a:r>
            <a:r>
              <a:rPr lang="ko-KR" altLang="en-US" b="1" dirty="0" smtClean="0">
                <a:latin typeface="굴림" pitchFamily="50" charset="-127"/>
                <a:ea typeface="굴림" pitchFamily="50" charset="-127"/>
              </a:rPr>
              <a:t>년 </a:t>
            </a:r>
            <a:r>
              <a:rPr lang="en-US" altLang="ko-KR" b="1" dirty="0" smtClean="0">
                <a:latin typeface="굴림" pitchFamily="50" charset="-127"/>
                <a:ea typeface="굴림" pitchFamily="50" charset="-127"/>
              </a:rPr>
              <a:t> 08</a:t>
            </a:r>
            <a:r>
              <a:rPr lang="ko-KR" altLang="en-US" b="1" dirty="0" smtClean="0">
                <a:latin typeface="굴림" pitchFamily="50" charset="-127"/>
                <a:ea typeface="굴림" pitchFamily="50" charset="-127"/>
              </a:rPr>
              <a:t>월 </a:t>
            </a:r>
            <a:r>
              <a:rPr lang="en-US" altLang="ko-KR" b="1" dirty="0" smtClean="0">
                <a:latin typeface="굴림" pitchFamily="50" charset="-127"/>
                <a:ea typeface="굴림" pitchFamily="50" charset="-127"/>
              </a:rPr>
              <a:t> 05</a:t>
            </a:r>
            <a:r>
              <a:rPr lang="ko-KR" altLang="en-US" b="1" dirty="0" smtClean="0">
                <a:latin typeface="굴림" pitchFamily="50" charset="-127"/>
                <a:ea typeface="굴림" pitchFamily="50" charset="-127"/>
              </a:rPr>
              <a:t>일</a:t>
            </a:r>
            <a:r>
              <a:rPr lang="en-US" altLang="ko-KR" b="1" dirty="0" smtClean="0">
                <a:latin typeface="굴림" pitchFamily="50" charset="-127"/>
                <a:ea typeface="굴림" pitchFamily="50" charset="-127"/>
              </a:rPr>
              <a:t>(</a:t>
            </a:r>
            <a:r>
              <a:rPr lang="ko-KR" altLang="en-US" b="1" dirty="0" smtClean="0">
                <a:latin typeface="굴림" pitchFamily="50" charset="-127"/>
                <a:ea typeface="굴림" pitchFamily="50" charset="-127"/>
              </a:rPr>
              <a:t>공모전 참가자</a:t>
            </a:r>
            <a:r>
              <a:rPr lang="en-US" altLang="ko-KR" b="1" dirty="0" smtClean="0">
                <a:latin typeface="굴림" pitchFamily="50" charset="-127"/>
                <a:ea typeface="굴림" pitchFamily="50" charset="-127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ko-KR" altLang="en-US" b="1" dirty="0" smtClean="0">
                <a:latin typeface="굴림" pitchFamily="50" charset="-127"/>
                <a:ea typeface="굴림" pitchFamily="50" charset="-127"/>
              </a:rPr>
              <a:t>                       </a:t>
            </a:r>
            <a:r>
              <a:rPr lang="en-US" altLang="ko-KR" b="1" dirty="0" smtClean="0">
                <a:latin typeface="굴림" pitchFamily="50" charset="-127"/>
                <a:ea typeface="굴림" pitchFamily="50" charset="-127"/>
              </a:rPr>
              <a:t>2016</a:t>
            </a:r>
            <a:r>
              <a:rPr lang="ko-KR" altLang="en-US" b="1" dirty="0" smtClean="0">
                <a:latin typeface="굴림" pitchFamily="50" charset="-127"/>
                <a:ea typeface="굴림" pitchFamily="50" charset="-127"/>
              </a:rPr>
              <a:t>년  </a:t>
            </a:r>
            <a:r>
              <a:rPr lang="en-US" altLang="ko-KR" b="1" dirty="0" smtClean="0">
                <a:latin typeface="굴림" pitchFamily="50" charset="-127"/>
                <a:ea typeface="굴림" pitchFamily="50" charset="-127"/>
              </a:rPr>
              <a:t>08</a:t>
            </a:r>
            <a:r>
              <a:rPr lang="ko-KR" altLang="en-US" b="1" dirty="0" smtClean="0">
                <a:latin typeface="굴림" pitchFamily="50" charset="-127"/>
                <a:ea typeface="굴림" pitchFamily="50" charset="-127"/>
              </a:rPr>
              <a:t>월  </a:t>
            </a:r>
            <a:r>
              <a:rPr lang="en-US" altLang="ko-KR" b="1" dirty="0" smtClean="0">
                <a:latin typeface="굴림" pitchFamily="50" charset="-127"/>
                <a:ea typeface="굴림" pitchFamily="50" charset="-127"/>
              </a:rPr>
              <a:t>10</a:t>
            </a:r>
            <a:r>
              <a:rPr lang="ko-KR" altLang="en-US" b="1" dirty="0" smtClean="0">
                <a:latin typeface="굴림" pitchFamily="50" charset="-127"/>
                <a:ea typeface="굴림" pitchFamily="50" charset="-127"/>
              </a:rPr>
              <a:t>일</a:t>
            </a:r>
            <a:r>
              <a:rPr lang="en-US" altLang="ko-KR" b="1" dirty="0" smtClean="0">
                <a:latin typeface="굴림" pitchFamily="50" charset="-127"/>
                <a:ea typeface="굴림" pitchFamily="50" charset="-127"/>
              </a:rPr>
              <a:t>(</a:t>
            </a:r>
            <a:r>
              <a:rPr lang="ko-KR" altLang="en-US" b="1" dirty="0" smtClean="0">
                <a:latin typeface="굴림" pitchFamily="50" charset="-127"/>
                <a:ea typeface="굴림" pitchFamily="50" charset="-127"/>
              </a:rPr>
              <a:t>초청작가</a:t>
            </a:r>
            <a:r>
              <a:rPr lang="en-US" altLang="ko-KR" b="1" dirty="0" smtClean="0">
                <a:latin typeface="굴림" pitchFamily="50" charset="-127"/>
                <a:ea typeface="굴림" pitchFamily="50" charset="-127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dirty="0" smtClean="0">
                <a:solidFill>
                  <a:srgbClr val="FF0000"/>
                </a:solidFill>
                <a:latin typeface="굴림" pitchFamily="50" charset="-127"/>
                <a:ea typeface="굴림" pitchFamily="50" charset="-127"/>
              </a:rPr>
              <a:t>※ </a:t>
            </a:r>
            <a:r>
              <a:rPr lang="ko-KR" altLang="en-US" dirty="0" smtClean="0">
                <a:solidFill>
                  <a:srgbClr val="FF0000"/>
                </a:solidFill>
                <a:latin typeface="굴림" pitchFamily="50" charset="-127"/>
                <a:ea typeface="굴림" pitchFamily="50" charset="-127"/>
              </a:rPr>
              <a:t>작품 제출시 </a:t>
            </a:r>
            <a:r>
              <a:rPr lang="ko-KR" altLang="en-US" b="1" dirty="0" smtClean="0">
                <a:solidFill>
                  <a:srgbClr val="FF0000"/>
                </a:solidFill>
                <a:latin typeface="굴림" pitchFamily="50" charset="-127"/>
                <a:ea typeface="굴림" pitchFamily="50" charset="-127"/>
              </a:rPr>
              <a:t>액자는 유리를  빼고  제출</a:t>
            </a:r>
            <a:r>
              <a:rPr lang="ko-KR" altLang="en-US" dirty="0" smtClean="0">
                <a:solidFill>
                  <a:srgbClr val="FF0000"/>
                </a:solidFill>
                <a:latin typeface="굴림" pitchFamily="50" charset="-127"/>
                <a:ea typeface="굴림" pitchFamily="50" charset="-127"/>
              </a:rPr>
              <a:t>해 주시기 바랍니다</a:t>
            </a:r>
            <a:r>
              <a:rPr lang="en-US" altLang="ko-KR" dirty="0" smtClean="0">
                <a:solidFill>
                  <a:srgbClr val="FF0000"/>
                </a:solidFill>
                <a:latin typeface="굴림" pitchFamily="50" charset="-127"/>
                <a:ea typeface="굴림" pitchFamily="50" charset="-127"/>
              </a:rPr>
              <a:t>.</a:t>
            </a:r>
            <a:endParaRPr lang="en-US" altLang="ko-KR" b="1" dirty="0" smtClean="0"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2000" b="1" dirty="0" smtClean="0">
                <a:latin typeface="굴림" pitchFamily="50" charset="-127"/>
                <a:ea typeface="굴림" pitchFamily="50" charset="-127"/>
              </a:rPr>
              <a:t> </a:t>
            </a:r>
            <a:r>
              <a:rPr lang="ko-KR" altLang="ko-KR" sz="2000" b="1" dirty="0" smtClean="0">
                <a:latin typeface="굴림" pitchFamily="50" charset="-127"/>
                <a:ea typeface="굴림" pitchFamily="50" charset="-127"/>
              </a:rPr>
              <a:t>▣</a:t>
            </a:r>
            <a:r>
              <a:rPr lang="en-US" altLang="ko-KR" sz="2000" b="1" dirty="0" smtClean="0">
                <a:latin typeface="굴림" pitchFamily="50" charset="-127"/>
                <a:ea typeface="굴림" pitchFamily="50" charset="-127"/>
              </a:rPr>
              <a:t> </a:t>
            </a:r>
            <a:r>
              <a:rPr lang="ko-KR" altLang="en-US" sz="2000" b="1" dirty="0" smtClean="0">
                <a:latin typeface="굴림" pitchFamily="50" charset="-127"/>
                <a:ea typeface="굴림" pitchFamily="50" charset="-127"/>
              </a:rPr>
              <a:t>신청서 접수</a:t>
            </a:r>
            <a:endParaRPr lang="en-US" altLang="ko-KR" sz="2000" b="1" dirty="0" smtClean="0">
              <a:solidFill>
                <a:srgbClr val="FF0000"/>
              </a:solidFill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2000" b="1" dirty="0" smtClean="0">
                <a:solidFill>
                  <a:srgbClr val="FF0000"/>
                </a:solidFill>
                <a:latin typeface="굴림" pitchFamily="50" charset="-127"/>
                <a:ea typeface="굴림" pitchFamily="50" charset="-127"/>
              </a:rPr>
              <a:t>    E- mail : koecc@hanmail.net</a:t>
            </a:r>
          </a:p>
          <a:p>
            <a:pPr>
              <a:lnSpc>
                <a:spcPct val="150000"/>
              </a:lnSpc>
            </a:pPr>
            <a:r>
              <a:rPr lang="en-US" altLang="ko-KR" dirty="0" smtClean="0">
                <a:solidFill>
                  <a:srgbClr val="FF0000"/>
                </a:solidFill>
                <a:latin typeface="굴림" pitchFamily="50" charset="-127"/>
                <a:ea typeface="굴림" pitchFamily="50" charset="-127"/>
              </a:rPr>
              <a:t>   ☞</a:t>
            </a:r>
            <a:r>
              <a:rPr lang="ko-KR" altLang="en-US" dirty="0" smtClean="0">
                <a:solidFill>
                  <a:srgbClr val="FF0000"/>
                </a:solidFill>
                <a:latin typeface="굴림" pitchFamily="50" charset="-127"/>
                <a:ea typeface="굴림" pitchFamily="50" charset="-127"/>
              </a:rPr>
              <a:t> 본원 참가 신청서 양식만 유효함</a:t>
            </a:r>
            <a:r>
              <a:rPr lang="en-US" altLang="ko-KR" dirty="0" smtClean="0">
                <a:solidFill>
                  <a:srgbClr val="FF0000"/>
                </a:solidFill>
                <a:latin typeface="굴림" pitchFamily="50" charset="-127"/>
                <a:ea typeface="굴림" pitchFamily="50" charset="-127"/>
              </a:rPr>
              <a:t>..</a:t>
            </a:r>
          </a:p>
          <a:p>
            <a:pPr>
              <a:lnSpc>
                <a:spcPct val="150000"/>
              </a:lnSpc>
            </a:pPr>
            <a:r>
              <a:rPr lang="en-US" altLang="ko-KR" sz="2000" b="1" dirty="0" smtClean="0">
                <a:latin typeface="굴림" pitchFamily="50" charset="-127"/>
                <a:ea typeface="굴림" pitchFamily="50" charset="-127"/>
              </a:rPr>
              <a:t> ▣</a:t>
            </a:r>
            <a:r>
              <a:rPr lang="ko-KR" altLang="en-US" sz="2000" b="1" dirty="0" smtClean="0">
                <a:latin typeface="굴림" pitchFamily="50" charset="-127"/>
                <a:ea typeface="굴림" pitchFamily="50" charset="-127"/>
              </a:rPr>
              <a:t> 행정사무처  및  집행본부</a:t>
            </a:r>
            <a:endParaRPr lang="en-US" altLang="ko-KR" b="1" dirty="0" smtClean="0"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b="1" dirty="0" smtClean="0">
                <a:latin typeface="굴림" pitchFamily="50" charset="-127"/>
                <a:ea typeface="굴림" pitchFamily="50" charset="-127"/>
              </a:rPr>
              <a:t>       </a:t>
            </a:r>
            <a:r>
              <a:rPr lang="ko-KR" altLang="en-US" b="1" dirty="0" smtClean="0">
                <a:latin typeface="굴림" pitchFamily="50" charset="-127"/>
                <a:ea typeface="굴림" pitchFamily="50" charset="-127"/>
              </a:rPr>
              <a:t>사단법인 한국교육문화원 </a:t>
            </a:r>
            <a:endParaRPr lang="en-US" altLang="ko-KR" b="1" dirty="0" smtClean="0"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b="1" dirty="0" smtClean="0">
                <a:latin typeface="굴림" pitchFamily="50" charset="-127"/>
                <a:ea typeface="굴림" pitchFamily="50" charset="-127"/>
              </a:rPr>
              <a:t>                </a:t>
            </a:r>
            <a:r>
              <a:rPr lang="ko-KR" altLang="en-US" b="1" dirty="0" smtClean="0">
                <a:latin typeface="굴림" pitchFamily="50" charset="-127"/>
                <a:ea typeface="굴림" pitchFamily="50" charset="-127"/>
              </a:rPr>
              <a:t>문 화 예 술 팀</a:t>
            </a:r>
            <a:endParaRPr lang="en-US" altLang="ko-KR" b="1" dirty="0" smtClean="0"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b="1" dirty="0" smtClean="0">
                <a:latin typeface="굴림" pitchFamily="50" charset="-127"/>
                <a:ea typeface="굴림" pitchFamily="50" charset="-127"/>
              </a:rPr>
              <a:t>    </a:t>
            </a:r>
            <a:r>
              <a:rPr lang="en-US" altLang="ko-KR" b="1" dirty="0" smtClean="0">
                <a:latin typeface="HY헤드라인M"/>
                <a:ea typeface="HY헤드라인M"/>
              </a:rPr>
              <a:t>◎</a:t>
            </a:r>
            <a:r>
              <a:rPr lang="en-US" altLang="ko-KR" b="1" dirty="0" smtClean="0">
                <a:latin typeface="굴림" pitchFamily="50" charset="-127"/>
                <a:ea typeface="굴림" pitchFamily="50" charset="-127"/>
              </a:rPr>
              <a:t> </a:t>
            </a:r>
            <a:r>
              <a:rPr lang="ko-KR" altLang="en-US" b="1" dirty="0" smtClean="0">
                <a:latin typeface="굴림" pitchFamily="50" charset="-127"/>
                <a:ea typeface="굴림" pitchFamily="50" charset="-127"/>
              </a:rPr>
              <a:t>연락처 </a:t>
            </a:r>
            <a:r>
              <a:rPr lang="en-US" altLang="ko-KR" b="1" dirty="0" smtClean="0">
                <a:latin typeface="굴림" pitchFamily="50" charset="-127"/>
                <a:ea typeface="굴림" pitchFamily="50" charset="-127"/>
              </a:rPr>
              <a:t>: TEL. 02)720-8681 </a:t>
            </a:r>
          </a:p>
          <a:p>
            <a:pPr>
              <a:lnSpc>
                <a:spcPct val="150000"/>
              </a:lnSpc>
            </a:pPr>
            <a:r>
              <a:rPr lang="en-US" altLang="ko-KR" b="1" dirty="0" smtClean="0">
                <a:latin typeface="굴림" pitchFamily="50" charset="-127"/>
                <a:ea typeface="굴림" pitchFamily="50" charset="-127"/>
              </a:rPr>
              <a:t>                    FAX. 02)720-8680</a:t>
            </a:r>
          </a:p>
        </p:txBody>
      </p:sp>
      <p:sp>
        <p:nvSpPr>
          <p:cNvPr id="3" name="모서리가 둥근 직사각형 2"/>
          <p:cNvSpPr/>
          <p:nvPr/>
        </p:nvSpPr>
        <p:spPr>
          <a:xfrm>
            <a:off x="642918" y="1142976"/>
            <a:ext cx="2771254" cy="600803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2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굴림체" pitchFamily="49" charset="-127"/>
                <a:ea typeface="굴림체" pitchFamily="49" charset="-127"/>
              </a:rPr>
              <a:t>참가 안내</a:t>
            </a:r>
            <a:endParaRPr lang="ko-KR" altLang="en-US" sz="28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굴림체" pitchFamily="49" charset="-127"/>
              <a:ea typeface="굴림체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5015491" y="1084911"/>
            <a:ext cx="1569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제출서류서식</a:t>
            </a:r>
            <a:endParaRPr lang="en-US" altLang="ko-KR" dirty="0" smtClean="0"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5015463" y="1071537"/>
            <a:ext cx="1556809" cy="411375"/>
          </a:xfrm>
          <a:prstGeom prst="rect">
            <a:avLst/>
          </a:prstGeom>
          <a:noFill/>
          <a:ln w="28575" cmpd="dbl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tx1"/>
                </a:solidFill>
              </a:ln>
              <a:latin typeface="굴림" pitchFamily="50" charset="-127"/>
              <a:ea typeface="굴림" pitchFamily="50" charset="-127"/>
            </a:endParaRPr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7603277"/>
              </p:ext>
            </p:extLst>
          </p:nvPr>
        </p:nvGraphicFramePr>
        <p:xfrm>
          <a:off x="285728" y="1571604"/>
          <a:ext cx="6286545" cy="460879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2942"/>
                <a:gridCol w="1000132"/>
                <a:gridCol w="1572206"/>
                <a:gridCol w="720080"/>
                <a:gridCol w="636672"/>
                <a:gridCol w="1714513"/>
              </a:tblGrid>
              <a:tr h="928694">
                <a:tc gridSpan="6">
                  <a:txBody>
                    <a:bodyPr/>
                    <a:lstStyle/>
                    <a:p>
                      <a:pPr algn="ctr" latinLnBrk="1"/>
                      <a:r>
                        <a:rPr lang="en-US" altLang="ko-KR" sz="1800" dirty="0" smtClean="0">
                          <a:latin typeface="굴림" pitchFamily="50" charset="-127"/>
                          <a:ea typeface="굴림" pitchFamily="50" charset="-127"/>
                        </a:rPr>
                        <a:t>2016</a:t>
                      </a:r>
                      <a:r>
                        <a:rPr lang="ko-KR" altLang="en-US" sz="1800" baseline="0" dirty="0" smtClean="0">
                          <a:latin typeface="굴림" pitchFamily="50" charset="-127"/>
                          <a:ea typeface="굴림" pitchFamily="50" charset="-127"/>
                        </a:rPr>
                        <a:t> </a:t>
                      </a:r>
                      <a:r>
                        <a:rPr lang="ko-KR" altLang="en-US" sz="1800" dirty="0" smtClean="0">
                          <a:latin typeface="굴림" pitchFamily="50" charset="-127"/>
                          <a:ea typeface="굴림" pitchFamily="50" charset="-127"/>
                        </a:rPr>
                        <a:t>미술작품국제교류 공모전</a:t>
                      </a:r>
                      <a:endParaRPr lang="en-US" altLang="ko-KR" sz="1800" dirty="0" smtClean="0"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algn="ctr" latinLnBrk="1"/>
                      <a:r>
                        <a:rPr lang="ko-KR" altLang="en-US" sz="2800" b="1" dirty="0" smtClean="0">
                          <a:latin typeface="굴림" pitchFamily="50" charset="-127"/>
                          <a:ea typeface="굴림" pitchFamily="50" charset="-127"/>
                        </a:rPr>
                        <a:t>출 품 신 청 서</a:t>
                      </a:r>
                      <a:endParaRPr lang="ko-KR" altLang="en-US" sz="2800" b="1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500066">
                <a:tc rowSpan="6">
                  <a:txBody>
                    <a:bodyPr/>
                    <a:lstStyle/>
                    <a:p>
                      <a:pPr algn="ctr" latinLnBrk="1"/>
                      <a:r>
                        <a:rPr lang="ko-KR" altLang="en-US" sz="2000" dirty="0" smtClean="0">
                          <a:latin typeface="굴림" pitchFamily="50" charset="-127"/>
                          <a:ea typeface="굴림" pitchFamily="50" charset="-127"/>
                        </a:rPr>
                        <a:t>출</a:t>
                      </a:r>
                      <a:endParaRPr lang="en-US" altLang="ko-KR" sz="2000" dirty="0" smtClean="0"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algn="ctr" latinLnBrk="1"/>
                      <a:endParaRPr lang="en-US" altLang="ko-KR" sz="2000" dirty="0" smtClean="0"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algn="ctr" latinLnBrk="1"/>
                      <a:r>
                        <a:rPr lang="ko-KR" altLang="en-US" sz="2000" dirty="0" smtClean="0">
                          <a:latin typeface="굴림" pitchFamily="50" charset="-127"/>
                          <a:ea typeface="굴림" pitchFamily="50" charset="-127"/>
                        </a:rPr>
                        <a:t>품</a:t>
                      </a:r>
                      <a:endParaRPr lang="en-US" altLang="ko-KR" sz="2000" dirty="0" smtClean="0"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algn="ctr" latinLnBrk="1"/>
                      <a:endParaRPr lang="en-US" altLang="ko-KR" sz="2000" dirty="0" smtClean="0"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algn="ctr" latinLnBrk="1"/>
                      <a:r>
                        <a:rPr lang="ko-KR" altLang="en-US" sz="2000" dirty="0" smtClean="0">
                          <a:latin typeface="굴림" pitchFamily="50" charset="-127"/>
                          <a:ea typeface="굴림" pitchFamily="50" charset="-127"/>
                        </a:rPr>
                        <a:t>자</a:t>
                      </a:r>
                      <a:endParaRPr lang="ko-KR" altLang="en-US" sz="20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>
                          <a:latin typeface="굴림" pitchFamily="50" charset="-127"/>
                          <a:ea typeface="굴림" pitchFamily="50" charset="-127"/>
                        </a:rPr>
                        <a:t>성      명</a:t>
                      </a:r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3">
                  <a:txBody>
                    <a:bodyPr/>
                    <a:lstStyle/>
                    <a:p>
                      <a:pPr algn="l" latinLnBrk="1"/>
                      <a:r>
                        <a:rPr lang="en-US" altLang="ko-KR" sz="1400" dirty="0" smtClean="0">
                          <a:latin typeface="굴림" pitchFamily="50" charset="-127"/>
                          <a:ea typeface="굴림" pitchFamily="50" charset="-127"/>
                        </a:rPr>
                        <a:t>(</a:t>
                      </a:r>
                      <a:r>
                        <a:rPr lang="ko-KR" altLang="en-US" sz="1400" dirty="0" smtClean="0">
                          <a:latin typeface="굴림" pitchFamily="50" charset="-127"/>
                          <a:ea typeface="굴림" pitchFamily="50" charset="-127"/>
                        </a:rPr>
                        <a:t>한글</a:t>
                      </a:r>
                      <a:r>
                        <a:rPr lang="en-US" altLang="ko-KR" sz="1400" dirty="0" smtClean="0">
                          <a:latin typeface="굴림" pitchFamily="50" charset="-127"/>
                          <a:ea typeface="굴림" pitchFamily="50" charset="-127"/>
                        </a:rPr>
                        <a:t>)</a:t>
                      </a:r>
                    </a:p>
                    <a:p>
                      <a:pPr algn="l" latinLnBrk="1"/>
                      <a:endParaRPr lang="en-US" altLang="ko-KR" sz="1400" dirty="0" smtClean="0"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algn="l" latinLnBrk="1"/>
                      <a:r>
                        <a:rPr lang="en-US" altLang="ko-KR" sz="1400" dirty="0" smtClean="0">
                          <a:latin typeface="굴림" pitchFamily="50" charset="-127"/>
                          <a:ea typeface="굴림" pitchFamily="50" charset="-127"/>
                        </a:rPr>
                        <a:t>(</a:t>
                      </a:r>
                      <a:r>
                        <a:rPr lang="ko-KR" altLang="en-US" sz="1400" dirty="0" smtClean="0">
                          <a:latin typeface="굴림" pitchFamily="50" charset="-127"/>
                          <a:ea typeface="굴림" pitchFamily="50" charset="-127"/>
                        </a:rPr>
                        <a:t>영문</a:t>
                      </a:r>
                      <a:r>
                        <a:rPr lang="en-US" altLang="ko-KR" sz="1400" dirty="0" smtClean="0">
                          <a:latin typeface="굴림" pitchFamily="50" charset="-127"/>
                          <a:ea typeface="굴림" pitchFamily="50" charset="-127"/>
                        </a:rPr>
                        <a:t>)</a:t>
                      </a:r>
                    </a:p>
                    <a:p>
                      <a:pPr algn="l" latinLnBrk="1"/>
                      <a:endParaRPr lang="en-US" altLang="ko-KR" sz="1400" dirty="0" smtClean="0"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algn="l" latinLnBrk="1"/>
                      <a:r>
                        <a:rPr lang="en-US" altLang="ko-KR" sz="1400" dirty="0" smtClean="0">
                          <a:latin typeface="굴림" pitchFamily="50" charset="-127"/>
                          <a:ea typeface="굴림" pitchFamily="50" charset="-127"/>
                        </a:rPr>
                        <a:t>(</a:t>
                      </a:r>
                      <a:r>
                        <a:rPr lang="ko-KR" altLang="en-US" sz="1400" dirty="0" smtClean="0">
                          <a:latin typeface="굴림" pitchFamily="50" charset="-127"/>
                          <a:ea typeface="굴림" pitchFamily="50" charset="-127"/>
                        </a:rPr>
                        <a:t>한자</a:t>
                      </a:r>
                      <a:r>
                        <a:rPr lang="en-US" altLang="ko-KR" sz="1400" dirty="0" smtClean="0">
                          <a:latin typeface="굴림" pitchFamily="50" charset="-127"/>
                          <a:ea typeface="굴림" pitchFamily="50" charset="-127"/>
                        </a:rPr>
                        <a:t>)</a:t>
                      </a:r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1800" dirty="0" smtClean="0">
                          <a:latin typeface="굴림" pitchFamily="50" charset="-127"/>
                          <a:ea typeface="굴림" pitchFamily="50" charset="-127"/>
                        </a:rPr>
                        <a:t>사        진</a:t>
                      </a:r>
                      <a:endParaRPr lang="ko-KR" altLang="en-US" sz="18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2198">
                <a:tc vMerge="1">
                  <a:txBody>
                    <a:bodyPr/>
                    <a:lstStyle/>
                    <a:p>
                      <a:pPr latinLnBrk="1"/>
                      <a:endParaRPr lang="ko-KR" altLang="en-US" sz="1400" dirty="0"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>
                          <a:latin typeface="굴림" pitchFamily="50" charset="-127"/>
                          <a:ea typeface="굴림" pitchFamily="50" charset="-127"/>
                        </a:rPr>
                        <a:t>생년월일</a:t>
                      </a:r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>
                          <a:latin typeface="굴림" pitchFamily="50" charset="-127"/>
                          <a:ea typeface="굴림" pitchFamily="50" charset="-127"/>
                        </a:rPr>
                        <a:t>성 별</a:t>
                      </a:r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513272">
                <a:tc vMerge="1">
                  <a:txBody>
                    <a:bodyPr/>
                    <a:lstStyle/>
                    <a:p>
                      <a:pPr latinLnBrk="1"/>
                      <a:endParaRPr lang="ko-KR" altLang="en-US" sz="1400" dirty="0"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>
                          <a:latin typeface="굴림" pitchFamily="50" charset="-127"/>
                          <a:ea typeface="굴림" pitchFamily="50" charset="-127"/>
                        </a:rPr>
                        <a:t>소     속</a:t>
                      </a:r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3"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259948">
                <a:tc vMerge="1">
                  <a:txBody>
                    <a:bodyPr/>
                    <a:lstStyle/>
                    <a:p>
                      <a:pPr latinLnBrk="1"/>
                      <a:endParaRPr lang="ko-KR" altLang="en-US" sz="1400" dirty="0"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>
                          <a:latin typeface="굴림" pitchFamily="50" charset="-127"/>
                          <a:ea typeface="굴림" pitchFamily="50" charset="-127"/>
                        </a:rPr>
                        <a:t>연 </a:t>
                      </a:r>
                      <a:r>
                        <a:rPr lang="ko-KR" altLang="en-US" sz="1400" dirty="0" err="1" smtClean="0">
                          <a:latin typeface="굴림" pitchFamily="50" charset="-127"/>
                          <a:ea typeface="굴림" pitchFamily="50" charset="-127"/>
                        </a:rPr>
                        <a:t>락</a:t>
                      </a:r>
                      <a:r>
                        <a:rPr lang="ko-KR" altLang="en-US" sz="1400" dirty="0" smtClean="0">
                          <a:latin typeface="굴림" pitchFamily="50" charset="-127"/>
                          <a:ea typeface="굴림" pitchFamily="50" charset="-127"/>
                        </a:rPr>
                        <a:t> 처</a:t>
                      </a:r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4">
                  <a:txBody>
                    <a:bodyPr/>
                    <a:lstStyle/>
                    <a:p>
                      <a:pPr algn="l" latinLnBrk="1"/>
                      <a:r>
                        <a:rPr lang="en-US" altLang="ko-KR" sz="1400" dirty="0" smtClean="0">
                          <a:latin typeface="굴림" pitchFamily="50" charset="-127"/>
                          <a:ea typeface="굴림" pitchFamily="50" charset="-127"/>
                        </a:rPr>
                        <a:t>TEL. (      )         -</a:t>
                      </a:r>
                    </a:p>
                    <a:p>
                      <a:pPr algn="l" latinLnBrk="1"/>
                      <a:r>
                        <a:rPr lang="en-US" altLang="ko-KR" sz="1400" dirty="0" smtClean="0">
                          <a:latin typeface="굴림" pitchFamily="50" charset="-127"/>
                          <a:ea typeface="굴림" pitchFamily="50" charset="-127"/>
                        </a:rPr>
                        <a:t>H.P</a:t>
                      </a:r>
                      <a:r>
                        <a:rPr lang="en-US" altLang="ko-KR" sz="1400" baseline="0" dirty="0" smtClean="0">
                          <a:latin typeface="굴림" pitchFamily="50" charset="-127"/>
                          <a:ea typeface="굴림" pitchFamily="50" charset="-127"/>
                        </a:rPr>
                        <a:t>. (      )         -</a:t>
                      </a:r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1868">
                <a:tc vMerge="1">
                  <a:txBody>
                    <a:bodyPr/>
                    <a:lstStyle/>
                    <a:p>
                      <a:pPr latinLnBrk="1"/>
                      <a:endParaRPr lang="ko-KR" altLang="en-US" sz="1400" dirty="0"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>
                          <a:latin typeface="굴림" pitchFamily="50" charset="-127"/>
                          <a:ea typeface="굴림" pitchFamily="50" charset="-127"/>
                        </a:rPr>
                        <a:t>주     소</a:t>
                      </a:r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4">
                  <a:txBody>
                    <a:bodyPr/>
                    <a:lstStyle/>
                    <a:p>
                      <a:pPr algn="l" latinLnBrk="1"/>
                      <a:r>
                        <a:rPr lang="en-US" altLang="ko-KR" sz="1400" dirty="0" smtClean="0">
                          <a:latin typeface="굴림" pitchFamily="50" charset="-127"/>
                          <a:ea typeface="굴림" pitchFamily="50" charset="-127"/>
                        </a:rPr>
                        <a:t>( </a:t>
                      </a:r>
                      <a:r>
                        <a:rPr lang="en-US" altLang="ko-KR" sz="1400" baseline="0" dirty="0" smtClean="0">
                          <a:latin typeface="굴림" pitchFamily="50" charset="-127"/>
                          <a:ea typeface="굴림" pitchFamily="50" charset="-127"/>
                        </a:rPr>
                        <a:t>      -      )</a:t>
                      </a:r>
                    </a:p>
                    <a:p>
                      <a:pPr algn="l" latinLnBrk="1"/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50006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latin typeface="굴림" pitchFamily="50" charset="-127"/>
                          <a:ea typeface="굴림" pitchFamily="50" charset="-127"/>
                        </a:rPr>
                        <a:t>E-mail</a:t>
                      </a:r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l" latinLnBrk="1"/>
                      <a:r>
                        <a:rPr lang="en-US" altLang="ko-KR" sz="1400" dirty="0" smtClean="0">
                          <a:latin typeface="굴림" pitchFamily="50" charset="-127"/>
                          <a:ea typeface="굴림" pitchFamily="50" charset="-127"/>
                        </a:rPr>
                        <a:t>                    </a:t>
                      </a:r>
                      <a:r>
                        <a:rPr lang="en-US" altLang="ko-KR" sz="1400" baseline="0" dirty="0" smtClean="0">
                          <a:latin typeface="굴림" pitchFamily="50" charset="-127"/>
                          <a:ea typeface="굴림" pitchFamily="50" charset="-127"/>
                        </a:rPr>
                        <a:t>      @</a:t>
                      </a:r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32656" y="6588224"/>
            <a:ext cx="6215163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400" dirty="0" smtClean="0">
                <a:latin typeface="굴림" pitchFamily="50" charset="-127"/>
                <a:ea typeface="굴림" pitchFamily="50" charset="-127"/>
              </a:rPr>
              <a:t>  본인은 </a:t>
            </a:r>
            <a:r>
              <a:rPr lang="en-US" altLang="ko-KR" sz="1400" dirty="0" smtClean="0">
                <a:latin typeface="굴림" pitchFamily="50" charset="-127"/>
                <a:ea typeface="굴림" pitchFamily="50" charset="-127"/>
              </a:rPr>
              <a:t>2016 “</a:t>
            </a:r>
            <a:r>
              <a:rPr lang="ko-KR" altLang="en-US" sz="1400" dirty="0" smtClean="0">
                <a:latin typeface="굴림" pitchFamily="50" charset="-127"/>
                <a:ea typeface="굴림" pitchFamily="50" charset="-127"/>
              </a:rPr>
              <a:t>맑고 매력 있는 세계도시 서울</a:t>
            </a:r>
            <a:r>
              <a:rPr lang="en-US" altLang="ko-KR" sz="1400" dirty="0" smtClean="0">
                <a:latin typeface="굴림" pitchFamily="50" charset="-127"/>
                <a:ea typeface="굴림" pitchFamily="50" charset="-127"/>
              </a:rPr>
              <a:t>” </a:t>
            </a:r>
            <a:r>
              <a:rPr lang="ko-KR" altLang="en-US" sz="1400" dirty="0" smtClean="0">
                <a:latin typeface="굴림" pitchFamily="50" charset="-127"/>
                <a:ea typeface="굴림" pitchFamily="50" charset="-127"/>
              </a:rPr>
              <a:t>미술작품국제교류공모전의 </a:t>
            </a: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150000"/>
              </a:lnSpc>
            </a:pPr>
            <a:r>
              <a:rPr lang="ko-KR" altLang="en-US" sz="1400" dirty="0" smtClean="0">
                <a:latin typeface="굴림" pitchFamily="50" charset="-127"/>
                <a:ea typeface="굴림" pitchFamily="50" charset="-127"/>
              </a:rPr>
              <a:t>개최요강을 준수하여 위와 같은 내용으로 출품 하고자 합니다</a:t>
            </a:r>
            <a:r>
              <a:rPr lang="en-US" altLang="ko-KR" sz="1400" dirty="0" smtClean="0">
                <a:latin typeface="굴림" pitchFamily="50" charset="-127"/>
                <a:ea typeface="굴림" pitchFamily="50" charset="-127"/>
              </a:rPr>
              <a:t>.</a:t>
            </a:r>
            <a:endParaRPr lang="ko-KR" altLang="en-US" sz="1400" dirty="0"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76872" y="7452320"/>
            <a:ext cx="23791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1400" dirty="0" smtClean="0">
                <a:latin typeface="굴림" pitchFamily="50" charset="-127"/>
                <a:ea typeface="굴림" pitchFamily="50" charset="-127"/>
              </a:rPr>
              <a:t>  </a:t>
            </a:r>
            <a:r>
              <a:rPr lang="en-US" altLang="ko-KR" sz="1400" dirty="0" smtClean="0">
                <a:latin typeface="굴림" pitchFamily="50" charset="-127"/>
                <a:ea typeface="굴림" pitchFamily="50" charset="-127"/>
              </a:rPr>
              <a:t>2016</a:t>
            </a:r>
            <a:r>
              <a:rPr lang="ko-KR" altLang="en-US" sz="1400" dirty="0" smtClean="0">
                <a:latin typeface="굴림" pitchFamily="50" charset="-127"/>
                <a:ea typeface="굴림" pitchFamily="50" charset="-127"/>
              </a:rPr>
              <a:t>년         월          일</a:t>
            </a:r>
            <a:endParaRPr lang="ko-KR" altLang="en-US" sz="1400" dirty="0"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5728" y="8643966"/>
            <a:ext cx="26372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atin typeface="굴림" pitchFamily="50" charset="-127"/>
                <a:ea typeface="굴림" pitchFamily="50" charset="-127"/>
              </a:rPr>
              <a:t>사단법인 한국교육문화원 귀중</a:t>
            </a:r>
            <a:endParaRPr lang="ko-KR" altLang="en-US" sz="1400" dirty="0"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415639" y="8094487"/>
            <a:ext cx="329449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dirty="0" smtClean="0">
                <a:latin typeface="굴림" pitchFamily="50" charset="-127"/>
                <a:ea typeface="굴림" pitchFamily="50" charset="-127"/>
              </a:rPr>
              <a:t>출 품 자 </a:t>
            </a:r>
            <a:r>
              <a:rPr lang="en-US" altLang="ko-KR" sz="1600" dirty="0" smtClean="0">
                <a:latin typeface="굴림" pitchFamily="50" charset="-127"/>
                <a:ea typeface="굴림" pitchFamily="50" charset="-127"/>
              </a:rPr>
              <a:t>:                        (</a:t>
            </a:r>
            <a:r>
              <a:rPr lang="ko-KR" altLang="en-US" sz="1600" dirty="0" smtClean="0">
                <a:latin typeface="굴림" pitchFamily="50" charset="-127"/>
                <a:ea typeface="굴림" pitchFamily="50" charset="-127"/>
              </a:rPr>
              <a:t>서명</a:t>
            </a:r>
            <a:r>
              <a:rPr lang="en-US" altLang="ko-KR" sz="1600" dirty="0" smtClean="0">
                <a:latin typeface="굴림" pitchFamily="50" charset="-127"/>
                <a:ea typeface="굴림" pitchFamily="50" charset="-127"/>
              </a:rPr>
              <a:t>)</a:t>
            </a:r>
            <a:endParaRPr lang="ko-KR" altLang="en-US" sz="1600" dirty="0"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000768" y="71406"/>
            <a:ext cx="8162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(</a:t>
            </a:r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앞면</a:t>
            </a: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)</a:t>
            </a:r>
            <a:endParaRPr lang="ko-KR" altLang="en-US" dirty="0"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16" name="모서리가 둥근 직사각형 15"/>
          <p:cNvSpPr/>
          <p:nvPr/>
        </p:nvSpPr>
        <p:spPr>
          <a:xfrm>
            <a:off x="285728" y="214282"/>
            <a:ext cx="2928957" cy="857256"/>
          </a:xfrm>
          <a:prstGeom prst="round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600" dirty="0" smtClean="0">
                <a:solidFill>
                  <a:srgbClr val="FFC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SEOUL</a:t>
            </a:r>
          </a:p>
          <a:p>
            <a:pPr algn="ctr"/>
            <a:r>
              <a:rPr lang="en-US" altLang="ko-KR" sz="2000" dirty="0" smtClean="0">
                <a:solidFill>
                  <a:srgbClr val="9933FF"/>
                </a:solidFill>
                <a:latin typeface="Berlin Sans FB Demi" pitchFamily="34" charset="0"/>
              </a:rPr>
              <a:t>City of Culture and Art</a:t>
            </a:r>
            <a:endParaRPr lang="ko-KR" altLang="en-US" sz="2000" dirty="0">
              <a:solidFill>
                <a:srgbClr val="9933FF"/>
              </a:solidFill>
              <a:latin typeface="Berlin Sans FB Dem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5000636" y="1000100"/>
            <a:ext cx="1569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제출서류서식</a:t>
            </a:r>
            <a:endParaRPr lang="en-US" altLang="ko-KR" dirty="0" smtClean="0"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5000636" y="1000100"/>
            <a:ext cx="1556809" cy="411375"/>
          </a:xfrm>
          <a:prstGeom prst="rect">
            <a:avLst/>
          </a:prstGeom>
          <a:noFill/>
          <a:ln w="28575" cmpd="dbl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tx1"/>
                </a:solidFill>
              </a:ln>
            </a:endParaRPr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4969657"/>
              </p:ext>
            </p:extLst>
          </p:nvPr>
        </p:nvGraphicFramePr>
        <p:xfrm>
          <a:off x="285728" y="1571604"/>
          <a:ext cx="6286545" cy="70009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43074"/>
                <a:gridCol w="4643471"/>
              </a:tblGrid>
              <a:tr h="928694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800" dirty="0" smtClean="0">
                          <a:latin typeface="굴림" pitchFamily="50" charset="-127"/>
                          <a:ea typeface="굴림" pitchFamily="50" charset="-127"/>
                        </a:rPr>
                        <a:t>2016</a:t>
                      </a:r>
                      <a:r>
                        <a:rPr lang="ko-KR" altLang="en-US" sz="1800" baseline="0" dirty="0" smtClean="0">
                          <a:latin typeface="굴림" pitchFamily="50" charset="-127"/>
                          <a:ea typeface="굴림" pitchFamily="50" charset="-127"/>
                        </a:rPr>
                        <a:t> </a:t>
                      </a:r>
                      <a:r>
                        <a:rPr lang="ko-KR" altLang="en-US" sz="1800" dirty="0" smtClean="0">
                          <a:latin typeface="굴림" pitchFamily="50" charset="-127"/>
                          <a:ea typeface="굴림" pitchFamily="50" charset="-127"/>
                        </a:rPr>
                        <a:t>미술작품국제교류 공모전</a:t>
                      </a:r>
                      <a:endParaRPr lang="en-US" altLang="ko-KR" sz="1800" dirty="0" smtClean="0"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algn="ctr" latinLnBrk="1"/>
                      <a:r>
                        <a:rPr lang="ko-KR" altLang="en-US" sz="2800" b="1" dirty="0" smtClean="0">
                          <a:latin typeface="굴림" pitchFamily="50" charset="-127"/>
                          <a:ea typeface="굴림" pitchFamily="50" charset="-127"/>
                        </a:rPr>
                        <a:t>출 품 신 청 서</a:t>
                      </a:r>
                      <a:endParaRPr lang="ko-KR" altLang="en-US" sz="2800" b="1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</a:tr>
              <a:tr h="57150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>
                          <a:latin typeface="굴림" pitchFamily="50" charset="-127"/>
                          <a:ea typeface="굴림" pitchFamily="50" charset="-127"/>
                        </a:rPr>
                        <a:t>출품분야</a:t>
                      </a:r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400" dirty="0"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57150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>
                          <a:latin typeface="굴림" pitchFamily="50" charset="-127"/>
                          <a:ea typeface="굴림" pitchFamily="50" charset="-127"/>
                        </a:rPr>
                        <a:t>작 품 명</a:t>
                      </a:r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400" dirty="0"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57150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 smtClean="0">
                          <a:latin typeface="굴림" pitchFamily="50" charset="-127"/>
                          <a:ea typeface="굴림" pitchFamily="50" charset="-127"/>
                        </a:rPr>
                        <a:t>규</a:t>
                      </a:r>
                      <a:r>
                        <a:rPr lang="ko-KR" altLang="en-US" sz="1400" dirty="0" smtClean="0">
                          <a:latin typeface="굴림" pitchFamily="50" charset="-127"/>
                          <a:ea typeface="굴림" pitchFamily="50" charset="-127"/>
                        </a:rPr>
                        <a:t>     격</a:t>
                      </a:r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400" dirty="0"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157163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>
                          <a:latin typeface="굴림" pitchFamily="50" charset="-127"/>
                          <a:ea typeface="굴림" pitchFamily="50" charset="-127"/>
                        </a:rPr>
                        <a:t>작품소개</a:t>
                      </a:r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178595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>
                          <a:latin typeface="굴림" pitchFamily="50" charset="-127"/>
                          <a:ea typeface="굴림" pitchFamily="50" charset="-127"/>
                        </a:rPr>
                        <a:t>작가프로필</a:t>
                      </a:r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1000132">
                <a:tc gridSpan="2">
                  <a:txBody>
                    <a:bodyPr/>
                    <a:lstStyle/>
                    <a:p>
                      <a:pPr algn="l" latinLnBrk="1"/>
                      <a:r>
                        <a:rPr lang="ko-KR" altLang="en-US" sz="1400" dirty="0" smtClean="0">
                          <a:latin typeface="굴림" pitchFamily="50" charset="-127"/>
                          <a:ea typeface="굴림" pitchFamily="50" charset="-127"/>
                        </a:rPr>
                        <a:t>      기타사항</a:t>
                      </a:r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85728" y="8643966"/>
            <a:ext cx="26372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atin typeface="굴림" pitchFamily="50" charset="-127"/>
                <a:ea typeface="굴림" pitchFamily="50" charset="-127"/>
              </a:rPr>
              <a:t>사단법인 한국교육문화원 귀중</a:t>
            </a:r>
            <a:endParaRPr lang="ko-KR" altLang="en-US" sz="1400" dirty="0"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000768" y="71406"/>
            <a:ext cx="8194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mtClean="0">
                <a:latin typeface="굴림" pitchFamily="50" charset="-127"/>
                <a:ea typeface="굴림" pitchFamily="50" charset="-127"/>
              </a:rPr>
              <a:t>(</a:t>
            </a:r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뒷면</a:t>
            </a: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)</a:t>
            </a:r>
            <a:endParaRPr lang="ko-KR" altLang="en-US" dirty="0"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14" name="모서리가 둥근 직사각형 13"/>
          <p:cNvSpPr/>
          <p:nvPr/>
        </p:nvSpPr>
        <p:spPr>
          <a:xfrm>
            <a:off x="285728" y="214282"/>
            <a:ext cx="2928957" cy="857256"/>
          </a:xfrm>
          <a:prstGeom prst="round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600" dirty="0" smtClean="0">
                <a:solidFill>
                  <a:srgbClr val="FFC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SEOUL</a:t>
            </a:r>
          </a:p>
          <a:p>
            <a:pPr algn="ctr"/>
            <a:r>
              <a:rPr lang="en-US" altLang="ko-KR" sz="2000" dirty="0" smtClean="0">
                <a:solidFill>
                  <a:srgbClr val="9933FF"/>
                </a:solidFill>
                <a:latin typeface="Berlin Sans FB Demi" pitchFamily="34" charset="0"/>
              </a:rPr>
              <a:t>City of Culture and Art</a:t>
            </a:r>
            <a:endParaRPr lang="ko-KR" altLang="en-US" sz="2000" dirty="0">
              <a:solidFill>
                <a:srgbClr val="9933FF"/>
              </a:solidFill>
              <a:latin typeface="Berlin Sans FB Dem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흐름">
  <a:themeElements>
    <a:clrScheme name="흐름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흐름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흐름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2076</TotalTime>
  <Words>709</Words>
  <Application>Microsoft Office PowerPoint</Application>
  <PresentationFormat>화면 슬라이드 쇼(4:3)</PresentationFormat>
  <Paragraphs>170</Paragraphs>
  <Slides>9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16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26" baseType="lpstr">
      <vt:lpstr>HY신명조</vt:lpstr>
      <vt:lpstr>HY중고딕</vt:lpstr>
      <vt:lpstr>HY헤드라인M</vt:lpstr>
      <vt:lpstr>굴림</vt:lpstr>
      <vt:lpstr>굴림체</vt:lpstr>
      <vt:lpstr>굵은안상수체</vt:lpstr>
      <vt:lpstr>궁서</vt:lpstr>
      <vt:lpstr>궁서체</vt:lpstr>
      <vt:lpstr>맑은 고딕</vt:lpstr>
      <vt:lpstr>바탕</vt:lpstr>
      <vt:lpstr>태 나무</vt:lpstr>
      <vt:lpstr>Berlin Sans FB Demi</vt:lpstr>
      <vt:lpstr>Calibri</vt:lpstr>
      <vt:lpstr>Constantia</vt:lpstr>
      <vt:lpstr>Wingdings</vt:lpstr>
      <vt:lpstr>Wingdings 2</vt:lpstr>
      <vt:lpstr>흐름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Samsung Electronics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SEC</dc:creator>
  <cp:lastModifiedBy>admin</cp:lastModifiedBy>
  <cp:revision>226</cp:revision>
  <dcterms:created xsi:type="dcterms:W3CDTF">2010-03-26T02:19:40Z</dcterms:created>
  <dcterms:modified xsi:type="dcterms:W3CDTF">2016-07-06T14:24:22Z</dcterms:modified>
</cp:coreProperties>
</file>