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8" r:id="rId3"/>
    <p:sldId id="259" r:id="rId4"/>
    <p:sldId id="282" r:id="rId5"/>
    <p:sldId id="274" r:id="rId6"/>
    <p:sldId id="276" r:id="rId7"/>
    <p:sldId id="279" r:id="rId8"/>
    <p:sldId id="280" r:id="rId9"/>
  </p:sldIdLst>
  <p:sldSz cx="9721850" cy="7200900"/>
  <p:notesSz cx="6858000" cy="9945688"/>
  <p:defaultTextStyle>
    <a:defPPr>
      <a:defRPr lang="ko-KR"/>
    </a:defPPr>
    <a:lvl1pPr marL="0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3489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66978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50467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33956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17445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00934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84423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67912" algn="l" defTabSz="966978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E58"/>
    <a:srgbClr val="F2F236"/>
    <a:srgbClr val="009900"/>
    <a:srgbClr val="0000CC"/>
    <a:srgbClr val="EF5FF3"/>
    <a:srgbClr val="CC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4" y="1044"/>
      </p:cViewPr>
      <p:guideLst>
        <p:guide orient="horz" pos="2268"/>
        <p:guide pos="30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587" cy="497205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815" y="0"/>
            <a:ext cx="2971587" cy="497205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909C0A6B-6E4F-49CD-A8FD-FA61749CD7FE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50355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121" y="4724241"/>
            <a:ext cx="5485760" cy="4474845"/>
          </a:xfrm>
          <a:prstGeom prst="rect">
            <a:avLst/>
          </a:prstGeom>
        </p:spPr>
        <p:txBody>
          <a:bodyPr vert="horz" lIns="91751" tIns="45875" rIns="91751" bIns="45875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6895"/>
            <a:ext cx="2971587" cy="49720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815" y="9446895"/>
            <a:ext cx="2971587" cy="497204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6609FD2D-F3B1-4DD1-92A9-FCE560D3A3F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33628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9FD2D-F3B1-4DD1-92A9-FCE560D3A3F4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9085301" y="6166993"/>
            <a:ext cx="636549" cy="1036681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" fmla="*/ 595944 w 598714"/>
              <a:gd name="connsiteY0" fmla="*/ 0 h 984674"/>
              <a:gd name="connsiteX1" fmla="*/ 598714 w 598714"/>
              <a:gd name="connsiteY1" fmla="*/ 984674 h 984674"/>
              <a:gd name="connsiteX2" fmla="*/ 174171 w 598714"/>
              <a:gd name="connsiteY2" fmla="*/ 973788 h 984674"/>
              <a:gd name="connsiteX3" fmla="*/ 0 w 598714"/>
              <a:gd name="connsiteY3" fmla="*/ 190017 h 984674"/>
              <a:gd name="connsiteX4" fmla="*/ 595944 w 598714"/>
              <a:gd name="connsiteY4" fmla="*/ 0 h 984674"/>
              <a:gd name="connsiteX0" fmla="*/ 595944 w 598714"/>
              <a:gd name="connsiteY0" fmla="*/ 0 h 987315"/>
              <a:gd name="connsiteX1" fmla="*/ 598714 w 598714"/>
              <a:gd name="connsiteY1" fmla="*/ 984674 h 987315"/>
              <a:gd name="connsiteX2" fmla="*/ 179582 w 598714"/>
              <a:gd name="connsiteY2" fmla="*/ 987315 h 987315"/>
              <a:gd name="connsiteX3" fmla="*/ 0 w 598714"/>
              <a:gd name="connsiteY3" fmla="*/ 190017 h 987315"/>
              <a:gd name="connsiteX4" fmla="*/ 595944 w 598714"/>
              <a:gd name="connsiteY4" fmla="*/ 0 h 98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8298294" y="2811781"/>
            <a:ext cx="1427346" cy="3463290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" fmla="*/ 0 w 1342507"/>
              <a:gd name="connsiteY0" fmla="*/ 206828 h 3298371"/>
              <a:gd name="connsiteX1" fmla="*/ 1338943 w 1342507"/>
              <a:gd name="connsiteY1" fmla="*/ 0 h 3298371"/>
              <a:gd name="connsiteX2" fmla="*/ 1338878 w 1342507"/>
              <a:gd name="connsiteY2" fmla="*/ 3097919 h 3298371"/>
              <a:gd name="connsiteX3" fmla="*/ 718457 w 1342507"/>
              <a:gd name="connsiteY3" fmla="*/ 3298371 h 3298371"/>
              <a:gd name="connsiteX4" fmla="*/ 0 w 1342507"/>
              <a:gd name="connsiteY4" fmla="*/ 206828 h 329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 bwMode="gray">
          <a:xfrm>
            <a:off x="-11574" y="3063240"/>
            <a:ext cx="9177890" cy="4137660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690252" y="6740042"/>
            <a:ext cx="8341347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9216314" y="6740042"/>
            <a:ext cx="505536" cy="384048"/>
          </a:xfrm>
        </p:spPr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Freeform 8"/>
          <p:cNvSpPr/>
          <p:nvPr/>
        </p:nvSpPr>
        <p:spPr bwMode="gray">
          <a:xfrm>
            <a:off x="1884592" y="1"/>
            <a:ext cx="1393780" cy="1171408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gray">
          <a:xfrm>
            <a:off x="-6292" y="1"/>
            <a:ext cx="2147414" cy="1525628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 bwMode="gray">
          <a:xfrm>
            <a:off x="-3329" y="940392"/>
            <a:ext cx="2292848" cy="1469773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" fmla="*/ 2048006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48006 w 2156565"/>
              <a:gd name="connsiteY4" fmla="*/ 0 h 1399784"/>
              <a:gd name="connsiteX0" fmla="*/ 2060532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60532 w 2156565"/>
              <a:gd name="connsiteY4" fmla="*/ 0 h 1399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38887" y="38405"/>
            <a:ext cx="1973536" cy="384048"/>
          </a:xfrm>
        </p:spPr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18" name="Oval 17"/>
          <p:cNvSpPr/>
          <p:nvPr/>
        </p:nvSpPr>
        <p:spPr bwMode="gray">
          <a:xfrm>
            <a:off x="8069136" y="297637"/>
            <a:ext cx="301377" cy="297637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gray">
          <a:xfrm>
            <a:off x="8555228" y="297637"/>
            <a:ext cx="301377" cy="297637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 bwMode="gray">
          <a:xfrm>
            <a:off x="9041321" y="297637"/>
            <a:ext cx="301377" cy="297637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19417" y="1843431"/>
            <a:ext cx="8263573" cy="1123340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19417" y="2976372"/>
            <a:ext cx="6844182" cy="624078"/>
          </a:xfrm>
        </p:spPr>
        <p:txBody>
          <a:bodyPr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834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0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74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0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384" y="134417"/>
            <a:ext cx="6533083" cy="120015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6093" y="1603400"/>
            <a:ext cx="8749665" cy="482940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320821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06914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293006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117745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603837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9089930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gray">
          <a:xfrm flipH="1" flipV="1">
            <a:off x="7197160" y="6514511"/>
            <a:ext cx="906713" cy="686389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  <a:gd name="connsiteX0" fmla="*/ 0 w 1310936"/>
              <a:gd name="connsiteY0" fmla="*/ 0 h 1063415"/>
              <a:gd name="connsiteX1" fmla="*/ 414592 w 1310936"/>
              <a:gd name="connsiteY1" fmla="*/ 1063415 h 1063415"/>
              <a:gd name="connsiteX2" fmla="*/ 1310936 w 1310936"/>
              <a:gd name="connsiteY2" fmla="*/ 645111 h 1063415"/>
              <a:gd name="connsiteX3" fmla="*/ 1222159 w 1310936"/>
              <a:gd name="connsiteY3" fmla="*/ 0 h 1063415"/>
              <a:gd name="connsiteX4" fmla="*/ 0 w 1310936"/>
              <a:gd name="connsiteY4" fmla="*/ 0 h 1063415"/>
              <a:gd name="connsiteX0" fmla="*/ 0 w 1328969"/>
              <a:gd name="connsiteY0" fmla="*/ 0 h 1063415"/>
              <a:gd name="connsiteX1" fmla="*/ 414592 w 1328969"/>
              <a:gd name="connsiteY1" fmla="*/ 1063415 h 1063415"/>
              <a:gd name="connsiteX2" fmla="*/ 1328969 w 1328969"/>
              <a:gd name="connsiteY2" fmla="*/ 764808 h 1063415"/>
              <a:gd name="connsiteX3" fmla="*/ 1222159 w 1328969"/>
              <a:gd name="connsiteY3" fmla="*/ 0 h 1063415"/>
              <a:gd name="connsiteX4" fmla="*/ 0 w 1328969"/>
              <a:gd name="connsiteY4" fmla="*/ 0 h 10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969" h="1063415">
                <a:moveTo>
                  <a:pt x="0" y="0"/>
                </a:moveTo>
                <a:lnTo>
                  <a:pt x="414592" y="1063415"/>
                </a:lnTo>
                <a:lnTo>
                  <a:pt x="1328969" y="764808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 bwMode="gray">
          <a:xfrm flipH="1" flipV="1">
            <a:off x="7880270" y="5904738"/>
            <a:ext cx="1847152" cy="1296162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-6292" y="0"/>
            <a:ext cx="2556847" cy="1872234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7446937" y="288371"/>
            <a:ext cx="1788820" cy="614410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>
          <a:xfrm>
            <a:off x="486093" y="288371"/>
            <a:ext cx="6805295" cy="6144101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486092" y="6912864"/>
            <a:ext cx="2268432" cy="240030"/>
          </a:xfrm>
        </p:spPr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2838780" y="6912864"/>
            <a:ext cx="4374833" cy="24003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7456659" y="6912864"/>
            <a:ext cx="486093" cy="240030"/>
          </a:xfrm>
        </p:spPr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324" y="115214"/>
            <a:ext cx="6319203" cy="120015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093" y="1603400"/>
            <a:ext cx="8749665" cy="48294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320821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06914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293006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117745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603837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9089930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26" y="3610052"/>
            <a:ext cx="8224685" cy="1420578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2158251" y="2025853"/>
            <a:ext cx="6824739" cy="1574597"/>
          </a:xfrm>
        </p:spPr>
        <p:txBody>
          <a:bodyPr anchor="b"/>
          <a:lstStyle>
            <a:lvl1pPr marL="0" indent="0">
              <a:buNone/>
              <a:defRPr sz="2100" b="1">
                <a:solidFill>
                  <a:schemeClr val="tx1">
                    <a:tint val="75000"/>
                  </a:schemeClr>
                </a:solidFill>
              </a:defRPr>
            </a:lvl1pPr>
            <a:lvl2pPr marL="4834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697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504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395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74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0093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44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79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806914" y="3254807"/>
            <a:ext cx="301377" cy="297637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1293006" y="3254807"/>
            <a:ext cx="301377" cy="297637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1779099" y="3254807"/>
            <a:ext cx="301377" cy="297637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4384" y="76810"/>
            <a:ext cx="6533083" cy="120015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6093" y="1680211"/>
            <a:ext cx="4293817" cy="475226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940" y="1680211"/>
            <a:ext cx="4293817" cy="4752261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320821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806914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1293006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117745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8603837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9089930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76371" y="1497787"/>
            <a:ext cx="4297058" cy="825703"/>
          </a:xfrm>
        </p:spPr>
        <p:txBody>
          <a:bodyPr anchor="b"/>
          <a:lstStyle>
            <a:lvl1pPr marL="0" indent="0">
              <a:buFont typeface="Arial" pitchFamily="34" charset="0"/>
              <a:buNone/>
              <a:defRPr sz="2500" b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defRPr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370" y="2352294"/>
            <a:ext cx="4306780" cy="396529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890090" y="1497787"/>
            <a:ext cx="4297058" cy="825703"/>
          </a:xfrm>
        </p:spPr>
        <p:txBody>
          <a:bodyPr anchor="b"/>
          <a:lstStyle>
            <a:lvl1pPr marL="0" indent="0">
              <a:buNone/>
              <a:defRPr sz="2500" b="1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/>
                </a:solidFill>
              </a:defRPr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0090" y="2352294"/>
            <a:ext cx="4306780" cy="396529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Oval 9"/>
          <p:cNvSpPr/>
          <p:nvPr/>
        </p:nvSpPr>
        <p:spPr bwMode="gray">
          <a:xfrm>
            <a:off x="320821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06914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 bwMode="gray">
          <a:xfrm>
            <a:off x="8603837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 bwMode="gray">
          <a:xfrm>
            <a:off x="9089930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457" y="76810"/>
            <a:ext cx="7446937" cy="12001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457" y="115214"/>
            <a:ext cx="7446937" cy="120015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Oval 5"/>
          <p:cNvSpPr/>
          <p:nvPr/>
        </p:nvSpPr>
        <p:spPr bwMode="gray">
          <a:xfrm>
            <a:off x="320821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06914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603837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9089930" y="556870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gray">
          <a:xfrm>
            <a:off x="-6292" y="0"/>
            <a:ext cx="2556847" cy="1872234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3801242" y="432054"/>
            <a:ext cx="5473402" cy="1220153"/>
          </a:xfrm>
        </p:spPr>
        <p:txBody>
          <a:bodyPr anchor="b">
            <a:normAutofit/>
          </a:bodyPr>
          <a:lstStyle>
            <a:lvl1pPr algn="l">
              <a:defRPr sz="34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973" y="1747418"/>
            <a:ext cx="5434784" cy="493501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80529" y="1747418"/>
            <a:ext cx="3004052" cy="4925416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2844" y="6912864"/>
            <a:ext cx="2268432" cy="240030"/>
          </a:xfrm>
        </p:spPr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97570" y="6912864"/>
            <a:ext cx="5347018" cy="24003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Oval 10"/>
          <p:cNvSpPr/>
          <p:nvPr/>
        </p:nvSpPr>
        <p:spPr bwMode="gray">
          <a:xfrm>
            <a:off x="2401297" y="1219353"/>
            <a:ext cx="301377" cy="297637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887390" y="1219353"/>
            <a:ext cx="301377" cy="297637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3373482" y="1219353"/>
            <a:ext cx="301377" cy="297637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913854" y="528066"/>
            <a:ext cx="8137188" cy="595274"/>
          </a:xfrm>
        </p:spPr>
        <p:txBody>
          <a:bodyPr anchor="ctr">
            <a:normAutofit/>
          </a:bodyPr>
          <a:lstStyle>
            <a:lvl1pPr algn="l">
              <a:defRPr sz="30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3854" y="1228954"/>
            <a:ext cx="8127467" cy="4320540"/>
          </a:xfrm>
          <a:solidFill>
            <a:schemeClr val="accent6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3400"/>
            </a:lvl1pPr>
            <a:lvl2pPr marL="483489" indent="0">
              <a:buNone/>
              <a:defRPr sz="3000"/>
            </a:lvl2pPr>
            <a:lvl3pPr marL="966978" indent="0">
              <a:buNone/>
              <a:defRPr sz="2500"/>
            </a:lvl3pPr>
            <a:lvl4pPr marL="1450467" indent="0">
              <a:buNone/>
              <a:defRPr sz="2100"/>
            </a:lvl4pPr>
            <a:lvl5pPr marL="1933956" indent="0">
              <a:buNone/>
              <a:defRPr sz="2100"/>
            </a:lvl5pPr>
            <a:lvl6pPr marL="2417445" indent="0">
              <a:buNone/>
              <a:defRPr sz="2100"/>
            </a:lvl6pPr>
            <a:lvl7pPr marL="2900934" indent="0">
              <a:buNone/>
              <a:defRPr sz="2100"/>
            </a:lvl7pPr>
            <a:lvl8pPr marL="3384423" indent="0">
              <a:buNone/>
              <a:defRPr sz="2100"/>
            </a:lvl8pPr>
            <a:lvl9pPr marL="3867912" indent="0">
              <a:buNone/>
              <a:defRPr sz="21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913854" y="5655107"/>
            <a:ext cx="8137188" cy="825703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495815" y="691287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495815" y="5712714"/>
            <a:ext cx="301377" cy="297637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86093" y="288370"/>
            <a:ext cx="8749665" cy="1200150"/>
          </a:xfrm>
          <a:prstGeom prst="rect">
            <a:avLst/>
          </a:prstGeom>
        </p:spPr>
        <p:txBody>
          <a:bodyPr vert="horz" lIns="96698" tIns="48349" rIns="96698" bIns="48349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86093" y="1680211"/>
            <a:ext cx="8749665" cy="4752261"/>
          </a:xfrm>
          <a:prstGeom prst="rect">
            <a:avLst/>
          </a:prstGeom>
        </p:spPr>
        <p:txBody>
          <a:bodyPr vert="horz" lIns="96698" tIns="48349" rIns="96698" bIns="4834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0" y="6540903"/>
            <a:ext cx="1453464" cy="22033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7073" h="209846">
                <a:moveTo>
                  <a:pt x="0" y="0"/>
                </a:moveTo>
                <a:lnTo>
                  <a:pt x="1230086" y="21771"/>
                </a:lnTo>
                <a:lnTo>
                  <a:pt x="1367073" y="143886"/>
                </a:lnTo>
                <a:lnTo>
                  <a:pt x="521760" y="146472"/>
                </a:lnTo>
                <a:lnTo>
                  <a:pt x="507856" y="209846"/>
                </a:lnTo>
                <a:lnTo>
                  <a:pt x="1833" y="2083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 bwMode="gray">
          <a:xfrm>
            <a:off x="597" y="6793000"/>
            <a:ext cx="1157796" cy="407901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8979" h="388477">
                <a:moveTo>
                  <a:pt x="310" y="697"/>
                </a:moveTo>
                <a:lnTo>
                  <a:pt x="498339" y="0"/>
                </a:lnTo>
                <a:lnTo>
                  <a:pt x="464654" y="104880"/>
                </a:lnTo>
                <a:lnTo>
                  <a:pt x="1028546" y="104448"/>
                </a:lnTo>
                <a:lnTo>
                  <a:pt x="1088979" y="388477"/>
                </a:lnTo>
                <a:lnTo>
                  <a:pt x="1035" y="386331"/>
                </a:lnTo>
                <a:cubicBezTo>
                  <a:pt x="0" y="256993"/>
                  <a:pt x="1345" y="130035"/>
                  <a:pt x="310" y="6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 bwMode="gray">
          <a:xfrm>
            <a:off x="533362" y="6708662"/>
            <a:ext cx="4823024" cy="16871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352" h="369387">
                <a:moveTo>
                  <a:pt x="48436" y="0"/>
                </a:moveTo>
                <a:lnTo>
                  <a:pt x="4536352" y="26326"/>
                </a:lnTo>
                <a:lnTo>
                  <a:pt x="4472120" y="299405"/>
                </a:lnTo>
                <a:lnTo>
                  <a:pt x="0" y="369388"/>
                </a:lnTo>
                <a:lnTo>
                  <a:pt x="48436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 bwMode="gray">
          <a:xfrm>
            <a:off x="1125413" y="6877907"/>
            <a:ext cx="7590692" cy="33442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48436 w 4536352"/>
              <a:gd name="connsiteY0" fmla="*/ 0 h 369388"/>
              <a:gd name="connsiteX1" fmla="*/ 4536352 w 4536352"/>
              <a:gd name="connsiteY1" fmla="*/ 26326 h 369388"/>
              <a:gd name="connsiteX2" fmla="*/ 4507345 w 4536352"/>
              <a:gd name="connsiteY2" fmla="*/ 341536 h 369388"/>
              <a:gd name="connsiteX3" fmla="*/ 0 w 4536352"/>
              <a:gd name="connsiteY3" fmla="*/ 369388 h 369388"/>
              <a:gd name="connsiteX4" fmla="*/ 48436 w 4536352"/>
              <a:gd name="connsiteY4" fmla="*/ 0 h 369388"/>
              <a:gd name="connsiteX0" fmla="*/ 0 w 4601879"/>
              <a:gd name="connsiteY0" fmla="*/ 52440 h 343062"/>
              <a:gd name="connsiteX1" fmla="*/ 4601879 w 4601879"/>
              <a:gd name="connsiteY1" fmla="*/ 0 h 343062"/>
              <a:gd name="connsiteX2" fmla="*/ 4572872 w 4601879"/>
              <a:gd name="connsiteY2" fmla="*/ 315210 h 343062"/>
              <a:gd name="connsiteX3" fmla="*/ 65527 w 4601879"/>
              <a:gd name="connsiteY3" fmla="*/ 343062 h 343062"/>
              <a:gd name="connsiteX4" fmla="*/ 0 w 4601879"/>
              <a:gd name="connsiteY4" fmla="*/ 52440 h 343062"/>
              <a:gd name="connsiteX0" fmla="*/ 0 w 4563837"/>
              <a:gd name="connsiteY0" fmla="*/ 22845 h 343062"/>
              <a:gd name="connsiteX1" fmla="*/ 4563837 w 4563837"/>
              <a:gd name="connsiteY1" fmla="*/ 0 h 343062"/>
              <a:gd name="connsiteX2" fmla="*/ 4534830 w 4563837"/>
              <a:gd name="connsiteY2" fmla="*/ 315210 h 343062"/>
              <a:gd name="connsiteX3" fmla="*/ 27485 w 4563837"/>
              <a:gd name="connsiteY3" fmla="*/ 343062 h 343062"/>
              <a:gd name="connsiteX4" fmla="*/ 0 w 4563837"/>
              <a:gd name="connsiteY4" fmla="*/ 22845 h 343062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34830 w 4563837"/>
              <a:gd name="connsiteY2" fmla="*/ 315210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12005 w 4563837"/>
              <a:gd name="connsiteY2" fmla="*/ 328662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2315"/>
              <a:gd name="connsiteY0" fmla="*/ 30917 h 340372"/>
              <a:gd name="connsiteX1" fmla="*/ 4562315 w 4562315"/>
              <a:gd name="connsiteY1" fmla="*/ 0 h 340372"/>
              <a:gd name="connsiteX2" fmla="*/ 4512005 w 4562315"/>
              <a:gd name="connsiteY2" fmla="*/ 336734 h 340372"/>
              <a:gd name="connsiteX3" fmla="*/ 32050 w 4562315"/>
              <a:gd name="connsiteY3" fmla="*/ 340372 h 340372"/>
              <a:gd name="connsiteX4" fmla="*/ 0 w 4562315"/>
              <a:gd name="connsiteY4" fmla="*/ 30917 h 34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2315" h="340372">
                <a:moveTo>
                  <a:pt x="0" y="30917"/>
                </a:moveTo>
                <a:lnTo>
                  <a:pt x="4562315" y="0"/>
                </a:lnTo>
                <a:lnTo>
                  <a:pt x="4512005" y="336734"/>
                </a:lnTo>
                <a:lnTo>
                  <a:pt x="32050" y="340372"/>
                </a:lnTo>
                <a:lnTo>
                  <a:pt x="0" y="309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 bwMode="gray">
          <a:xfrm>
            <a:off x="5321701" y="6640915"/>
            <a:ext cx="1251190" cy="210027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0581" h="323214">
                <a:moveTo>
                  <a:pt x="379208" y="-1"/>
                </a:moveTo>
                <a:lnTo>
                  <a:pt x="4545802" y="53258"/>
                </a:lnTo>
                <a:lnTo>
                  <a:pt x="4670581" y="310948"/>
                </a:lnTo>
                <a:lnTo>
                  <a:pt x="0" y="323214"/>
                </a:lnTo>
                <a:lnTo>
                  <a:pt x="379208" y="-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 bwMode="gray">
          <a:xfrm>
            <a:off x="6557919" y="6670919"/>
            <a:ext cx="2623545" cy="17502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9574" h="269345">
                <a:moveTo>
                  <a:pt x="0" y="-1"/>
                </a:moveTo>
                <a:lnTo>
                  <a:pt x="5289574" y="22476"/>
                </a:lnTo>
                <a:lnTo>
                  <a:pt x="4715043" y="237841"/>
                </a:lnTo>
                <a:lnTo>
                  <a:pt x="90402" y="269345"/>
                </a:lnTo>
                <a:lnTo>
                  <a:pt x="0" y="-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 bwMode="gray">
          <a:xfrm>
            <a:off x="8949238" y="6678419"/>
            <a:ext cx="630836" cy="157052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3982" h="241689">
                <a:moveTo>
                  <a:pt x="2696066" y="0"/>
                </a:moveTo>
                <a:lnTo>
                  <a:pt x="5883982" y="7086"/>
                </a:lnTo>
                <a:lnTo>
                  <a:pt x="3066102" y="241689"/>
                </a:lnTo>
                <a:lnTo>
                  <a:pt x="0" y="238564"/>
                </a:lnTo>
                <a:lnTo>
                  <a:pt x="269606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 bwMode="gray">
          <a:xfrm>
            <a:off x="8678344" y="6680920"/>
            <a:ext cx="1042672" cy="519980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  <a:gd name="connsiteX0" fmla="*/ 783321 w 5883982"/>
              <a:gd name="connsiteY0" fmla="*/ 0 h 238076"/>
              <a:gd name="connsiteX1" fmla="*/ 5883982 w 5883982"/>
              <a:gd name="connsiteY1" fmla="*/ 3473 h 238076"/>
              <a:gd name="connsiteX2" fmla="*/ 3066102 w 5883982"/>
              <a:gd name="connsiteY2" fmla="*/ 238076 h 238076"/>
              <a:gd name="connsiteX3" fmla="*/ 0 w 5883982"/>
              <a:gd name="connsiteY3" fmla="*/ 234951 h 238076"/>
              <a:gd name="connsiteX4" fmla="*/ 783321 w 5883982"/>
              <a:gd name="connsiteY4" fmla="*/ 0 h 238076"/>
              <a:gd name="connsiteX0" fmla="*/ 736088 w 5836749"/>
              <a:gd name="connsiteY0" fmla="*/ 0 h 238076"/>
              <a:gd name="connsiteX1" fmla="*/ 5836749 w 5836749"/>
              <a:gd name="connsiteY1" fmla="*/ 3473 h 238076"/>
              <a:gd name="connsiteX2" fmla="*/ 3018869 w 5836749"/>
              <a:gd name="connsiteY2" fmla="*/ 238076 h 238076"/>
              <a:gd name="connsiteX3" fmla="*/ 0 w 5836749"/>
              <a:gd name="connsiteY3" fmla="*/ 234951 h 238076"/>
              <a:gd name="connsiteX4" fmla="*/ 736088 w 5836749"/>
              <a:gd name="connsiteY4" fmla="*/ 0 h 238076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9725290 w 9725290"/>
              <a:gd name="connsiteY2" fmla="*/ 234464 h 234951"/>
              <a:gd name="connsiteX3" fmla="*/ 0 w 9725290"/>
              <a:gd name="connsiteY3" fmla="*/ 234951 h 234951"/>
              <a:gd name="connsiteX4" fmla="*/ 736088 w 9725290"/>
              <a:gd name="connsiteY4" fmla="*/ 0 h 234951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7111899 w 9725290"/>
              <a:gd name="connsiteY2" fmla="*/ 75858 h 234951"/>
              <a:gd name="connsiteX3" fmla="*/ 9725290 w 9725290"/>
              <a:gd name="connsiteY3" fmla="*/ 234464 h 234951"/>
              <a:gd name="connsiteX4" fmla="*/ 0 w 9725290"/>
              <a:gd name="connsiteY4" fmla="*/ 234951 h 234951"/>
              <a:gd name="connsiteX5" fmla="*/ 736088 w 9725290"/>
              <a:gd name="connsiteY5" fmla="*/ 0 h 234951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709463 w 9725290"/>
              <a:gd name="connsiteY2" fmla="*/ 0 h 368609"/>
              <a:gd name="connsiteX3" fmla="*/ 9725290 w 9725290"/>
              <a:gd name="connsiteY3" fmla="*/ 368122 h 368609"/>
              <a:gd name="connsiteX4" fmla="*/ 0 w 9725290"/>
              <a:gd name="connsiteY4" fmla="*/ 368609 h 368609"/>
              <a:gd name="connsiteX5" fmla="*/ 736088 w 9725290"/>
              <a:gd name="connsiteY5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7843941 w 9725290"/>
              <a:gd name="connsiteY2" fmla="*/ 63216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718680 w 9725290"/>
              <a:gd name="connsiteY1" fmla="*/ 135325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25290" h="368609">
                <a:moveTo>
                  <a:pt x="736088" y="133658"/>
                </a:moveTo>
                <a:lnTo>
                  <a:pt x="5718680" y="135325"/>
                </a:lnTo>
                <a:lnTo>
                  <a:pt x="9071878" y="1807"/>
                </a:lnTo>
                <a:lnTo>
                  <a:pt x="9709463" y="0"/>
                </a:lnTo>
                <a:lnTo>
                  <a:pt x="9725290" y="368122"/>
                </a:lnTo>
                <a:lnTo>
                  <a:pt x="0" y="368609"/>
                </a:lnTo>
                <a:lnTo>
                  <a:pt x="736088" y="13365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77775" y="6912864"/>
            <a:ext cx="2268432" cy="240030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fld id="{8E7FCAC9-FE5E-47B5-89CF-C5673E4F07C4}" type="datetimeFigureOut">
              <a:rPr lang="ko-KR" altLang="en-US" smtClean="0"/>
              <a:pPr/>
              <a:t>2013-07-31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2838780" y="6912864"/>
            <a:ext cx="5347018" cy="240030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ctr">
              <a:defRPr sz="13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8827440" y="6912864"/>
            <a:ext cx="486093" cy="240030"/>
          </a:xfrm>
          <a:prstGeom prst="rect">
            <a:avLst/>
          </a:prstGeom>
        </p:spPr>
        <p:txBody>
          <a:bodyPr vert="horz" lIns="96698" tIns="48349" rIns="96698" bIns="48349" rtlCol="0" anchor="ctr"/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BD087CE2-21ED-48A7-8A6E-04781BA841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66978" rtl="0" eaLnBrk="1" latinLnBrk="1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62617" indent="-362617" algn="l" defTabSz="966978" rtl="0" eaLnBrk="1" latinLnBrk="1" hangingPunct="1">
        <a:spcBef>
          <a:spcPct val="20000"/>
        </a:spcBef>
        <a:buClr>
          <a:schemeClr val="tx2"/>
        </a:buClr>
        <a:buSzPct val="90000"/>
        <a:buFont typeface="Wingdings 3" pitchFamily="18" charset="2"/>
        <a:buChar char="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670" indent="-302181" algn="l" defTabSz="966978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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723" indent="-241745" algn="l" defTabSz="966978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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2212" indent="-241745" algn="l" defTabSz="966978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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5701" indent="-241745" algn="l" defTabSz="966978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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9190" indent="-241745" algn="l" defTabSz="96697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2679" indent="-241745" algn="l" defTabSz="96697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6168" indent="-241745" algn="l" defTabSz="96697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9657" indent="-241745" algn="l" defTabSz="96697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489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978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0467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956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7445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0934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423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7912" algn="l" defTabSz="96697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2453" y="504106"/>
            <a:ext cx="8347829" cy="1920240"/>
          </a:xfrm>
        </p:spPr>
        <p:txBody>
          <a:bodyPr>
            <a:noAutofit/>
          </a:bodyPr>
          <a:lstStyle/>
          <a:p>
            <a:pPr algn="ctr" fontAlgn="base" latinLnBrk="0">
              <a:spcBef>
                <a:spcPts val="0"/>
              </a:spcBef>
            </a:pPr>
            <a:r>
              <a:rPr lang="ko-KR" altLang="en-US" sz="3000" kern="0" spc="-159" dirty="0">
                <a:solidFill>
                  <a:srgbClr val="5D8931"/>
                </a:solidFill>
                <a:latin typeface="HY견고딕" pitchFamily="18" charset="-127"/>
                <a:ea typeface="HY견고딕" pitchFamily="18" charset="-127"/>
              </a:rPr>
              <a:t>차세대 글로벌 리더의 자질과 인재 육성</a:t>
            </a:r>
            <a: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kern="100" spc="-159" dirty="0">
                <a:solidFill>
                  <a:srgbClr val="0000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HY견고딕" pitchFamily="18" charset="-127"/>
                <a:ea typeface="HY견고딕" pitchFamily="18" charset="-127"/>
              </a:rPr>
              <a:t>Global Leadership Forum</a:t>
            </a:r>
            <a:r>
              <a:rPr lang="en-US" altLang="ko-KR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</a:br>
            <a:endParaRPr lang="ko-KR" altLang="en-US" sz="3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5015"/>
            <a:ext cx="195349" cy="390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698" tIns="48349" rIns="96698" bIns="48349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72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72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내용 개체 틀 2"/>
          <p:cNvSpPr txBox="1">
            <a:spLocks/>
          </p:cNvSpPr>
          <p:nvPr/>
        </p:nvSpPr>
        <p:spPr bwMode="gray">
          <a:xfrm>
            <a:off x="684461" y="5040610"/>
            <a:ext cx="9037389" cy="1838538"/>
          </a:xfrm>
          <a:prstGeom prst="rect">
            <a:avLst/>
          </a:prstGeom>
        </p:spPr>
        <p:txBody>
          <a:bodyPr vert="horz" lIns="96698" tIns="48349" rIns="96698" bIns="48349" rtlCol="0">
            <a:noAutofit/>
          </a:bodyPr>
          <a:lstStyle>
            <a:lvl1pPr marL="0" indent="0" algn="l" defTabSz="966978" rtl="0" eaLnBrk="1" latinLnBrk="1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 3" pitchFamily="18" charset="2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3489" indent="0" algn="ctr" defTabSz="966978" rtl="0" eaLnBrk="1" latin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 3" pitchFamily="18" charset="2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6978" indent="0" algn="ctr" defTabSz="966978" rtl="0" eaLnBrk="1" latinLnBrk="1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3" pitchFamily="18" charset="2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50467" indent="0" algn="ctr" defTabSz="966978" rtl="0" eaLnBrk="1" latinLnBrk="1" hangingPunct="1">
              <a:spcBef>
                <a:spcPct val="20000"/>
              </a:spcBef>
              <a:buClr>
                <a:schemeClr val="accent4"/>
              </a:buClr>
              <a:buSzPct val="90000"/>
              <a:buFont typeface="Wingdings 3" pitchFamily="18" charset="2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3956" indent="0" algn="ctr" defTabSz="966978" rtl="0" eaLnBrk="1" latinLnBrk="1" hangingPunct="1">
              <a:spcBef>
                <a:spcPct val="20000"/>
              </a:spcBef>
              <a:buClr>
                <a:schemeClr val="accent5"/>
              </a:buClr>
              <a:buSzPct val="90000"/>
              <a:buFont typeface="Wingdings 3" pitchFamily="18" charset="2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417445" indent="0" algn="ctr" defTabSz="966978" rtl="0" eaLnBrk="1" latinLnBrk="1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00934" indent="0" algn="ctr" defTabSz="966978" rtl="0" eaLnBrk="1" latinLnBrk="1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384423" indent="0" algn="ctr" defTabSz="966978" rtl="0" eaLnBrk="1" latinLnBrk="1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67912" indent="0" algn="ctr" defTabSz="966978" rtl="0" eaLnBrk="1" latinLnBrk="1" hangingPunct="1">
              <a:spcBef>
                <a:spcPct val="20000"/>
              </a:spcBef>
              <a:buFont typeface="Arial" pitchFamily="34" charset="0"/>
              <a:buNone/>
              <a:defRPr sz="2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▢일 시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: 2013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년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08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24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토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)~8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27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화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1800" b="1" dirty="0" smtClean="0">
              <a:latin typeface="굴림" pitchFamily="50" charset="-127"/>
              <a:ea typeface="굴림" pitchFamily="50" charset="-127"/>
            </a:endParaRPr>
          </a:p>
          <a:p>
            <a:pPr fontAlgn="base"/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▢장 소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동경 </a:t>
            </a:r>
            <a:r>
              <a:rPr lang="ko-KR" altLang="en-US" sz="1800" b="1" dirty="0" err="1" smtClean="0">
                <a:latin typeface="굴림" pitchFamily="50" charset="-127"/>
                <a:ea typeface="굴림" pitchFamily="50" charset="-127"/>
              </a:rPr>
              <a:t>요요기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 청소년 올림픽 센터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ja-JP" altLang="en-US" sz="1800" dirty="0"/>
              <a:t>国立オリンピック記念青少年総合センタ</a:t>
            </a:r>
            <a:r>
              <a:rPr lang="ja-JP" altLang="en-US" sz="1800" dirty="0" smtClean="0"/>
              <a:t>ー</a:t>
            </a:r>
            <a:r>
              <a:rPr lang="en-US" altLang="ja-JP" sz="1800" dirty="0" smtClean="0"/>
              <a:t>)</a:t>
            </a:r>
            <a:endParaRPr lang="ko-KR" altLang="en-US" sz="1800" b="1" dirty="0" smtClean="0">
              <a:latin typeface="굴림" pitchFamily="50" charset="-127"/>
              <a:ea typeface="굴림" pitchFamily="50" charset="-127"/>
            </a:endParaRPr>
          </a:p>
          <a:p>
            <a:pPr fontAlgn="base"/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▢주 최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동경한국학교</a:t>
            </a:r>
          </a:p>
          <a:p>
            <a:pPr fontAlgn="base"/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▢주 관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한국교육문화</a:t>
            </a:r>
            <a:r>
              <a:rPr lang="ko-KR" altLang="en-US" sz="1800" b="1" dirty="0">
                <a:latin typeface="굴림" pitchFamily="50" charset="-127"/>
                <a:ea typeface="굴림" pitchFamily="50" charset="-127"/>
              </a:rPr>
              <a:t>원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문화안보연구원</a:t>
            </a:r>
          </a:p>
          <a:p>
            <a:pPr fontAlgn="base"/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▢후 원 </a:t>
            </a:r>
            <a:r>
              <a:rPr lang="en-US" altLang="ko-KR" sz="1800" b="1" dirty="0" smtClean="0">
                <a:latin typeface="굴림" pitchFamily="50" charset="-127"/>
                <a:ea typeface="굴림" pitchFamily="50" charset="-127"/>
              </a:rPr>
              <a:t>: IAEWP, UN NGO / </a:t>
            </a:r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외교저널 </a:t>
            </a:r>
          </a:p>
          <a:p>
            <a:pPr fontAlgn="base"/>
            <a:r>
              <a:rPr lang="ko-KR" altLang="en-US" sz="1800" b="1" dirty="0" smtClean="0">
                <a:latin typeface="굴림" pitchFamily="50" charset="-127"/>
                <a:ea typeface="굴림" pitchFamily="50" charset="-127"/>
              </a:rPr>
              <a:t>            </a:t>
            </a:r>
            <a:endParaRPr lang="ko-KR" altLang="en-US" sz="18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72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53" name="_x24290040" descr="EMB000008a01c52"/>
          <p:cNvPicPr preferRelativeResize="0">
            <a:picLocks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20925" y="1828327"/>
            <a:ext cx="1080000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 preferRelativeResize="0"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9037" y="2368327"/>
            <a:ext cx="1080000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그림 5"/>
          <p:cNvPicPr preferRelativeResize="0">
            <a:picLocks/>
          </p:cNvPicPr>
          <p:nvPr/>
        </p:nvPicPr>
        <p:blipFill>
          <a:blip r:embed="rId4" cstate="print">
            <a:clrChange>
              <a:clrFrom>
                <a:srgbClr val="FFFFF6"/>
              </a:clrFrom>
              <a:clrTo>
                <a:srgbClr val="FFFF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49037" y="3312418"/>
            <a:ext cx="1080000" cy="1080000"/>
          </a:xfrm>
          <a:prstGeom prst="rect">
            <a:avLst/>
          </a:prstGeom>
        </p:spPr>
      </p:pic>
      <p:pic>
        <p:nvPicPr>
          <p:cNvPr id="7" name="그림 6"/>
          <p:cNvPicPr preferRelativeResize="0">
            <a:picLocks/>
          </p:cNvPicPr>
          <p:nvPr/>
        </p:nvPicPr>
        <p:blipFill>
          <a:blip r:embed="rId5" cstate="print">
            <a:clrChange>
              <a:clrFrom>
                <a:srgbClr val="51ADDC"/>
              </a:clrFrom>
              <a:clrTo>
                <a:srgbClr val="51ADD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48557" y="3312418"/>
            <a:ext cx="1224136" cy="1080000"/>
          </a:xfrm>
          <a:prstGeom prst="rect">
            <a:avLst/>
          </a:prstGeom>
        </p:spPr>
      </p:pic>
      <p:pic>
        <p:nvPicPr>
          <p:cNvPr id="8" name="그림 7"/>
          <p:cNvPicPr preferRelativeResize="0">
            <a:picLocks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76602" y="2535646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991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56441" y="576114"/>
            <a:ext cx="7885526" cy="1200150"/>
          </a:xfrm>
        </p:spPr>
        <p:txBody>
          <a:bodyPr>
            <a:normAutofit fontScale="90000"/>
          </a:bodyPr>
          <a:lstStyle/>
          <a:p>
            <a:pPr fontAlgn="base" latinLnBrk="0">
              <a:lnSpc>
                <a:spcPct val="140000"/>
              </a:lnSpc>
              <a:spcBef>
                <a:spcPts val="0"/>
              </a:spcBef>
            </a:pPr>
            <a:r>
              <a:rPr lang="ko-KR" altLang="en-US" sz="3000" b="1" kern="0" spc="-159" dirty="0">
                <a:solidFill>
                  <a:srgbClr val="5D8931"/>
                </a:solidFill>
                <a:latin typeface="HY견고딕" pitchFamily="18" charset="-127"/>
                <a:ea typeface="HY견고딕" pitchFamily="18" charset="-127"/>
              </a:rPr>
              <a:t>차세대 글로벌 리더의 자질과 인재 육성</a:t>
            </a:r>
            <a: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b="1" kern="100" spc="-159" dirty="0">
                <a:solidFill>
                  <a:srgbClr val="0000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HY견고딕" pitchFamily="18" charset="-127"/>
                <a:ea typeface="HY견고딕" pitchFamily="18" charset="-127"/>
              </a:rPr>
              <a:t>Global Leadership Forum</a:t>
            </a:r>
            <a: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</a:b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8437" y="1080170"/>
            <a:ext cx="8749665" cy="2592288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30000"/>
              </a:lnSpc>
              <a:spcBef>
                <a:spcPts val="0"/>
              </a:spcBef>
              <a:buNone/>
            </a:pPr>
            <a:r>
              <a:rPr lang="ko-KR" altLang="en-US" sz="32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미래를 이끌어가는 최상위 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1% 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리더로 성장할 수 있는 최고의 프로그램으로 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21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세기 글로벌 시대에 열정과 창의력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 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추진력과 책임의식을 지닌 유능한 리더로 성장 할 수 있도록 지원합니다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500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 fontAlgn="base">
              <a:lnSpc>
                <a:spcPct val="130000"/>
              </a:lnSpc>
              <a:spcBef>
                <a:spcPts val="0"/>
              </a:spcBef>
              <a:buNone/>
            </a:pP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데일 </a:t>
            </a:r>
            <a:r>
              <a:rPr lang="ko-KR" altLang="en-US" sz="1500" kern="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카네기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(Dale Carnegie)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의 원칙을 바탕으로 한 프로그램과 다양한 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Activity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로 청소년들의 꿈을 구체화하고 감동과 가치를 심어줄 것입니다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 ‘</a:t>
            </a:r>
            <a:r>
              <a:rPr lang="en-US" altLang="ko-KR" sz="1500" b="1" kern="0" dirty="0" smtClean="0">
                <a:solidFill>
                  <a:srgbClr val="D90909"/>
                </a:solidFill>
                <a:latin typeface="굴림" pitchFamily="50" charset="-127"/>
                <a:ea typeface="굴림" pitchFamily="50" charset="-127"/>
              </a:rPr>
              <a:t>Smart Leadership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’을 실행하며 체험하는 글로벌 리더십 포럼은 동경한국학교가 주관하며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교육부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en-US" altLang="ko-KR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IAEWP, UN NGO, 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외교저널이 후원하는 </a:t>
            </a:r>
            <a:r>
              <a:rPr lang="en-US" altLang="ko-KR" sz="1500" b="1" kern="100" dirty="0" smtClean="0">
                <a:solidFill>
                  <a:srgbClr val="0000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Global Leadership Forum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은 한국과 일본의 리더십을 갖춘 학생이 </a:t>
            </a:r>
            <a:r>
              <a:rPr lang="en-US" altLang="ko-KR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3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박 </a:t>
            </a:r>
            <a:r>
              <a:rPr lang="en-US" altLang="ko-KR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4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일간의 교육과 토론</a:t>
            </a:r>
            <a:r>
              <a:rPr lang="en-US" altLang="ko-KR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모의 </a:t>
            </a:r>
            <a:r>
              <a:rPr lang="en-US" altLang="ko-KR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UN 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총회</a:t>
            </a:r>
            <a:r>
              <a:rPr lang="en-US" altLang="ko-KR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봉사활동</a:t>
            </a:r>
            <a:r>
              <a:rPr lang="en-US" altLang="ko-KR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500" kern="100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문화탐방 등 다양한 프로그램으로 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동경 </a:t>
            </a:r>
            <a:r>
              <a:rPr lang="ko-KR" altLang="en-US" sz="1500" kern="0" dirty="0" err="1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요요기</a:t>
            </a:r>
            <a:r>
              <a:rPr lang="ko-KR" altLang="en-US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청소년 올림픽 센터에서 실시합니다</a:t>
            </a:r>
            <a:r>
              <a:rPr lang="en-US" altLang="ko-KR" sz="15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500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 bwMode="gray">
          <a:xfrm>
            <a:off x="486092" y="3888482"/>
            <a:ext cx="8749665" cy="4829404"/>
          </a:xfrm>
          <a:prstGeom prst="rect">
            <a:avLst/>
          </a:prstGeom>
        </p:spPr>
        <p:txBody>
          <a:bodyPr vert="horz" lIns="96698" tIns="48349" rIns="96698" bIns="48349" rtlCol="0">
            <a:normAutofit/>
          </a:bodyPr>
          <a:lstStyle>
            <a:lvl1pPr marL="362617" indent="-362617" algn="l" defTabSz="966978" rtl="0" eaLnBrk="1" latinLnBrk="1" hangingPunct="1">
              <a:spcBef>
                <a:spcPct val="20000"/>
              </a:spcBef>
              <a:buClr>
                <a:schemeClr val="tx2"/>
              </a:buClr>
              <a:buSzPct val="90000"/>
              <a:buFont typeface="Wingdings 3" pitchFamily="18" charset="2"/>
              <a:buChar char="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85670" indent="-302181" algn="l" defTabSz="966978" rtl="0" eaLnBrk="1" latinLnBrk="1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 3" pitchFamily="18" charset="2"/>
              <a:buChar char="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8723" indent="-241745" algn="l" defTabSz="966978" rtl="0" eaLnBrk="1" latinLnBrk="1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3" pitchFamily="18" charset="2"/>
              <a:buChar char="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92212" indent="-241745" algn="l" defTabSz="966978" rtl="0" eaLnBrk="1" latinLnBrk="1" hangingPunct="1">
              <a:spcBef>
                <a:spcPct val="20000"/>
              </a:spcBef>
              <a:buClr>
                <a:schemeClr val="accent4"/>
              </a:buClr>
              <a:buSzPct val="90000"/>
              <a:buFont typeface="Wingdings 3" pitchFamily="18" charset="2"/>
              <a:buChar char="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75701" indent="-241745" algn="l" defTabSz="966978" rtl="0" eaLnBrk="1" latinLnBrk="1" hangingPunct="1">
              <a:spcBef>
                <a:spcPct val="20000"/>
              </a:spcBef>
              <a:buClr>
                <a:schemeClr val="accent5"/>
              </a:buClr>
              <a:buSzPct val="90000"/>
              <a:buFont typeface="Wingdings 3" pitchFamily="18" charset="2"/>
              <a:buChar char="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59190" indent="-241745" algn="l" defTabSz="966978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42679" indent="-241745" algn="l" defTabSz="966978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26168" indent="-241745" algn="l" defTabSz="966978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09657" indent="-241745" algn="l" defTabSz="966978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ko-KR" altLang="en-US" sz="1800" b="1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▣ 배경 및 목적</a:t>
            </a:r>
            <a:endParaRPr lang="ko-KR" altLang="en-US" sz="1800" kern="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marR="134303" indent="0" algn="just" fontAlgn="base">
              <a:lnSpc>
                <a:spcPct val="150000"/>
              </a:lnSpc>
              <a:spcBef>
                <a:spcPts val="0"/>
              </a:spcBef>
              <a:buFont typeface="Wingdings 3" pitchFamily="18" charset="2"/>
              <a:buNone/>
            </a:pPr>
            <a:r>
              <a:rPr lang="ko-KR" altLang="en-US" sz="13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청소년들에게 </a:t>
            </a:r>
            <a:r>
              <a:rPr lang="ko-KR" altLang="en-US" sz="1600" kern="1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건전한 인격과 다양한 문화체험을 통해 국제적인 시야를 넓히고 글로벌 마인드를 갖추기 위한 </a:t>
            </a:r>
            <a:r>
              <a:rPr lang="en-US" altLang="ko-KR" sz="1600" b="1" kern="100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'Global Leadership Forum</a:t>
            </a:r>
            <a:r>
              <a:rPr lang="ko-KR" altLang="en-US" sz="1600" kern="100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’</a:t>
            </a:r>
            <a:r>
              <a:rPr lang="ko-KR" altLang="en-US" sz="1600" kern="1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은 자신이 직접 체험한 다양한 활동을 함께 토론하며 발표하는 과정을 통해 </a:t>
            </a:r>
            <a:r>
              <a:rPr lang="ko-KR" altLang="en-US" sz="1600" kern="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자아실현의 사회공동체 의식 확산과 민간 교류로서의 역할을 함으로써 </a:t>
            </a:r>
            <a:r>
              <a:rPr lang="ko-KR" altLang="en-US" sz="1600" kern="1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소양과 자질은 물론 글로벌 리더십 마인드를 키울 수 있도록 하기 위한 프로그램 입니다</a:t>
            </a:r>
            <a:r>
              <a:rPr lang="en-US" altLang="ko-KR" sz="1600" kern="100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600" kern="0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>
              <a:buFont typeface="Wingdings 3" pitchFamily="18" charset="2"/>
              <a:buNone/>
            </a:pPr>
            <a:endParaRPr lang="ko-KR" alt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479976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56441" y="576114"/>
            <a:ext cx="7885526" cy="1200150"/>
          </a:xfrm>
        </p:spPr>
        <p:txBody>
          <a:bodyPr>
            <a:normAutofit fontScale="90000"/>
          </a:bodyPr>
          <a:lstStyle/>
          <a:p>
            <a:pPr fontAlgn="base" latinLnBrk="0">
              <a:lnSpc>
                <a:spcPct val="140000"/>
              </a:lnSpc>
              <a:spcBef>
                <a:spcPts val="0"/>
              </a:spcBef>
            </a:pPr>
            <a:r>
              <a:rPr lang="ko-KR" altLang="en-US" sz="3000" b="1" kern="0" spc="-159" dirty="0">
                <a:solidFill>
                  <a:srgbClr val="5D8931"/>
                </a:solidFill>
                <a:latin typeface="HY견고딕" pitchFamily="18" charset="-127"/>
                <a:ea typeface="HY견고딕" pitchFamily="18" charset="-127"/>
              </a:rPr>
              <a:t>차세대 글로벌 리더의 자질과 인재 육성</a:t>
            </a:r>
            <a: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b="1" kern="100" spc="-159" dirty="0">
                <a:solidFill>
                  <a:srgbClr val="0000FF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HY견고딕" pitchFamily="18" charset="-127"/>
                <a:ea typeface="HY견고딕" pitchFamily="18" charset="-127"/>
              </a:rPr>
              <a:t>Global Leadership Forum</a:t>
            </a:r>
            <a: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ko-KR" altLang="en-US" sz="1300" kern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</a:b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24421" y="1296194"/>
            <a:ext cx="93974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ko-KR" altLang="en-US" sz="16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▣ 기대효과</a:t>
            </a:r>
          </a:p>
          <a:p>
            <a:pPr algn="just" fontAlgn="base">
              <a:lnSpc>
                <a:spcPct val="150000"/>
              </a:lnSpc>
            </a:pPr>
            <a:r>
              <a:rPr lang="ko-KR" altLang="en-US" sz="15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글로벌 리더십 활동은 시간과 공간 언어의 장벽을 넘어 청소년들에게 가슴으로부터 우러나오는 감성을 일깨우며 글로벌 리더로서의 의미를 깊게 되새기는 계기</a:t>
            </a:r>
            <a:r>
              <a:rPr lang="en-US" altLang="ko-KR" sz="15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5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내용 개체 틀 2"/>
          <p:cNvSpPr>
            <a:spLocks noGrp="1"/>
          </p:cNvSpPr>
          <p:nvPr>
            <p:ph idx="1"/>
          </p:nvPr>
        </p:nvSpPr>
        <p:spPr>
          <a:xfrm>
            <a:off x="36389" y="2376314"/>
            <a:ext cx="4392488" cy="1872208"/>
          </a:xfrm>
        </p:spPr>
        <p:txBody>
          <a:bodyPr>
            <a:normAutofit lnSpcReduction="10000"/>
          </a:bodyPr>
          <a:lstStyle/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1200" b="1" kern="0" dirty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▣ 내 용</a:t>
            </a:r>
            <a:endParaRPr lang="ko-KR" altLang="en-US" sz="1000" b="1" kern="0" dirty="0">
              <a:solidFill>
                <a:srgbClr val="00206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▢ </a:t>
            </a:r>
            <a:r>
              <a:rPr lang="en-US" altLang="ko-KR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Leadership</a:t>
            </a: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훈련 </a:t>
            </a:r>
            <a:r>
              <a:rPr lang="en-US" altLang="ko-KR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상황 별 주제 선정 </a:t>
            </a:r>
            <a:r>
              <a:rPr lang="en-US" altLang="ko-KR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Leadership</a:t>
            </a: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훈련</a:t>
            </a:r>
            <a:endParaRPr lang="ko-KR" altLang="en-US" sz="10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▢ </a:t>
            </a:r>
            <a:r>
              <a:rPr lang="en-US" altLang="ko-KR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Servant </a:t>
            </a:r>
            <a:r>
              <a:rPr lang="en-US" altLang="ko-KR" sz="1100" b="1" kern="10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Leadership</a:t>
            </a:r>
            <a:endParaRPr lang="ko-KR" altLang="en-US" sz="10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▢ 모의 </a:t>
            </a:r>
            <a:r>
              <a:rPr lang="en-US" altLang="ko-KR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UN </a:t>
            </a: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총회</a:t>
            </a:r>
            <a:endParaRPr lang="ko-KR" altLang="en-US" sz="10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▢ 국제교류</a:t>
            </a:r>
            <a:endParaRPr lang="ko-KR" altLang="en-US" sz="10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▢ 봉사활동 </a:t>
            </a:r>
            <a:endParaRPr lang="ko-KR" altLang="en-US" sz="10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ko-KR" altLang="en-US" sz="1100" b="1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▢ 문화체험</a:t>
            </a:r>
            <a:endParaRPr lang="ko-KR" altLang="en-US" sz="10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marL="0" indent="0">
              <a:buNone/>
            </a:pPr>
            <a:endParaRPr lang="ko-KR" altLang="en-US" sz="105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4716909" y="2376314"/>
            <a:ext cx="87852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 sz="1200" dirty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sz="1200" b="1" dirty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▣ 진행 및 체험활동</a:t>
            </a:r>
            <a:endParaRPr lang="en-US" altLang="ko-KR" sz="1200" b="1" dirty="0">
              <a:solidFill>
                <a:srgbClr val="0000CC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  1.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단체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·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개인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·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가족의  봉사활동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환경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사회공헌 등 체험 사례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발표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  2.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모의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UN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총회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solidFill>
                  <a:schemeClr val="bg1"/>
                </a:solidFill>
                <a:latin typeface="굴림" pitchFamily="50" charset="-127"/>
                <a:ea typeface="굴림" pitchFamily="50" charset="-127"/>
              </a:rPr>
              <a:t>        </a:t>
            </a:r>
            <a:r>
              <a:rPr lang="en-US" altLang="ko-KR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학생 개인별 개발도상국 대사로 조사한 내용으로 지원을 요청하는 발표를 함</a:t>
            </a:r>
            <a:r>
              <a:rPr lang="en-US" altLang="ko-KR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  3.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재일 동포 </a:t>
            </a:r>
            <a:r>
              <a:rPr lang="ko-KR" altLang="en-US" sz="1000" b="1" dirty="0" err="1">
                <a:latin typeface="굴림" pitchFamily="50" charset="-127"/>
                <a:ea typeface="굴림" pitchFamily="50" charset="-127"/>
              </a:rPr>
              <a:t>노숙인을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 위한 자원봉사활동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  4.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환경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, 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평화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, 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봉사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개인별  주제  발표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  5. 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질의 응답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solidFill>
                  <a:schemeClr val="bg1"/>
                </a:solidFill>
                <a:latin typeface="굴림" pitchFamily="50" charset="-127"/>
                <a:ea typeface="굴림" pitchFamily="50" charset="-127"/>
              </a:rPr>
              <a:t>         </a:t>
            </a:r>
            <a:r>
              <a:rPr lang="en-US" altLang="ko-KR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상황에 적합한 주제로 질문에 답하는 순발력을 요하는 질의 응답</a:t>
            </a:r>
            <a:r>
              <a:rPr lang="en-US" altLang="ko-KR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solidFill>
                  <a:schemeClr val="bg1"/>
                </a:solidFill>
                <a:latin typeface="굴림" pitchFamily="50" charset="-127"/>
                <a:ea typeface="굴림" pitchFamily="50" charset="-127"/>
              </a:rPr>
              <a:t>      6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.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주제 선정 조사 발표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  7.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재일동포 학생들과 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 함께하는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문화탐방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  8.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홈 </a:t>
            </a:r>
            <a:r>
              <a:rPr lang="ko-KR" altLang="en-US" sz="1000" b="1" dirty="0" err="1">
                <a:latin typeface="굴림" pitchFamily="50" charset="-127"/>
                <a:ea typeface="굴림" pitchFamily="50" charset="-127"/>
              </a:rPr>
              <a:t>스테이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 </a:t>
            </a:r>
            <a:endParaRPr lang="en-US" altLang="ko-KR" sz="1000" b="1" dirty="0" smtClean="0">
              <a:solidFill>
                <a:srgbClr val="00206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11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▣ </a:t>
            </a:r>
            <a:r>
              <a:rPr lang="ko-KR" altLang="en-US" sz="1100" b="1" dirty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발  표</a:t>
            </a:r>
            <a:endParaRPr lang="en-US" altLang="ko-KR" sz="1100" b="1" dirty="0">
              <a:solidFill>
                <a:srgbClr val="00206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-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 한국어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·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영어 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·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일어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·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중국 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어 자유</a:t>
            </a:r>
            <a:endParaRPr lang="en-US" altLang="ko-KR" sz="10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50" b="1" dirty="0">
                <a:latin typeface="굴림" pitchFamily="50" charset="-127"/>
                <a:ea typeface="굴림" pitchFamily="50" charset="-127"/>
              </a:rPr>
              <a:t>      </a:t>
            </a:r>
            <a:endParaRPr lang="en-US" altLang="ko-KR" sz="1100" b="1" dirty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1050" dirty="0">
                <a:latin typeface="HY울릉도M" pitchFamily="18" charset="-127"/>
                <a:ea typeface="HY울릉도M" pitchFamily="18" charset="-127"/>
              </a:rPr>
              <a:t>.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4824536" y="5423297"/>
            <a:ext cx="4860925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24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2400" b="1" dirty="0" smtClean="0">
              <a:solidFill>
                <a:srgbClr val="0000FF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r>
              <a:rPr lang="ko-KR" altLang="en-US" sz="1200" b="1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▣</a:t>
            </a:r>
            <a:r>
              <a:rPr lang="ko-KR" altLang="en-US" sz="1200" b="1" dirty="0" err="1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특</a:t>
            </a:r>
            <a:r>
              <a:rPr lang="ko-KR" altLang="en-US" sz="12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 강</a:t>
            </a:r>
            <a:endParaRPr lang="en-US" altLang="ko-KR" sz="1200" b="1" dirty="0">
              <a:solidFill>
                <a:srgbClr val="0000FF"/>
              </a:solidFill>
              <a:latin typeface="굴림" pitchFamily="50" charset="-127"/>
              <a:ea typeface="굴림" pitchFamily="50" charset="-127"/>
            </a:endParaRPr>
          </a:p>
          <a:p>
            <a:pPr>
              <a:defRPr/>
            </a:pPr>
            <a:r>
              <a:rPr lang="en-US" altLang="ko-KR" sz="2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sz="1000" b="1" dirty="0" err="1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장순휘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 err="1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홍익대교수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) /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조규호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한국교육문화원장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) /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고정희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동경한국학교감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</p:txBody>
      </p:sp>
      <p:sp>
        <p:nvSpPr>
          <p:cNvPr id="9" name="TextBox 9"/>
          <p:cNvSpPr txBox="1">
            <a:spLocks noChangeArrowheads="1"/>
          </p:cNvSpPr>
          <p:nvPr/>
        </p:nvSpPr>
        <p:spPr bwMode="auto">
          <a:xfrm>
            <a:off x="-9525" y="3968616"/>
            <a:ext cx="4965824" cy="2653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ko-KR" altLang="en-US" sz="12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 ▣ </a:t>
            </a:r>
            <a:r>
              <a:rPr lang="ko-KR" altLang="en-US" sz="12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우수학생시상 </a:t>
            </a:r>
            <a:r>
              <a:rPr lang="ko-KR" altLang="en-US" sz="1200" b="1" dirty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및 심사</a:t>
            </a:r>
            <a:endParaRPr lang="en-US" altLang="ko-KR" sz="1200" b="1" dirty="0">
              <a:solidFill>
                <a:srgbClr val="0000CC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sz="1000" b="1" dirty="0" smtClean="0">
                <a:latin typeface="굴림" pitchFamily="50" charset="-127"/>
                <a:ea typeface="굴림" pitchFamily="50" charset="-127"/>
              </a:rPr>
              <a:t>      -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우수학생 시상</a:t>
            </a:r>
            <a:endParaRPr lang="en-US" altLang="ko-KR" sz="1000" b="1" dirty="0">
              <a:solidFill>
                <a:srgbClr val="FFFFFF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ko-KR" sz="12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1200" b="1" dirty="0" smtClean="0">
              <a:solidFill>
                <a:srgbClr val="FFFFFF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ko-KR" altLang="en-US" sz="12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 ▣ </a:t>
            </a:r>
            <a:r>
              <a:rPr lang="ko-KR" altLang="en-US" sz="12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심사항목 </a:t>
            </a:r>
            <a:endParaRPr lang="en-US" altLang="ko-KR" sz="1200" b="1" dirty="0">
              <a:solidFill>
                <a:srgbClr val="0000CC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ko-KR" sz="1200" b="1" dirty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2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      </a:t>
            </a:r>
            <a:r>
              <a:rPr lang="ko-KR" altLang="en-US" sz="10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포럼기간 </a:t>
            </a:r>
            <a:r>
              <a:rPr lang="ko-KR" altLang="en-US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중 참여도</a:t>
            </a:r>
            <a:r>
              <a:rPr lang="en-US" altLang="ko-KR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(40%), </a:t>
            </a:r>
            <a:r>
              <a:rPr lang="ko-KR" altLang="en-US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에세이 평가</a:t>
            </a:r>
            <a:r>
              <a:rPr lang="en-US" altLang="ko-KR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(30%), </a:t>
            </a:r>
            <a:r>
              <a:rPr lang="ko-KR" altLang="en-US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발표자세 및 표현력</a:t>
            </a:r>
            <a:r>
              <a:rPr lang="en-US" altLang="ko-KR" sz="1000" b="1" dirty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(30</a:t>
            </a:r>
            <a:r>
              <a:rPr lang="en-US" altLang="ko-KR" sz="10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%),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/>
            </a:r>
            <a:br>
              <a:rPr lang="en-US" altLang="ko-KR" sz="1000" b="1" dirty="0">
                <a:latin typeface="굴림" pitchFamily="50" charset="-127"/>
                <a:ea typeface="굴림" pitchFamily="50" charset="-127"/>
              </a:rPr>
            </a:b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  ▶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팀워크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카운슬러 평가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)   </a:t>
            </a:r>
          </a:p>
          <a:p>
            <a:pPr>
              <a:lnSpc>
                <a:spcPct val="130000"/>
              </a:lnSpc>
              <a:defRPr/>
            </a:pPr>
            <a:r>
              <a:rPr lang="ko-KR" altLang="en-US" sz="10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000" b="1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봉사활동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참여도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발표 준비 등 </a:t>
            </a:r>
            <a:r>
              <a:rPr lang="ko-KR" altLang="en-US" sz="1000" b="1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각종 활동에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얼마나 팀워크를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보여주는가를 </a:t>
            </a:r>
            <a:endParaRPr lang="en-US" altLang="ko-KR" sz="1000" b="1" dirty="0" smtClean="0">
              <a:solidFill>
                <a:srgbClr val="0000FF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ko-KR" sz="1000" b="1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000" b="1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    </a:t>
            </a:r>
            <a:r>
              <a:rPr lang="ko-KR" altLang="en-US" sz="1000" b="1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심사 </a:t>
            </a:r>
            <a:endParaRPr lang="ko-KR" altLang="en-US" sz="1000" b="1" dirty="0">
              <a:solidFill>
                <a:srgbClr val="0000FF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ko-KR" altLang="en-US" sz="10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▶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발표자세 및 표현력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카운슬러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+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참가자 평가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) </a:t>
            </a:r>
            <a:endParaRPr lang="en-US" altLang="ko-KR" sz="10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30000"/>
              </a:lnSpc>
              <a:defRPr/>
            </a:pPr>
            <a:r>
              <a:rPr lang="en-US" altLang="ko-KR" sz="1000" b="1" dirty="0" smtClean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-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각 팀 주제 목표 달성도 평가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주제 이해도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),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대변 및 교섭 능력</a:t>
            </a: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발표 능력 </a:t>
            </a:r>
          </a:p>
          <a:p>
            <a:pPr>
              <a:lnSpc>
                <a:spcPct val="130000"/>
              </a:lnSpc>
              <a:defRPr/>
            </a:pPr>
            <a:r>
              <a:rPr lang="ko-KR" altLang="en-US" sz="1000" b="1" dirty="0">
                <a:solidFill>
                  <a:srgbClr val="FFFF00"/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▶ </a:t>
            </a:r>
            <a:r>
              <a:rPr lang="ko-KR" altLang="en-US" sz="1000" b="1" dirty="0">
                <a:latin typeface="굴림" pitchFamily="50" charset="-127"/>
                <a:ea typeface="굴림" pitchFamily="50" charset="-127"/>
              </a:rPr>
              <a:t>결과물 제출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카운슬러 </a:t>
            </a:r>
            <a:r>
              <a:rPr lang="en-US" altLang="ko-KR" sz="1000" b="1" dirty="0" smtClean="0">
                <a:latin typeface="굴림" pitchFamily="50" charset="-127"/>
                <a:ea typeface="굴림" pitchFamily="50" charset="-127"/>
              </a:rPr>
              <a:t>+ </a:t>
            </a:r>
            <a:r>
              <a:rPr lang="ko-KR" altLang="en-US" sz="1000" b="1" dirty="0" smtClean="0">
                <a:latin typeface="굴림" pitchFamily="50" charset="-127"/>
                <a:ea typeface="굴림" pitchFamily="50" charset="-127"/>
              </a:rPr>
              <a:t>심사위원  평가</a:t>
            </a:r>
            <a:r>
              <a:rPr lang="en-US" altLang="ko-KR" sz="1000" b="1" dirty="0">
                <a:latin typeface="굴림" pitchFamily="50" charset="-127"/>
                <a:ea typeface="굴림" pitchFamily="50" charset="-127"/>
              </a:rPr>
              <a:t>) </a:t>
            </a:r>
          </a:p>
          <a:p>
            <a:pPr>
              <a:lnSpc>
                <a:spcPct val="130000"/>
              </a:lnSpc>
              <a:defRPr/>
            </a:pPr>
            <a:r>
              <a:rPr lang="en-US" altLang="ko-KR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    - </a:t>
            </a:r>
            <a:r>
              <a:rPr lang="ko-KR" altLang="en-US" sz="1000" b="1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완성도 심사 </a:t>
            </a:r>
            <a:endParaRPr lang="en-US" altLang="ko-KR" sz="1800" dirty="0">
              <a:solidFill>
                <a:srgbClr val="00B050"/>
              </a:solidFill>
              <a:latin typeface="HY울릉도M" pitchFamily="18" charset="-127"/>
              <a:ea typeface="HY울릉도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5878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사각형 19"/>
          <p:cNvSpPr/>
          <p:nvPr/>
        </p:nvSpPr>
        <p:spPr>
          <a:xfrm>
            <a:off x="516839" y="258099"/>
            <a:ext cx="862601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가슴 뛰는 비전을 공유하고</a:t>
            </a:r>
            <a:r>
              <a:rPr lang="en-US" altLang="ko-KR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이를 달성하기 위해 가장 중요한 목표에 집중합니다</a:t>
            </a:r>
            <a:r>
              <a:rPr lang="en-US" altLang="ko-KR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. </a:t>
            </a:r>
          </a:p>
          <a:p>
            <a:pPr fontAlgn="base"/>
            <a:r>
              <a:rPr lang="ko-KR" altLang="en-US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다양한 구성원들과 원활하게 소통하고 공감하며 창의적인 아이디어를 창출해 냅니다</a:t>
            </a:r>
            <a:r>
              <a:rPr lang="en-US" altLang="ko-KR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. </a:t>
            </a:r>
          </a:p>
          <a:p>
            <a:pPr fontAlgn="base"/>
            <a:r>
              <a:rPr lang="ko-KR" altLang="en-US" sz="1600" b="1" dirty="0" err="1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임파워먼트와</a:t>
            </a:r>
            <a:r>
              <a:rPr lang="ko-KR" altLang="en-US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 혁신을 통해 참여와 협력을 이끌어 냅니다</a:t>
            </a:r>
            <a:r>
              <a:rPr lang="en-US" altLang="ko-KR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. </a:t>
            </a:r>
            <a:endParaRPr lang="ko-KR" altLang="en-US" sz="1600" dirty="0" smtClean="0">
              <a:solidFill>
                <a:srgbClr val="0000CC"/>
              </a:solidFill>
              <a:latin typeface="굴림" pitchFamily="50" charset="-127"/>
              <a:ea typeface="굴림" pitchFamily="50" charset="-127"/>
            </a:endParaRPr>
          </a:p>
          <a:p>
            <a:pPr fontAlgn="base"/>
            <a:r>
              <a:rPr lang="en-US" altLang="ko-KR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21C Leader</a:t>
            </a:r>
            <a:r>
              <a:rPr lang="ko-KR" altLang="en-US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는 공동의 비전을 통해 가치를 구현함으로써 조직과 사회에 기여하고 공헌합니다</a:t>
            </a:r>
            <a:r>
              <a:rPr lang="en-US" altLang="ko-KR" sz="1600" b="1" dirty="0" smtClean="0">
                <a:solidFill>
                  <a:srgbClr val="0000CC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600" dirty="0">
              <a:solidFill>
                <a:srgbClr val="0000CC"/>
              </a:solidFill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61" name="Picture 13" descr="d_3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35183">
            <a:off x="5536075" y="1497565"/>
            <a:ext cx="597600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16" descr="d_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3486177">
            <a:off x="7475249" y="1579570"/>
            <a:ext cx="422592" cy="89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17" descr="d_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1629634">
            <a:off x="6684256" y="3130785"/>
            <a:ext cx="598423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" name="그룹 73"/>
          <p:cNvGrpSpPr/>
          <p:nvPr/>
        </p:nvGrpSpPr>
        <p:grpSpPr>
          <a:xfrm>
            <a:off x="77996" y="1404398"/>
            <a:ext cx="4777819" cy="2563908"/>
            <a:chOff x="77996" y="1404398"/>
            <a:chExt cx="4777819" cy="2563908"/>
          </a:xfrm>
        </p:grpSpPr>
        <p:sp>
          <p:nvSpPr>
            <p:cNvPr id="66" name="타원 65"/>
            <p:cNvSpPr/>
            <p:nvPr/>
          </p:nvSpPr>
          <p:spPr>
            <a:xfrm>
              <a:off x="1102878" y="2369614"/>
              <a:ext cx="2250776" cy="7549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14" descr="d_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441335">
              <a:off x="2047947" y="1626413"/>
              <a:ext cx="1053348" cy="55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5" descr="d_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738458">
              <a:off x="1121705" y="3271691"/>
              <a:ext cx="1248413" cy="488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17" descr="d_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9856473">
              <a:off x="434268" y="1600599"/>
              <a:ext cx="534055" cy="1243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21"/>
            <p:cNvSpPr txBox="1">
              <a:spLocks noChangeArrowheads="1"/>
            </p:cNvSpPr>
            <p:nvPr/>
          </p:nvSpPr>
          <p:spPr bwMode="auto">
            <a:xfrm rot="21550211">
              <a:off x="1198144" y="2467621"/>
              <a:ext cx="2074918" cy="523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2800" b="1" dirty="0" smtClean="0">
                  <a:solidFill>
                    <a:srgbClr val="002060"/>
                  </a:solidFill>
                  <a:latin typeface="HY울릉도M" pitchFamily="18" charset="-127"/>
                  <a:ea typeface="HY울릉도M" pitchFamily="18" charset="-127"/>
                </a:rPr>
                <a:t>모의</a:t>
              </a:r>
              <a:r>
                <a:rPr lang="en-US" altLang="ko-KR" sz="2800" b="1" dirty="0" smtClean="0">
                  <a:solidFill>
                    <a:srgbClr val="002060"/>
                  </a:solidFill>
                  <a:latin typeface="HY울릉도M" pitchFamily="18" charset="-127"/>
                  <a:ea typeface="HY울릉도M" pitchFamily="18" charset="-127"/>
                </a:rPr>
                <a:t>UN</a:t>
              </a:r>
              <a:r>
                <a:rPr lang="ko-KR" altLang="en-US" sz="2800" b="1" dirty="0" smtClean="0">
                  <a:solidFill>
                    <a:srgbClr val="002060"/>
                  </a:solidFill>
                  <a:latin typeface="HY울릉도M" pitchFamily="18" charset="-127"/>
                  <a:ea typeface="HY울릉도M" pitchFamily="18" charset="-127"/>
                </a:rPr>
                <a:t>총회</a:t>
              </a:r>
              <a:endParaRPr lang="en-US" altLang="ko-KR" sz="2800" b="1" dirty="0">
                <a:solidFill>
                  <a:srgbClr val="002060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661644" y="1404398"/>
              <a:ext cx="1890261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/>
                <a:t>개발도상국회의</a:t>
              </a:r>
              <a:endParaRPr lang="ko-KR" altLang="en-US" b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715759" y="3403698"/>
              <a:ext cx="114005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rgbClr val="EF5FF3"/>
                  </a:solidFill>
                </a:rPr>
                <a:t>질의응답</a:t>
              </a:r>
              <a:endParaRPr lang="ko-KR" altLang="en-US" b="1" dirty="0">
                <a:solidFill>
                  <a:srgbClr val="EF5FF3"/>
                </a:solidFill>
              </a:endParaRPr>
            </a:p>
          </p:txBody>
        </p:sp>
        <p:pic>
          <p:nvPicPr>
            <p:cNvPr id="70" name="Picture 13" descr="d_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3393739" y="2594370"/>
              <a:ext cx="892048" cy="1144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" name="TextBox 70"/>
            <p:cNvSpPr txBox="1"/>
            <p:nvPr/>
          </p:nvSpPr>
          <p:spPr>
            <a:xfrm>
              <a:off x="668426" y="3583585"/>
              <a:ext cx="768159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accent2"/>
                  </a:solidFill>
                </a:rPr>
                <a:t>토  의</a:t>
              </a:r>
              <a:endParaRPr lang="ko-KR" altLang="en-US" b="1" dirty="0">
                <a:solidFill>
                  <a:schemeClr val="accent2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7996" y="1453744"/>
              <a:ext cx="114005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rgbClr val="0000CC"/>
                  </a:solidFill>
                </a:rPr>
                <a:t>주제발표</a:t>
              </a:r>
              <a:endParaRPr lang="ko-KR" altLang="en-US" b="1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5853991" y="2369614"/>
            <a:ext cx="2427624" cy="754900"/>
            <a:chOff x="5998006" y="1909129"/>
            <a:chExt cx="2427624" cy="754900"/>
          </a:xfrm>
        </p:grpSpPr>
        <p:sp>
          <p:nvSpPr>
            <p:cNvPr id="73" name="타원 72"/>
            <p:cNvSpPr/>
            <p:nvPr/>
          </p:nvSpPr>
          <p:spPr>
            <a:xfrm>
              <a:off x="6001399" y="1909129"/>
              <a:ext cx="2424231" cy="7549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직사각형 74"/>
            <p:cNvSpPr/>
            <p:nvPr/>
          </p:nvSpPr>
          <p:spPr>
            <a:xfrm>
              <a:off x="5998006" y="2075239"/>
              <a:ext cx="225895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2000" b="1" spc="-150" dirty="0" smtClean="0">
                  <a:solidFill>
                    <a:srgbClr val="002060"/>
                  </a:solidFill>
                  <a:latin typeface="HY울릉도M" pitchFamily="18" charset="-127"/>
                  <a:ea typeface="HY울릉도M" pitchFamily="18" charset="-127"/>
                </a:rPr>
                <a:t>Global Leadership</a:t>
              </a:r>
              <a:endParaRPr lang="en-US" altLang="ko-KR" sz="2000" b="1" spc="-150" dirty="0">
                <a:solidFill>
                  <a:srgbClr val="002060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4740995" y="1642653"/>
            <a:ext cx="202170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EF5FF3"/>
                </a:solidFill>
              </a:rPr>
              <a:t>Smart Leadership</a:t>
            </a:r>
            <a:endParaRPr lang="ko-KR" altLang="en-US" b="1" dirty="0">
              <a:solidFill>
                <a:srgbClr val="EF5FF3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373093" y="3672458"/>
            <a:ext cx="140615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00CC"/>
                </a:solidFill>
              </a:rPr>
              <a:t>Follow Ship</a:t>
            </a:r>
            <a:endParaRPr lang="ko-KR" altLang="en-US" b="1" dirty="0">
              <a:solidFill>
                <a:srgbClr val="0000CC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983467" y="1422614"/>
            <a:ext cx="219803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>
                <a:solidFill>
                  <a:srgbClr val="009900"/>
                </a:solidFill>
              </a:rPr>
              <a:t>Servant Leadership</a:t>
            </a:r>
            <a:endParaRPr lang="ko-KR" altLang="en-US" b="1" dirty="0">
              <a:solidFill>
                <a:srgbClr val="009900"/>
              </a:solidFill>
            </a:endParaRPr>
          </a:p>
        </p:txBody>
      </p:sp>
      <p:grpSp>
        <p:nvGrpSpPr>
          <p:cNvPr id="81" name="그룹 80"/>
          <p:cNvGrpSpPr/>
          <p:nvPr/>
        </p:nvGrpSpPr>
        <p:grpSpPr>
          <a:xfrm>
            <a:off x="0" y="3960490"/>
            <a:ext cx="5144309" cy="2544961"/>
            <a:chOff x="-49647" y="1404398"/>
            <a:chExt cx="5144309" cy="2544961"/>
          </a:xfrm>
        </p:grpSpPr>
        <p:sp>
          <p:nvSpPr>
            <p:cNvPr id="82" name="타원 81"/>
            <p:cNvSpPr/>
            <p:nvPr/>
          </p:nvSpPr>
          <p:spPr>
            <a:xfrm>
              <a:off x="1102878" y="2369614"/>
              <a:ext cx="2250776" cy="7549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83" name="Picture 14" descr="d_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441335">
              <a:off x="2047947" y="1626413"/>
              <a:ext cx="1053348" cy="55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4" name="Picture 15" descr="d_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738458">
              <a:off x="1121705" y="3271691"/>
              <a:ext cx="1248413" cy="488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5" name="Picture 17" descr="d_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9456485">
              <a:off x="420574" y="1635687"/>
              <a:ext cx="534055" cy="1243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" name="Text Box 21"/>
            <p:cNvSpPr txBox="1">
              <a:spLocks noChangeArrowheads="1"/>
            </p:cNvSpPr>
            <p:nvPr/>
          </p:nvSpPr>
          <p:spPr bwMode="auto">
            <a:xfrm rot="21550211">
              <a:off x="1437949" y="2467762"/>
              <a:ext cx="159530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2800" b="1" dirty="0" smtClean="0">
                  <a:solidFill>
                    <a:srgbClr val="FF0000"/>
                  </a:solidFill>
                  <a:latin typeface="HY울릉도M" pitchFamily="18" charset="-127"/>
                  <a:ea typeface="HY울릉도M" pitchFamily="18" charset="-127"/>
                </a:rPr>
                <a:t>봉사활</a:t>
              </a:r>
              <a:r>
                <a:rPr lang="ko-KR" altLang="en-US" sz="2800" b="1" dirty="0">
                  <a:solidFill>
                    <a:srgbClr val="FF0000"/>
                  </a:solidFill>
                  <a:latin typeface="HY울릉도M" pitchFamily="18" charset="-127"/>
                  <a:ea typeface="HY울릉도M" pitchFamily="18" charset="-127"/>
                </a:rPr>
                <a:t>동</a:t>
              </a:r>
              <a:endParaRPr lang="en-US" altLang="ko-KR" sz="2800" b="1" dirty="0">
                <a:solidFill>
                  <a:srgbClr val="FF0000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661644" y="1404398"/>
              <a:ext cx="114005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/>
                <a:t>언</a:t>
              </a:r>
              <a:r>
                <a:rPr lang="ko-KR" altLang="en-US" b="1" dirty="0" smtClean="0"/>
                <a:t>어</a:t>
              </a:r>
              <a:r>
                <a:rPr lang="ko-KR" altLang="en-US" b="1" dirty="0" smtClean="0"/>
                <a:t>봉사</a:t>
              </a:r>
              <a:endParaRPr lang="ko-KR" altLang="en-US" b="1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476911" y="3393902"/>
              <a:ext cx="1617751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mtClean="0">
                  <a:solidFill>
                    <a:srgbClr val="EF5FF3"/>
                  </a:solidFill>
                </a:rPr>
                <a:t>이수현추모비</a:t>
              </a:r>
              <a:endParaRPr lang="ko-KR" altLang="en-US" b="1" dirty="0">
                <a:solidFill>
                  <a:srgbClr val="EF5FF3"/>
                </a:solidFill>
              </a:endParaRPr>
            </a:p>
          </p:txBody>
        </p:sp>
        <p:pic>
          <p:nvPicPr>
            <p:cNvPr id="89" name="Picture 13" descr="d_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3393739" y="2594370"/>
              <a:ext cx="892048" cy="1144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" name="TextBox 89"/>
            <p:cNvSpPr txBox="1"/>
            <p:nvPr/>
          </p:nvSpPr>
          <p:spPr>
            <a:xfrm>
              <a:off x="346782" y="3564638"/>
              <a:ext cx="1431802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accent2"/>
                  </a:solidFill>
                </a:rPr>
                <a:t>위문품 전달</a:t>
              </a:r>
              <a:endParaRPr lang="ko-KR" altLang="en-US" b="1" dirty="0">
                <a:solidFill>
                  <a:schemeClr val="accent2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-49647" y="1453744"/>
              <a:ext cx="209544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dirty="0" err="1" smtClean="0">
                  <a:solidFill>
                    <a:srgbClr val="0000CC"/>
                  </a:solidFill>
                </a:rPr>
                <a:t>재일교포노숙인을</a:t>
              </a:r>
              <a:endParaRPr lang="en-US" altLang="ko-KR" b="1" dirty="0" smtClean="0">
                <a:solidFill>
                  <a:srgbClr val="0000CC"/>
                </a:solidFill>
              </a:endParaRPr>
            </a:p>
            <a:p>
              <a:pPr algn="ctr"/>
              <a:r>
                <a:rPr lang="ko-KR" altLang="en-US" b="1" dirty="0" smtClean="0">
                  <a:solidFill>
                    <a:srgbClr val="0000CC"/>
                  </a:solidFill>
                </a:rPr>
                <a:t>위한 봉사활동</a:t>
              </a:r>
              <a:endParaRPr lang="ko-KR" altLang="en-US" b="1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92" name="그룹 91"/>
          <p:cNvGrpSpPr/>
          <p:nvPr/>
        </p:nvGrpSpPr>
        <p:grpSpPr>
          <a:xfrm>
            <a:off x="4356869" y="4104506"/>
            <a:ext cx="5225135" cy="2563907"/>
            <a:chOff x="-518751" y="1404398"/>
            <a:chExt cx="5225135" cy="2563907"/>
          </a:xfrm>
        </p:grpSpPr>
        <p:sp>
          <p:nvSpPr>
            <p:cNvPr id="93" name="타원 92"/>
            <p:cNvSpPr/>
            <p:nvPr/>
          </p:nvSpPr>
          <p:spPr>
            <a:xfrm>
              <a:off x="1102878" y="2369614"/>
              <a:ext cx="2250776" cy="754900"/>
            </a:xfrm>
            <a:prstGeom prst="ellipse">
              <a:avLst/>
            </a:prstGeom>
            <a:solidFill>
              <a:srgbClr val="FAFE58"/>
            </a:solidFill>
            <a:ln>
              <a:solidFill>
                <a:srgbClr val="F2F2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94" name="Picture 14" descr="d_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441335">
              <a:off x="2047947" y="1626413"/>
              <a:ext cx="1053348" cy="55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5" name="Picture 15" descr="d_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738458">
              <a:off x="1121705" y="3271691"/>
              <a:ext cx="1248413" cy="488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6" name="Picture 17" descr="d_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9856473">
              <a:off x="434268" y="1600599"/>
              <a:ext cx="534055" cy="1243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7" name="Text Box 21"/>
            <p:cNvSpPr txBox="1">
              <a:spLocks noChangeArrowheads="1"/>
            </p:cNvSpPr>
            <p:nvPr/>
          </p:nvSpPr>
          <p:spPr bwMode="auto">
            <a:xfrm rot="21550211">
              <a:off x="1437949" y="2467762"/>
              <a:ext cx="159530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2800" b="1" dirty="0" smtClean="0">
                  <a:solidFill>
                    <a:srgbClr val="00B050"/>
                  </a:solidFill>
                  <a:latin typeface="HY울릉도M" pitchFamily="18" charset="-127"/>
                  <a:ea typeface="HY울릉도M" pitchFamily="18" charset="-127"/>
                </a:rPr>
                <a:t>문화체험</a:t>
              </a:r>
              <a:endParaRPr lang="en-US" altLang="ko-KR" sz="2800" b="1" dirty="0">
                <a:solidFill>
                  <a:srgbClr val="00B050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661644" y="1404398"/>
              <a:ext cx="1909497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/>
                <a:t>코리아타운 탐방</a:t>
              </a:r>
              <a:endParaRPr lang="ko-KR" altLang="en-US" b="1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035734" y="3340798"/>
              <a:ext cx="1670650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smtClean="0">
                  <a:solidFill>
                    <a:srgbClr val="EF5FF3"/>
                  </a:solidFill>
                </a:rPr>
                <a:t>거리문화 탐방</a:t>
              </a:r>
              <a:endParaRPr lang="ko-KR" altLang="en-US" b="1" dirty="0">
                <a:solidFill>
                  <a:srgbClr val="EF5FF3"/>
                </a:solidFill>
              </a:endParaRPr>
            </a:p>
          </p:txBody>
        </p:sp>
        <p:pic>
          <p:nvPicPr>
            <p:cNvPr id="100" name="Picture 13" descr="d_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3393739" y="2594370"/>
              <a:ext cx="892048" cy="1144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1" name="TextBox 100"/>
            <p:cNvSpPr txBox="1"/>
            <p:nvPr/>
          </p:nvSpPr>
          <p:spPr>
            <a:xfrm>
              <a:off x="564457" y="3583584"/>
              <a:ext cx="1140056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dirty="0" err="1" smtClean="0">
                  <a:solidFill>
                    <a:schemeClr val="accent2"/>
                  </a:solidFill>
                </a:rPr>
                <a:t>홈스테이</a:t>
              </a:r>
              <a:endParaRPr lang="ko-KR" altLang="en-US" b="1" dirty="0">
                <a:solidFill>
                  <a:schemeClr val="accent2"/>
                </a:solidFill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-518751" y="1608106"/>
              <a:ext cx="2440092" cy="3847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mtClean="0">
                  <a:solidFill>
                    <a:srgbClr val="0000CC"/>
                  </a:solidFill>
                </a:rPr>
                <a:t>동경디즈니랜드  탐방</a:t>
              </a:r>
              <a:endParaRPr lang="ko-KR" altLang="en-US" b="1" dirty="0">
                <a:solidFill>
                  <a:srgbClr val="0000CC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204953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6244327"/>
              </p:ext>
            </p:extLst>
          </p:nvPr>
        </p:nvGraphicFramePr>
        <p:xfrm>
          <a:off x="252413" y="72057"/>
          <a:ext cx="9145016" cy="5883310"/>
        </p:xfrm>
        <a:graphic>
          <a:graphicData uri="http://schemas.openxmlformats.org/drawingml/2006/table">
            <a:tbl>
              <a:tblPr/>
              <a:tblGrid>
                <a:gridCol w="504056"/>
                <a:gridCol w="576064"/>
                <a:gridCol w="648072"/>
                <a:gridCol w="576064"/>
                <a:gridCol w="6840760"/>
              </a:tblGrid>
              <a:tr h="614525"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40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3358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DATE</a:t>
                      </a: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CITY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TRSFT 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TIME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350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kern="0" spc="0" dirty="0">
                          <a:solidFill>
                            <a:srgbClr val="000000"/>
                          </a:solidFill>
                          <a:effectLst/>
                          <a:latin typeface="굴림"/>
                        </a:rPr>
                        <a:t>I T I N E R A R Y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6870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일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08/24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토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인 천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나리타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동 경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OZ10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08:00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10:00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12:10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3500" marR="0" indent="0" algn="l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인천공항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층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M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카운터 앞 집결</a:t>
                      </a:r>
                    </a:p>
                    <a:p>
                      <a:pPr marL="63500" marR="0" indent="0" algn="l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인천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국제공항 출발 </a:t>
                      </a:r>
                    </a:p>
                    <a:p>
                      <a:pPr marL="63500" marR="0" indent="0" algn="l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하네다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국제공항 도착 </a:t>
                      </a:r>
                    </a:p>
                    <a:p>
                      <a:pPr marL="63500" marR="0" indent="0" algn="l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▣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호텔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(JAL CITY HOTEL)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이동 </a:t>
                      </a:r>
                    </a:p>
                    <a:p>
                      <a:pPr marL="63500" marR="0" indent="0" algn="l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▪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호텔 체크 후 도쿄타워 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 ▪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젊음의 거리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신주쿠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거리 탐방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 ▪ </a:t>
                      </a:r>
                      <a:r>
                        <a:rPr lang="ko-KR" altLang="en-US" sz="1200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오쿠보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이동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*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이수현 추모비 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*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코리아타운 탐방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   &lt;</a:t>
                      </a:r>
                      <a:r>
                        <a:rPr lang="ko-KR" altLang="en-US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주제별 상황 설정 조사</a:t>
                      </a:r>
                      <a:r>
                        <a:rPr lang="en-US" altLang="ko-KR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&gt;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*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한인 상인과의 대화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▢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개인별 조사 활동</a:t>
                      </a:r>
                    </a:p>
                    <a:p>
                      <a:pPr marL="63500" marR="0" indent="0" algn="l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 </a:t>
                      </a:r>
                      <a:r>
                        <a:rPr lang="ko-KR" altLang="en-US" sz="1200" kern="0" spc="0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석식</a:t>
                      </a: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후 호텔 이동 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HOTEL 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: JAL CITY HOTEL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4925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일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08/25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일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동 경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지하철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버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스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택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시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전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일</a:t>
                      </a: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호텔 조식 후 </a:t>
                      </a: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▣ 자원봉사활동</a:t>
                      </a: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*재일 노숙인 봉사활동</a:t>
                      </a: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동경 중앙제일교회에서는 재일동포 </a:t>
                      </a:r>
                      <a:r>
                        <a:rPr lang="ko-KR" altLang="en-US" sz="1200" kern="0" spc="0" dirty="0" err="1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노숙인을</a:t>
                      </a: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 위해 온정을 베풀고 있는 노숙인 </a:t>
                      </a:r>
                      <a:r>
                        <a:rPr lang="ko-KR" altLang="en-US" sz="1200" kern="0" spc="0" dirty="0" smtClean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쉼터를</a:t>
                      </a:r>
                      <a:endParaRPr lang="en-US" altLang="ko-KR" sz="1200" kern="0" spc="0" dirty="0" smtClean="0"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 찾아가 </a:t>
                      </a: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정성이 담긴 선물과 그들과 함께 코리아타운 청소봉사</a:t>
                      </a:r>
                      <a:r>
                        <a:rPr lang="en-US" altLang="ko-KR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점심식사 시 배식 </a:t>
                      </a:r>
                      <a:r>
                        <a:rPr lang="ko-KR" altLang="en-US" sz="1200" kern="0" spc="0" dirty="0" smtClean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봉사</a:t>
                      </a:r>
                      <a:endParaRPr lang="en-US" altLang="ko-KR" sz="1200" kern="0" spc="0" dirty="0" smtClean="0">
                        <a:solidFill>
                          <a:srgbClr val="0000FF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 활동을 </a:t>
                      </a: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통해 참 봉사의 의미를 느껴 본다</a:t>
                      </a:r>
                      <a:r>
                        <a:rPr lang="en-US" altLang="ko-KR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.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▣ 동경 한국학교 학생들과 함께 하는</a:t>
                      </a: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   거리문화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자유 탐방</a:t>
                      </a: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 *</a:t>
                      </a: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주제별 선정 거리문화 탐방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kern="0" spc="0" dirty="0" smtClean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   -</a:t>
                      </a:r>
                      <a:r>
                        <a:rPr lang="ko-KR" altLang="en-US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대중교통</a:t>
                      </a:r>
                      <a:r>
                        <a:rPr lang="en-US" altLang="ko-KR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지하철</a:t>
                      </a:r>
                      <a:r>
                        <a:rPr lang="en-US" altLang="ko-KR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, </a:t>
                      </a:r>
                      <a:r>
                        <a:rPr lang="ko-KR" altLang="en-US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버스를 이용한 거리문화 탐방</a:t>
                      </a:r>
                      <a:r>
                        <a:rPr lang="en-US" altLang="ko-KR" sz="1200" kern="0" spc="0" dirty="0">
                          <a:solidFill>
                            <a:srgbClr val="D90909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635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baseline="0" dirty="0" smtClean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ko-KR" altLang="en-US" sz="1200" kern="0" spc="0" dirty="0" smtClean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*</a:t>
                      </a:r>
                      <a:r>
                        <a:rPr lang="ko-KR" altLang="en-US" sz="1200" kern="0" spc="0" dirty="0">
                          <a:solidFill>
                            <a:srgbClr val="0000FF"/>
                          </a:solidFill>
                          <a:effectLst/>
                          <a:latin typeface="+mj-ea"/>
                          <a:ea typeface="+mj-ea"/>
                        </a:rPr>
                        <a:t>동경 디즈니랜드 자유 탐방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 smtClean="0">
                          <a:solidFill>
                            <a:srgbClr val="800080"/>
                          </a:solidFill>
                          <a:effectLst/>
                          <a:latin typeface="+mj-ea"/>
                          <a:ea typeface="+mj-ea"/>
                        </a:rPr>
                        <a:t>  </a:t>
                      </a:r>
                      <a:r>
                        <a:rPr lang="ko-KR" altLang="en-US" sz="1200" b="1" kern="0" spc="0" dirty="0" smtClean="0">
                          <a:solidFill>
                            <a:srgbClr val="800080"/>
                          </a:solidFill>
                          <a:effectLst/>
                          <a:latin typeface="+mj-ea"/>
                          <a:ea typeface="+mj-ea"/>
                        </a:rPr>
                        <a:t>♧일본 </a:t>
                      </a:r>
                      <a:r>
                        <a:rPr lang="ko-KR" altLang="en-US" sz="1200" b="1" kern="0" spc="0" dirty="0">
                          <a:solidFill>
                            <a:srgbClr val="800080"/>
                          </a:solidFill>
                          <a:effectLst/>
                          <a:latin typeface="+mj-ea"/>
                          <a:ea typeface="+mj-ea"/>
                        </a:rPr>
                        <a:t>가정에서의 홈 </a:t>
                      </a:r>
                      <a:r>
                        <a:rPr lang="ko-KR" altLang="en-US" sz="1200" b="1" kern="0" spc="0" dirty="0" err="1">
                          <a:solidFill>
                            <a:srgbClr val="800080"/>
                          </a:solidFill>
                          <a:effectLst/>
                          <a:latin typeface="+mj-ea"/>
                          <a:ea typeface="+mj-ea"/>
                        </a:rPr>
                        <a:t>스테이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8462" marR="8462" marT="8462" marB="846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직사각형 2"/>
          <p:cNvSpPr/>
          <p:nvPr/>
        </p:nvSpPr>
        <p:spPr>
          <a:xfrm>
            <a:off x="2355288" y="144066"/>
            <a:ext cx="4950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 latinLnBrk="0"/>
            <a:r>
              <a:rPr lang="ko-KR" altLang="en-US" sz="2000" b="1" u="sng" kern="100" dirty="0" smtClean="0">
                <a:solidFill>
                  <a:srgbClr val="0000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일     정</a:t>
            </a:r>
            <a:endParaRPr lang="en-US" altLang="ko-KR" sz="2000" b="1" u="sng" kern="100" dirty="0" smtClean="0">
              <a:solidFill>
                <a:srgbClr val="0000CC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굴림" pitchFamily="50" charset="-127"/>
              <a:ea typeface="굴림" pitchFamily="50" charset="-127"/>
            </a:endParaRPr>
          </a:p>
          <a:p>
            <a:pPr algn="ctr" fontAlgn="base" latinLnBrk="0"/>
            <a:r>
              <a:rPr lang="en-US" altLang="ko-KR" sz="1600" b="1" u="sng" kern="100" dirty="0" smtClean="0">
                <a:solidFill>
                  <a:srgbClr val="0000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Global </a:t>
            </a:r>
            <a:r>
              <a:rPr lang="en-US" altLang="ko-KR" sz="1600" b="1" u="sng" kern="100" dirty="0" smtClean="0">
                <a:solidFill>
                  <a:srgbClr val="0000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Leadership Forum</a:t>
            </a:r>
            <a:r>
              <a:rPr lang="en-US" altLang="ko-KR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/>
              </a:rPr>
              <a:t> </a:t>
            </a:r>
            <a:r>
              <a:rPr lang="en-US" altLang="ko-KR" sz="16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/>
              </a:rPr>
              <a:t>( 2013</a:t>
            </a:r>
            <a:r>
              <a:rPr lang="ko-KR" altLang="en-US" sz="16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ea typeface="굴림"/>
              </a:rPr>
              <a:t>년 </a:t>
            </a:r>
            <a:r>
              <a:rPr lang="en-US" altLang="ko-KR" sz="16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/>
              </a:rPr>
              <a:t>8</a:t>
            </a:r>
            <a:r>
              <a:rPr lang="ko-KR" altLang="en-US" sz="16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ea typeface="굴림"/>
              </a:rPr>
              <a:t>월</a:t>
            </a:r>
            <a:r>
              <a:rPr lang="en-US" altLang="ko-KR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24</a:t>
            </a:r>
            <a:r>
              <a:rPr lang="ko-KR" altLang="en-US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 /</a:t>
            </a:r>
            <a:r>
              <a:rPr lang="ko-KR" altLang="en-US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25</a:t>
            </a:r>
            <a:r>
              <a:rPr lang="ko-KR" altLang="en-US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sz="16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1600" b="1" u="sng" kern="0" dirty="0">
              <a:solidFill>
                <a:srgbClr val="0000CC"/>
              </a:solidFill>
              <a:latin typeface="굴림" pitchFamily="50" charset="-127"/>
              <a:ea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4158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40040984"/>
              </p:ext>
            </p:extLst>
          </p:nvPr>
        </p:nvGraphicFramePr>
        <p:xfrm>
          <a:off x="540445" y="1224186"/>
          <a:ext cx="4104456" cy="4875489"/>
        </p:xfrm>
        <a:graphic>
          <a:graphicData uri="http://schemas.openxmlformats.org/drawingml/2006/table">
            <a:tbl>
              <a:tblPr/>
              <a:tblGrid>
                <a:gridCol w="840079"/>
                <a:gridCol w="1680201"/>
                <a:gridCol w="792088"/>
                <a:gridCol w="792088"/>
              </a:tblGrid>
              <a:tr h="2944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시 간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내 용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장 소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비 고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</a:tr>
              <a:tr h="24698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09:00~09:30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43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09:30~09:40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개회식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국민의뢰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)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개회사 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09:40~10:00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안내사항 전달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5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10:00~10:50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강의 </a:t>
                      </a:r>
                      <a:r>
                        <a:rPr lang="en-US" altLang="ko-KR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 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59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11:00~11:50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강의 </a:t>
                      </a:r>
                      <a:r>
                        <a:rPr lang="en-US" altLang="ko-KR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 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dirty="0" smtClean="0">
                          <a:solidFill>
                            <a:srgbClr val="D90909"/>
                          </a:solidFill>
                          <a:latin typeface="+mj-ea"/>
                          <a:ea typeface="+mj-ea"/>
                        </a:rPr>
                        <a:t>“Smart Leadership”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&lt;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꿈을 이루는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가지 에너지</a:t>
                      </a:r>
                      <a:r>
                        <a:rPr lang="en-US" altLang="ko-KR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&gt;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‘A B C D E’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4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11:50~12:50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중 식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카페테리아 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43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13:00~13:50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강의 </a:t>
                      </a: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ko-KR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서번트</a:t>
                      </a: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리더십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68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14:00~18:00</a:t>
                      </a:r>
                      <a:endParaRPr 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모의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UN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(Ⅰ) 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72">
                <a:tc vMerge="1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모의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UN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(Ⅱ)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4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18:00~19:00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석 식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카페테리아 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43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19:00~20:00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종합토론 및</a:t>
                      </a: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Q&amp;A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및 토론 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/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상호교류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7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20:00~21:30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친선 운동경기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스포츠 동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27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21:30~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휴식 및 취침 준비</a:t>
                      </a: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58073" marR="58073" marT="16055" marB="1605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1836589" y="144066"/>
            <a:ext cx="613180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 latinLnBrk="0"/>
            <a:r>
              <a:rPr lang="ko-KR" altLang="en-US" sz="2000" b="1" u="sng" kern="100" dirty="0" smtClean="0">
                <a:solidFill>
                  <a:srgbClr val="0000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일    정</a:t>
            </a:r>
            <a:endParaRPr lang="en-US" altLang="ko-KR" sz="2000" b="1" u="sng" kern="100" dirty="0" smtClean="0">
              <a:solidFill>
                <a:srgbClr val="0000CC"/>
              </a:solidFill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굴림" pitchFamily="50" charset="-127"/>
              <a:ea typeface="굴림" pitchFamily="50" charset="-127"/>
            </a:endParaRPr>
          </a:p>
          <a:p>
            <a:pPr algn="ctr" fontAlgn="base" latinLnBrk="0"/>
            <a:r>
              <a:rPr lang="en-US" altLang="ko-KR" sz="2000" b="1" u="sng" kern="100" dirty="0" smtClean="0">
                <a:solidFill>
                  <a:srgbClr val="0000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Global </a:t>
            </a:r>
            <a:r>
              <a:rPr lang="en-US" altLang="ko-KR" sz="2000" b="1" u="sng" kern="100" dirty="0" smtClean="0">
                <a:solidFill>
                  <a:srgbClr val="0000CC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굴림" pitchFamily="50" charset="-127"/>
                <a:ea typeface="굴림" pitchFamily="50" charset="-127"/>
              </a:rPr>
              <a:t>Leadership Forum</a:t>
            </a:r>
            <a:r>
              <a:rPr lang="en-US" altLang="ko-KR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/>
              </a:rPr>
              <a:t> </a:t>
            </a:r>
            <a:r>
              <a:rPr lang="en-US" altLang="ko-KR" sz="20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/>
              </a:rPr>
              <a:t>( 2013</a:t>
            </a:r>
            <a:r>
              <a:rPr lang="ko-KR" altLang="en-US" sz="20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ea typeface="굴림"/>
              </a:rPr>
              <a:t>년 </a:t>
            </a:r>
            <a:r>
              <a:rPr lang="en-US" altLang="ko-KR" sz="20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/>
              </a:rPr>
              <a:t>8</a:t>
            </a:r>
            <a:r>
              <a:rPr lang="ko-KR" altLang="en-US" sz="20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ea typeface="굴림"/>
              </a:rPr>
              <a:t>월</a:t>
            </a:r>
            <a:r>
              <a:rPr lang="en-US" altLang="ko-KR" sz="2000" b="1" u="sng" kern="0" dirty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26</a:t>
            </a:r>
            <a:r>
              <a:rPr lang="ko-KR" altLang="en-US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/</a:t>
            </a:r>
            <a:r>
              <a:rPr lang="ko-KR" altLang="en-US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27</a:t>
            </a:r>
            <a:r>
              <a:rPr lang="ko-KR" altLang="en-US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일</a:t>
            </a:r>
            <a:r>
              <a:rPr lang="en-US" altLang="ko-KR" sz="2000" b="1" u="sng" kern="0" dirty="0" smtClean="0">
                <a:solidFill>
                  <a:srgbClr val="0000CC"/>
                </a:solidFill>
                <a:uFill>
                  <a:solidFill>
                    <a:srgbClr val="000000"/>
                  </a:solidFill>
                </a:uFill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1100" b="1" u="sng" kern="0" dirty="0">
              <a:solidFill>
                <a:srgbClr val="0000CC"/>
              </a:solidFill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2689240"/>
              </p:ext>
            </p:extLst>
          </p:nvPr>
        </p:nvGraphicFramePr>
        <p:xfrm>
          <a:off x="4788917" y="1224186"/>
          <a:ext cx="4298825" cy="3926838"/>
        </p:xfrm>
        <a:graphic>
          <a:graphicData uri="http://schemas.openxmlformats.org/drawingml/2006/table">
            <a:tbl>
              <a:tblPr/>
              <a:tblGrid>
                <a:gridCol w="914449"/>
                <a:gridCol w="1584176"/>
                <a:gridCol w="936104"/>
                <a:gridCol w="864096"/>
              </a:tblGrid>
              <a:tr h="2944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시 간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장 소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비 고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AF5"/>
                    </a:solidFill>
                  </a:tcPr>
                </a:tc>
              </a:tr>
              <a:tr h="24698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07:00~08:00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조 식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카페테리아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43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08:00~09:00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꿈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!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희망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!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도전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! 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&lt;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봉사의 의미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&gt;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2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09:00~09:50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개인별 </a:t>
                      </a: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주제발표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및 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질의 응답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(Ⅰ)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85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09:50~10:00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휴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식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59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10:00~10:50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개인별 </a:t>
                      </a:r>
                      <a:r>
                        <a:rPr lang="ko-KR" altLang="en-US" sz="1000" b="1" kern="0" spc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주제발표 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및 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질의 응답</a:t>
                      </a: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(Ⅱ)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46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10:50~11:00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err="1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휴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 식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43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11:00~11:30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보고서 작성 및 보고서 제출 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평가 및 시상식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6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0" spc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11:30~12:00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폐회식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-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국민의례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-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폐회사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국제회의실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76690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66241" y="0"/>
            <a:ext cx="8957345" cy="584955"/>
          </a:xfrm>
          <a:prstGeom prst="rect">
            <a:avLst/>
          </a:prstGeom>
        </p:spPr>
        <p:txBody>
          <a:bodyPr wrap="square" lIns="96698" tIns="48349" rIns="96698" bIns="48349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sz="2500" b="1" dirty="0">
                <a:latin typeface="+mn-ea"/>
              </a:rPr>
              <a:t>▣</a:t>
            </a:r>
            <a:r>
              <a:rPr lang="en-US" altLang="ko-KR" sz="2500" b="1" dirty="0" smtClean="0">
                <a:latin typeface="+mn-ea"/>
              </a:rPr>
              <a:t>VISION </a:t>
            </a:r>
            <a:r>
              <a:rPr lang="en-US" altLang="ko-KR" sz="2500" b="1" dirty="0" smtClean="0">
                <a:solidFill>
                  <a:srgbClr val="FF0000"/>
                </a:solidFill>
                <a:latin typeface="+mn-ea"/>
              </a:rPr>
              <a:t>Ⅰ</a:t>
            </a:r>
            <a:endParaRPr lang="en-US" altLang="ko-KR" sz="2500" b="1" kern="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45015"/>
            <a:ext cx="195349" cy="390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698" tIns="48349" rIns="96698" bIns="48349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4860925" y="1265474"/>
            <a:ext cx="4860925" cy="3113853"/>
          </a:xfrm>
          <a:prstGeom prst="rect">
            <a:avLst/>
          </a:prstGeom>
        </p:spPr>
        <p:txBody>
          <a:bodyPr lIns="96698" tIns="48349" rIns="96698" bIns="48349">
            <a:spAutoFit/>
          </a:bodyPr>
          <a:lstStyle/>
          <a:p>
            <a:pPr algn="ctr" fontAlgn="base" latinLnBrk="0"/>
            <a:r>
              <a:rPr lang="en-US" altLang="ko-KR" sz="3200" b="1" kern="0" dirty="0">
                <a:solidFill>
                  <a:srgbClr val="D90909"/>
                </a:solidFill>
                <a:latin typeface="굴림"/>
              </a:rPr>
              <a:t>-</a:t>
            </a:r>
            <a:r>
              <a:rPr lang="ko-KR" altLang="en-US" sz="1600" b="1" kern="0" dirty="0">
                <a:solidFill>
                  <a:srgbClr val="D90909"/>
                </a:solidFill>
                <a:latin typeface="굴림"/>
              </a:rPr>
              <a:t> </a:t>
            </a:r>
            <a:r>
              <a:rPr lang="en-US" altLang="ko-KR" sz="3200" b="1" kern="0" dirty="0">
                <a:solidFill>
                  <a:srgbClr val="D90909"/>
                </a:solidFill>
                <a:latin typeface="굴림"/>
              </a:rPr>
              <a:t>A B C D E -</a:t>
            </a:r>
            <a:endParaRPr lang="ko-KR" altLang="en-US" sz="1600" b="1" kern="0" dirty="0">
              <a:solidFill>
                <a:srgbClr val="D90909"/>
              </a:solidFill>
              <a:latin typeface="굴림"/>
            </a:endParaRPr>
          </a:p>
          <a:p>
            <a:pPr algn="just" fontAlgn="base"/>
            <a:r>
              <a:rPr lang="en-US" altLang="ko-KR" sz="3200" b="1" kern="0" dirty="0">
                <a:solidFill>
                  <a:srgbClr val="D90909"/>
                </a:solidFill>
                <a:latin typeface="굴림"/>
              </a:rPr>
              <a:t>A</a:t>
            </a:r>
            <a:r>
              <a:rPr lang="en-US" altLang="ko-KR" sz="1400" b="1" kern="0" dirty="0">
                <a:solidFill>
                  <a:srgbClr val="000000"/>
                </a:solidFill>
                <a:latin typeface="굴림"/>
              </a:rPr>
              <a:t>ffirmation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 “</a:t>
            </a:r>
            <a:r>
              <a:rPr lang="ko-KR" altLang="en-US" sz="1400" b="1" kern="0" dirty="0">
                <a:solidFill>
                  <a:srgbClr val="000000"/>
                </a:solidFill>
                <a:ea typeface="굴림"/>
              </a:rPr>
              <a:t>긍정적으로 생각하자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”</a:t>
            </a:r>
            <a:endParaRPr lang="ko-KR" altLang="en-US" sz="1400" kern="0" dirty="0">
              <a:solidFill>
                <a:srgbClr val="000000"/>
              </a:solidFill>
            </a:endParaRPr>
          </a:p>
          <a:p>
            <a:pPr algn="just" fontAlgn="base"/>
            <a:r>
              <a:rPr lang="en-US" altLang="ko-KR" sz="3200" b="1" kern="0" dirty="0">
                <a:solidFill>
                  <a:srgbClr val="D90909"/>
                </a:solidFill>
                <a:latin typeface="굴림"/>
              </a:rPr>
              <a:t>B</a:t>
            </a:r>
            <a:r>
              <a:rPr lang="en-US" altLang="ko-KR" sz="1400" b="1" kern="0" dirty="0">
                <a:solidFill>
                  <a:srgbClr val="000000"/>
                </a:solidFill>
                <a:latin typeface="굴림"/>
              </a:rPr>
              <a:t>elieve 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“</a:t>
            </a:r>
            <a:r>
              <a:rPr lang="ko-KR" altLang="en-US" sz="1400" b="1" kern="0" dirty="0">
                <a:solidFill>
                  <a:srgbClr val="000000"/>
                </a:solidFill>
                <a:ea typeface="굴림"/>
              </a:rPr>
              <a:t>믿음을 줘야</a:t>
            </a:r>
            <a:r>
              <a:rPr lang="en-US" altLang="ko-KR" sz="1400" b="1" kern="0" dirty="0">
                <a:solidFill>
                  <a:srgbClr val="000000"/>
                </a:solidFill>
                <a:latin typeface="굴림"/>
              </a:rPr>
              <a:t>, </a:t>
            </a:r>
            <a:r>
              <a:rPr lang="ko-KR" altLang="en-US" sz="1400" b="1" kern="0" dirty="0">
                <a:solidFill>
                  <a:srgbClr val="000000"/>
                </a:solidFill>
                <a:ea typeface="굴림"/>
              </a:rPr>
              <a:t>믿음을 받는다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”</a:t>
            </a:r>
            <a:endParaRPr lang="ko-KR" altLang="en-US" sz="1400" kern="0" dirty="0">
              <a:solidFill>
                <a:srgbClr val="000000"/>
              </a:solidFill>
            </a:endParaRPr>
          </a:p>
          <a:p>
            <a:pPr algn="just" fontAlgn="base"/>
            <a:r>
              <a:rPr lang="en-US" altLang="ko-KR" sz="3200" b="1" kern="0" dirty="0">
                <a:solidFill>
                  <a:srgbClr val="D90909"/>
                </a:solidFill>
                <a:latin typeface="굴림"/>
              </a:rPr>
              <a:t>C</a:t>
            </a:r>
            <a:r>
              <a:rPr lang="en-US" altLang="ko-KR" sz="1400" b="1" kern="0" dirty="0">
                <a:solidFill>
                  <a:srgbClr val="000000"/>
                </a:solidFill>
                <a:latin typeface="굴림"/>
              </a:rPr>
              <a:t>ooperation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 “</a:t>
            </a:r>
            <a:r>
              <a:rPr lang="ko-KR" altLang="en-US" sz="1400" b="1" kern="0" dirty="0">
                <a:solidFill>
                  <a:srgbClr val="000000"/>
                </a:solidFill>
                <a:ea typeface="굴림"/>
              </a:rPr>
              <a:t>협조 받으려면 먼저 협조하자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”</a:t>
            </a:r>
            <a:endParaRPr lang="ko-KR" altLang="en-US" sz="1400" kern="0" dirty="0">
              <a:solidFill>
                <a:srgbClr val="000000"/>
              </a:solidFill>
            </a:endParaRPr>
          </a:p>
          <a:p>
            <a:pPr algn="just" fontAlgn="base"/>
            <a:r>
              <a:rPr lang="en-US" altLang="ko-KR" sz="3200" b="1" kern="0" dirty="0">
                <a:solidFill>
                  <a:srgbClr val="D90909"/>
                </a:solidFill>
                <a:latin typeface="굴림"/>
              </a:rPr>
              <a:t>D</a:t>
            </a:r>
            <a:r>
              <a:rPr lang="en-US" altLang="ko-KR" sz="1400" b="1" kern="0" dirty="0">
                <a:solidFill>
                  <a:srgbClr val="000000"/>
                </a:solidFill>
                <a:latin typeface="굴림"/>
              </a:rPr>
              <a:t>iscussion 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“</a:t>
            </a:r>
            <a:r>
              <a:rPr lang="ko-KR" altLang="en-US" sz="1400" b="1" kern="0" dirty="0">
                <a:solidFill>
                  <a:srgbClr val="000000"/>
                </a:solidFill>
                <a:ea typeface="굴림"/>
              </a:rPr>
              <a:t>작은 일도 함께 의논하자</a:t>
            </a:r>
            <a:r>
              <a:rPr lang="ko-KR" altLang="en-US" sz="1600" b="1" kern="0" dirty="0">
                <a:solidFill>
                  <a:srgbClr val="000000"/>
                </a:solidFill>
                <a:latin typeface="굴림"/>
              </a:rPr>
              <a:t>”</a:t>
            </a:r>
            <a:endParaRPr lang="ko-KR" altLang="en-US" sz="1000" kern="0" dirty="0">
              <a:solidFill>
                <a:srgbClr val="000000"/>
              </a:solidFill>
            </a:endParaRPr>
          </a:p>
          <a:p>
            <a:pPr algn="just" fontAlgn="base"/>
            <a:r>
              <a:rPr lang="en-US" altLang="ko-KR" sz="3200" b="1" kern="0" dirty="0">
                <a:solidFill>
                  <a:srgbClr val="D90909"/>
                </a:solidFill>
                <a:latin typeface="굴림"/>
              </a:rPr>
              <a:t>E</a:t>
            </a:r>
            <a:r>
              <a:rPr lang="en-US" altLang="ko-KR" sz="1400" b="1" kern="0" dirty="0">
                <a:solidFill>
                  <a:srgbClr val="000000"/>
                </a:solidFill>
                <a:latin typeface="굴림"/>
              </a:rPr>
              <a:t>ffort </a:t>
            </a:r>
            <a:r>
              <a:rPr lang="ko-KR" altLang="en-US" sz="1400" b="1" kern="0" dirty="0">
                <a:solidFill>
                  <a:srgbClr val="000000"/>
                </a:solidFill>
                <a:latin typeface="굴림"/>
              </a:rPr>
              <a:t>“</a:t>
            </a:r>
            <a:r>
              <a:rPr lang="ko-KR" altLang="en-US" sz="1400" b="1" kern="0" dirty="0" smtClean="0">
                <a:solidFill>
                  <a:srgbClr val="000000"/>
                </a:solidFill>
                <a:ea typeface="굴림"/>
              </a:rPr>
              <a:t>노력하다 보면 </a:t>
            </a:r>
            <a:r>
              <a:rPr lang="ko-KR" altLang="en-US" sz="1400" b="1" kern="0" dirty="0">
                <a:solidFill>
                  <a:srgbClr val="000000"/>
                </a:solidFill>
                <a:ea typeface="굴림"/>
              </a:rPr>
              <a:t>안될 일도 된다</a:t>
            </a:r>
            <a:r>
              <a:rPr lang="en-US" altLang="ko-KR" sz="1400" b="1" kern="0" dirty="0">
                <a:solidFill>
                  <a:srgbClr val="000000"/>
                </a:solidFill>
                <a:latin typeface="굴림"/>
              </a:rPr>
              <a:t>.”</a:t>
            </a:r>
            <a:endParaRPr lang="ko-KR" altLang="en-US" sz="1400" kern="0" dirty="0">
              <a:solidFill>
                <a:srgbClr val="000000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2594350" y="69614"/>
            <a:ext cx="4713558" cy="115457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6698" tIns="48349" rIns="96698" bIns="48349" spcCol="0" rtlCol="0" anchor="ctr"/>
          <a:lstStyle/>
          <a:p>
            <a:pPr lvl="0" algn="ctr" fontAlgn="base" latinLnBrk="0">
              <a:lnSpc>
                <a:spcPct val="150000"/>
              </a:lnSpc>
            </a:pPr>
            <a:r>
              <a:rPr lang="ko-KR" altLang="en-US" sz="2500" b="1" kern="0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리더십의 이해</a:t>
            </a:r>
            <a:endParaRPr lang="ko-KR" altLang="en-US" sz="13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lvl="0" algn="ctr" fontAlgn="base" latinLnBrk="0">
              <a:lnSpc>
                <a:spcPct val="150000"/>
              </a:lnSpc>
            </a:pPr>
            <a:r>
              <a:rPr lang="en-US" altLang="ko-KR" sz="2500" b="1" kern="0" dirty="0">
                <a:solidFill>
                  <a:srgbClr val="0000FF"/>
                </a:solidFill>
                <a:latin typeface="굴림" pitchFamily="50" charset="-127"/>
                <a:ea typeface="굴림" pitchFamily="50" charset="-127"/>
              </a:rPr>
              <a:t>Understanding of Leadership</a:t>
            </a:r>
            <a:endParaRPr lang="en-US" altLang="ko-KR" sz="1300" b="1" kern="0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195349" y="1156879"/>
            <a:ext cx="4149723" cy="3222448"/>
            <a:chOff x="42868" y="1440210"/>
            <a:chExt cx="4834184" cy="4032448"/>
          </a:xfrm>
        </p:grpSpPr>
        <p:sp>
          <p:nvSpPr>
            <p:cNvPr id="4" name="타원 3"/>
            <p:cNvSpPr/>
            <p:nvPr/>
          </p:nvSpPr>
          <p:spPr>
            <a:xfrm>
              <a:off x="828477" y="2088282"/>
              <a:ext cx="3384376" cy="338437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 smtClean="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rPr>
                <a:t>통     합</a:t>
              </a:r>
              <a:endParaRPr lang="ko-KR" altLang="en-US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5" name="타원 4"/>
            <p:cNvSpPr/>
            <p:nvPr/>
          </p:nvSpPr>
          <p:spPr>
            <a:xfrm>
              <a:off x="1710665" y="1440210"/>
              <a:ext cx="1620000" cy="16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.</a:t>
              </a:r>
              <a:endParaRPr lang="ko-KR" altLang="en-US" dirty="0"/>
            </a:p>
          </p:txBody>
        </p:sp>
        <p:sp>
          <p:nvSpPr>
            <p:cNvPr id="10" name="타원 9"/>
            <p:cNvSpPr/>
            <p:nvPr/>
          </p:nvSpPr>
          <p:spPr>
            <a:xfrm>
              <a:off x="3225411" y="3570521"/>
              <a:ext cx="1620000" cy="16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타원 10"/>
            <p:cNvSpPr/>
            <p:nvPr/>
          </p:nvSpPr>
          <p:spPr>
            <a:xfrm>
              <a:off x="137811" y="3570521"/>
              <a:ext cx="1620000" cy="16200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647383" y="1880878"/>
              <a:ext cx="1683283" cy="10591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굴림" pitchFamily="50" charset="-127"/>
                  <a:ea typeface="굴림" pitchFamily="50" charset="-127"/>
                </a:rPr>
                <a:t>M1.</a:t>
              </a:r>
              <a:r>
                <a:rPr lang="ko-KR" altLang="en-US" sz="16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굴림" pitchFamily="50" charset="-127"/>
                  <a:ea typeface="굴림" pitchFamily="50" charset="-127"/>
                </a:rPr>
                <a:t>자기인식</a:t>
              </a:r>
            </a:p>
            <a:p>
              <a:pPr algn="ctr"/>
              <a:endParaRPr lang="en-US" altLang="ko-KR" sz="1300" b="1" dirty="0" smtClean="0">
                <a:latin typeface="굴림" pitchFamily="50" charset="-127"/>
                <a:ea typeface="굴림" pitchFamily="50" charset="-127"/>
              </a:endParaRPr>
            </a:p>
            <a:p>
              <a:pPr algn="ctr"/>
              <a:r>
                <a:rPr lang="en-US" altLang="ko-KR" sz="1000" b="1" dirty="0" smtClean="0">
                  <a:latin typeface="굴림" pitchFamily="50" charset="-127"/>
                  <a:ea typeface="굴림" pitchFamily="50" charset="-127"/>
                </a:rPr>
                <a:t>·</a:t>
              </a:r>
              <a:r>
                <a:rPr lang="ko-KR" altLang="en-US" sz="1000" b="1" dirty="0" smtClean="0">
                  <a:latin typeface="굴림" pitchFamily="50" charset="-127"/>
                  <a:ea typeface="굴림" pitchFamily="50" charset="-127"/>
                </a:rPr>
                <a:t>비 전</a:t>
              </a:r>
              <a:endParaRPr lang="ko-KR" altLang="en-US" sz="1000" b="1" dirty="0">
                <a:latin typeface="굴림" pitchFamily="50" charset="-127"/>
                <a:ea typeface="굴림" pitchFamily="50" charset="-127"/>
              </a:endParaRPr>
            </a:p>
            <a:p>
              <a:pPr algn="ctr"/>
              <a:r>
                <a:rPr lang="en-US" altLang="ko-KR" sz="1000" b="1" dirty="0">
                  <a:latin typeface="굴림" pitchFamily="50" charset="-127"/>
                  <a:ea typeface="굴림" pitchFamily="50" charset="-127"/>
                </a:rPr>
                <a:t>·</a:t>
              </a:r>
              <a:r>
                <a:rPr lang="ko-KR" altLang="en-US" sz="1000" b="1" dirty="0" smtClean="0">
                  <a:latin typeface="굴림" pitchFamily="50" charset="-127"/>
                  <a:ea typeface="굴림" pitchFamily="50" charset="-127"/>
                </a:rPr>
                <a:t>강 점</a:t>
              </a:r>
              <a:endParaRPr lang="ko-KR" altLang="en-US" sz="1000" b="1" dirty="0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42868" y="3911161"/>
              <a:ext cx="1683283" cy="10591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굴림" pitchFamily="50" charset="-127"/>
                  <a:ea typeface="굴림" pitchFamily="50" charset="-127"/>
                </a:rPr>
                <a:t>M2.</a:t>
              </a:r>
              <a:r>
                <a:rPr lang="ko-KR" altLang="en-US" sz="16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굴림" pitchFamily="50" charset="-127"/>
                  <a:ea typeface="굴림" pitchFamily="50" charset="-127"/>
                </a:rPr>
                <a:t>자기관리</a:t>
              </a:r>
            </a:p>
            <a:p>
              <a:pPr algn="ctr"/>
              <a:endParaRPr lang="en-US" altLang="ko-KR" sz="1300" b="1" dirty="0" smtClean="0">
                <a:latin typeface="굴림" pitchFamily="50" charset="-127"/>
                <a:ea typeface="굴림" pitchFamily="50" charset="-127"/>
              </a:endParaRPr>
            </a:p>
            <a:p>
              <a:pPr algn="ctr"/>
              <a:r>
                <a:rPr lang="en-US" altLang="ko-KR" sz="1000" b="1" dirty="0" smtClean="0">
                  <a:latin typeface="굴림" pitchFamily="50" charset="-127"/>
                  <a:ea typeface="굴림" pitchFamily="50" charset="-127"/>
                </a:rPr>
                <a:t>·</a:t>
              </a:r>
              <a:r>
                <a:rPr lang="ko-KR" altLang="en-US" sz="1000" b="1" dirty="0">
                  <a:latin typeface="굴림" pitchFamily="50" charset="-127"/>
                  <a:ea typeface="굴림" pitchFamily="50" charset="-127"/>
                </a:rPr>
                <a:t>시간관리</a:t>
              </a:r>
            </a:p>
            <a:p>
              <a:pPr algn="ctr"/>
              <a:r>
                <a:rPr lang="en-US" altLang="ko-KR" sz="1000" b="1" dirty="0">
                  <a:latin typeface="굴림" pitchFamily="50" charset="-127"/>
                  <a:ea typeface="굴림" pitchFamily="50" charset="-127"/>
                </a:rPr>
                <a:t>·</a:t>
              </a:r>
              <a:r>
                <a:rPr lang="ko-KR" altLang="en-US" sz="1000" b="1" dirty="0">
                  <a:latin typeface="굴림" pitchFamily="50" charset="-127"/>
                  <a:ea typeface="굴림" pitchFamily="50" charset="-127"/>
                </a:rPr>
                <a:t>감정관리</a:t>
              </a: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3193769" y="3911161"/>
              <a:ext cx="1683283" cy="10591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굴림" pitchFamily="50" charset="-127"/>
                  <a:ea typeface="굴림" pitchFamily="50" charset="-127"/>
                </a:rPr>
                <a:t>M3.</a:t>
              </a:r>
              <a:r>
                <a:rPr lang="ko-KR" altLang="en-US" sz="16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굴림" pitchFamily="50" charset="-127"/>
                  <a:ea typeface="굴림" pitchFamily="50" charset="-127"/>
                </a:rPr>
                <a:t>관계관리</a:t>
              </a:r>
              <a:endParaRPr lang="ko-KR" alt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굴림" pitchFamily="50" charset="-127"/>
                <a:ea typeface="굴림" pitchFamily="50" charset="-127"/>
              </a:endParaRPr>
            </a:p>
            <a:p>
              <a:endParaRPr lang="en-US" altLang="ko-KR" sz="1300" b="1" dirty="0" smtClean="0">
                <a:latin typeface="굴림" pitchFamily="50" charset="-127"/>
                <a:ea typeface="굴림" pitchFamily="50" charset="-127"/>
              </a:endParaRPr>
            </a:p>
            <a:p>
              <a:r>
                <a:rPr lang="en-US" altLang="ko-KR" sz="1000" b="1" dirty="0">
                  <a:latin typeface="굴림" pitchFamily="50" charset="-127"/>
                  <a:ea typeface="굴림" pitchFamily="50" charset="-127"/>
                </a:rPr>
                <a:t> </a:t>
              </a:r>
              <a:r>
                <a:rPr lang="en-US" altLang="ko-KR" sz="1000" b="1" dirty="0" smtClean="0">
                  <a:latin typeface="굴림" pitchFamily="50" charset="-127"/>
                  <a:ea typeface="굴림" pitchFamily="50" charset="-127"/>
                </a:rPr>
                <a:t>     ·</a:t>
              </a:r>
              <a:r>
                <a:rPr lang="ko-KR" altLang="en-US" sz="1000" b="1" dirty="0" smtClean="0">
                  <a:latin typeface="굴림" pitchFamily="50" charset="-127"/>
                  <a:ea typeface="굴림" pitchFamily="50" charset="-127"/>
                </a:rPr>
                <a:t>다른 유형 이해</a:t>
              </a:r>
              <a:endParaRPr lang="ko-KR" altLang="en-US" sz="1000" b="1" dirty="0">
                <a:latin typeface="굴림" pitchFamily="50" charset="-127"/>
                <a:ea typeface="굴림" pitchFamily="50" charset="-127"/>
              </a:endParaRPr>
            </a:p>
            <a:p>
              <a:r>
                <a:rPr lang="en-US" altLang="ko-KR" sz="1000" b="1" dirty="0" smtClean="0">
                  <a:latin typeface="굴림" pitchFamily="50" charset="-127"/>
                  <a:ea typeface="굴림" pitchFamily="50" charset="-127"/>
                </a:rPr>
                <a:t>      ·</a:t>
              </a:r>
              <a:r>
                <a:rPr lang="ko-KR" altLang="en-US" sz="1000" b="1" dirty="0">
                  <a:latin typeface="굴림" pitchFamily="50" charset="-127"/>
                  <a:ea typeface="굴림" pitchFamily="50" charset="-127"/>
                </a:rPr>
                <a:t>소통과 공감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67357" y="4310887"/>
            <a:ext cx="9274088" cy="2299091"/>
            <a:chOff x="267357" y="4310887"/>
            <a:chExt cx="9274088" cy="2299091"/>
          </a:xfrm>
        </p:grpSpPr>
        <p:sp>
          <p:nvSpPr>
            <p:cNvPr id="16" name="직사각형 15"/>
            <p:cNvSpPr/>
            <p:nvPr/>
          </p:nvSpPr>
          <p:spPr>
            <a:xfrm>
              <a:off x="267357" y="4310887"/>
              <a:ext cx="9274088" cy="22990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 latinLnBrk="0">
                <a:lnSpc>
                  <a:spcPct val="160000"/>
                </a:lnSpc>
              </a:pPr>
              <a:r>
                <a:rPr lang="ko-KR" altLang="en-US" sz="2400" b="1" kern="0" spc="0" dirty="0" smtClean="0">
                  <a:solidFill>
                    <a:srgbClr val="0000FF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굴림" pitchFamily="50" charset="-127"/>
                  <a:ea typeface="굴림" pitchFamily="50" charset="-127"/>
                </a:rPr>
                <a:t>*</a:t>
              </a:r>
              <a:r>
                <a:rPr lang="ko-KR" altLang="en-US" sz="2400" b="1" kern="0" spc="0" dirty="0" err="1" smtClean="0">
                  <a:solidFill>
                    <a:srgbClr val="0000FF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굴림" pitchFamily="50" charset="-127"/>
                  <a:ea typeface="굴림" pitchFamily="50" charset="-127"/>
                </a:rPr>
                <a:t>서번트</a:t>
              </a:r>
              <a:r>
                <a:rPr lang="ko-KR" altLang="en-US" sz="2400" b="1" kern="0" spc="0" dirty="0" smtClean="0">
                  <a:solidFill>
                    <a:srgbClr val="0000FF"/>
                  </a:solidFill>
                  <a:effectLst/>
                  <a:uFill>
                    <a:solidFill>
                      <a:srgbClr val="000000"/>
                    </a:solidFill>
                  </a:uFill>
                  <a:latin typeface="굴림" pitchFamily="50" charset="-127"/>
                  <a:ea typeface="굴림" pitchFamily="50" charset="-127"/>
                </a:rPr>
                <a:t> 리더십* </a:t>
              </a:r>
              <a:endParaRPr lang="ko-KR" altLang="en-US" sz="2400" kern="0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endParaRPr>
            </a:p>
            <a:p>
              <a:pPr algn="just" fontAlgn="base">
                <a:lnSpc>
                  <a:spcPct val="150000"/>
                </a:lnSpc>
              </a:pPr>
              <a:r>
                <a:rPr lang="ko-KR" altLang="en-US" sz="1400" b="1" kern="0" spc="0" dirty="0" err="1" smtClean="0">
                  <a:solidFill>
                    <a:srgbClr val="0000FF"/>
                  </a:solidFill>
                  <a:effectLst/>
                  <a:ea typeface="굴림"/>
                </a:rPr>
                <a:t>서번트</a:t>
              </a:r>
              <a:r>
                <a:rPr lang="ko-KR" altLang="en-US" sz="1400" b="1" kern="0" spc="0" dirty="0" smtClean="0">
                  <a:solidFill>
                    <a:srgbClr val="0000FF"/>
                  </a:solidFill>
                  <a:effectLst/>
                  <a:ea typeface="굴림"/>
                </a:rPr>
                <a:t> 리더십이란 남을 위해 봉사하고 섬기는 리더십으로써 자신의 권위를 내세우는 것이 아니라 일원들을 위해 헌신하며 문제를 해결하는 리더를 뜻합니다</a:t>
              </a:r>
              <a:r>
                <a:rPr lang="en-US" altLang="ko-KR" sz="1400" b="1" kern="0" spc="0" dirty="0" smtClean="0">
                  <a:solidFill>
                    <a:srgbClr val="0000FF"/>
                  </a:solidFill>
                  <a:effectLst/>
                  <a:latin typeface="굴림"/>
                </a:rPr>
                <a:t>.</a:t>
              </a:r>
              <a:r>
                <a:rPr lang="ko-KR" altLang="en-US" sz="1400" kern="0" dirty="0" smtClean="0">
                  <a:solidFill>
                    <a:srgbClr val="000000"/>
                  </a:solidFill>
                </a:rPr>
                <a:t> </a:t>
              </a:r>
              <a:r>
                <a:rPr lang="ko-KR" altLang="en-US" sz="1400" b="1" kern="0" spc="0" dirty="0" smtClean="0">
                  <a:solidFill>
                    <a:srgbClr val="0000FF"/>
                  </a:solidFill>
                  <a:effectLst/>
                  <a:ea typeface="굴림"/>
                </a:rPr>
                <a:t>또한 존경 받는 리더가 되고자 한다면 과감히 하인이 되어야 합니다</a:t>
              </a:r>
              <a:r>
                <a:rPr lang="en-US" altLang="ko-KR" sz="1400" b="1" kern="0" spc="0" dirty="0" smtClean="0">
                  <a:solidFill>
                    <a:srgbClr val="0000FF"/>
                  </a:solidFill>
                  <a:effectLst/>
                  <a:latin typeface="굴림"/>
                </a:rPr>
                <a:t>.</a:t>
              </a:r>
              <a:r>
                <a:rPr lang="ko-KR" altLang="en-US" sz="1400" kern="0" dirty="0" smtClean="0">
                  <a:solidFill>
                    <a:srgbClr val="000000"/>
                  </a:solidFill>
                </a:rPr>
                <a:t> </a:t>
              </a:r>
              <a:r>
                <a:rPr lang="ko-KR" altLang="en-US" sz="1400" b="1" kern="0" spc="0" dirty="0" smtClean="0">
                  <a:solidFill>
                    <a:srgbClr val="0000FF"/>
                  </a:solidFill>
                  <a:effectLst/>
                  <a:ea typeface="굴림"/>
                </a:rPr>
                <a:t>책임과 권한보다는 가치와 사랑에 바탕을 두고 있습니다</a:t>
              </a:r>
              <a:r>
                <a:rPr lang="en-US" altLang="ko-KR" sz="1400" b="1" kern="0" spc="0" dirty="0" smtClean="0">
                  <a:solidFill>
                    <a:srgbClr val="0000FF"/>
                  </a:solidFill>
                  <a:effectLst/>
                  <a:latin typeface="굴림"/>
                </a:rPr>
                <a:t>. </a:t>
              </a:r>
              <a:r>
                <a:rPr lang="ko-KR" altLang="en-US" sz="1400" b="1" kern="0" spc="0" dirty="0" smtClean="0">
                  <a:solidFill>
                    <a:srgbClr val="0000FF"/>
                  </a:solidFill>
                  <a:effectLst/>
                  <a:ea typeface="굴림"/>
                </a:rPr>
                <a:t>무조건적인 명령보다는 신뢰와 믿음으로 구성원들이 소신껏 일 할 수 있도록 지원한다고 합니다</a:t>
              </a:r>
              <a:r>
                <a:rPr lang="en-US" altLang="ko-KR" sz="1400" b="1" kern="0" spc="0" dirty="0" smtClean="0">
                  <a:solidFill>
                    <a:srgbClr val="0000FF"/>
                  </a:solidFill>
                  <a:effectLst/>
                  <a:latin typeface="굴림"/>
                </a:rPr>
                <a:t>. </a:t>
              </a:r>
              <a:r>
                <a:rPr lang="ko-KR" altLang="en-US" sz="1400" b="1" kern="0" spc="0" dirty="0" smtClean="0">
                  <a:solidFill>
                    <a:srgbClr val="0000FF"/>
                  </a:solidFill>
                  <a:effectLst/>
                  <a:ea typeface="굴림"/>
                </a:rPr>
                <a:t>나보다 남을 먼저 생각하는 리더십 부하직원이나 종업원을 부림의 대상이 아니라 섬김의 대상으로 삼는 리더십입니다</a:t>
              </a:r>
              <a:r>
                <a:rPr lang="en-US" altLang="ko-KR" sz="1400" b="1" kern="0" spc="0" dirty="0" smtClean="0">
                  <a:solidFill>
                    <a:srgbClr val="0000FF"/>
                  </a:solidFill>
                  <a:effectLst/>
                  <a:latin typeface="굴림"/>
                </a:rPr>
                <a:t>.</a:t>
              </a:r>
              <a:endParaRPr lang="ko-KR" altLang="en-US" sz="1400" kern="0" dirty="0">
                <a:solidFill>
                  <a:srgbClr val="000000"/>
                </a:solidFill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24421" y="4464546"/>
              <a:ext cx="9217024" cy="2088232"/>
            </a:xfrm>
            <a:prstGeom prst="rect">
              <a:avLst/>
            </a:prstGeom>
            <a:noFill/>
            <a:ln>
              <a:solidFill>
                <a:srgbClr val="002060">
                  <a:alpha val="9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7369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66241" y="0"/>
            <a:ext cx="8957345" cy="584955"/>
          </a:xfrm>
          <a:prstGeom prst="rect">
            <a:avLst/>
          </a:prstGeom>
        </p:spPr>
        <p:txBody>
          <a:bodyPr wrap="square" lIns="96698" tIns="48349" rIns="96698" bIns="48349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sz="2500" b="1" dirty="0">
                <a:latin typeface="+mn-ea"/>
              </a:rPr>
              <a:t>▣</a:t>
            </a:r>
            <a:r>
              <a:rPr lang="en-US" altLang="ko-KR" sz="2500" b="1" dirty="0" smtClean="0">
                <a:latin typeface="+mn-ea"/>
              </a:rPr>
              <a:t>VISION </a:t>
            </a:r>
            <a:r>
              <a:rPr lang="en-US" altLang="ko-KR" sz="2500" b="1" dirty="0" smtClean="0">
                <a:solidFill>
                  <a:srgbClr val="FF0000"/>
                </a:solidFill>
                <a:latin typeface="+mn-ea"/>
              </a:rPr>
              <a:t>Ⅱ</a:t>
            </a:r>
            <a:endParaRPr lang="en-US" altLang="ko-KR" sz="2500" b="1" kern="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45015"/>
            <a:ext cx="195349" cy="390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6698" tIns="48349" rIns="96698" bIns="48349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2533" y="576114"/>
            <a:ext cx="6910438" cy="4202293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266241" y="4715932"/>
            <a:ext cx="9001000" cy="205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30000"/>
              </a:lnSpc>
            </a:pP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분명한 자기인식을 통해 조직구성원으로서 자신의 잠재력을 최대한 발휘할 수 있도록 돕고 이를 실현할 수 있는 자기관리</a:t>
            </a:r>
            <a:r>
              <a:rPr lang="en-US" altLang="ko-KR" sz="1400" b="1" kern="0" dirty="0">
                <a:solidFill>
                  <a:srgbClr val="0000CC"/>
                </a:solidFill>
                <a:latin typeface="굴림"/>
              </a:rPr>
              <a:t>,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관계관리의 능력을 제공합니다</a:t>
            </a:r>
            <a:r>
              <a:rPr lang="en-US" altLang="ko-KR" sz="1400" b="1" kern="0" dirty="0">
                <a:solidFill>
                  <a:srgbClr val="0000CC"/>
                </a:solidFill>
                <a:latin typeface="굴림"/>
              </a:rPr>
              <a:t>.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또한 이러한 과정을 모두 통합하여 현업에 잘 적용하는 스마트하고 창의적인 리더가 되도록 돕는 프로그램입니다</a:t>
            </a:r>
            <a:r>
              <a:rPr lang="en-US" altLang="ko-KR" sz="1400" b="1" kern="0" dirty="0">
                <a:solidFill>
                  <a:srgbClr val="0000CC"/>
                </a:solidFill>
                <a:latin typeface="굴림"/>
              </a:rPr>
              <a:t>. </a:t>
            </a:r>
            <a:endParaRPr lang="ko-KR" altLang="en-US" sz="1400" b="1" kern="0" dirty="0">
              <a:solidFill>
                <a:srgbClr val="0000CC"/>
              </a:solidFill>
            </a:endParaRPr>
          </a:p>
          <a:p>
            <a:pPr algn="just" fontAlgn="base">
              <a:lnSpc>
                <a:spcPct val="130000"/>
              </a:lnSpc>
            </a:pP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본 과정은 </a:t>
            </a:r>
            <a:r>
              <a:rPr lang="en-US" altLang="ko-KR" sz="1400" b="1" kern="0" dirty="0" smtClean="0">
                <a:solidFill>
                  <a:srgbClr val="0000CC"/>
                </a:solidFill>
                <a:latin typeface="굴림"/>
              </a:rPr>
              <a:t>21C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시대를 이끄는 리더로서 조직원들과 함께 조직의 비전을 공유하고</a:t>
            </a:r>
            <a:r>
              <a:rPr lang="en-US" altLang="ko-KR" sz="1400" b="1" kern="0" dirty="0">
                <a:solidFill>
                  <a:srgbClr val="0000CC"/>
                </a:solidFill>
                <a:latin typeface="굴림"/>
              </a:rPr>
              <a:t>,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그 비전을 달성하기 위해 목표를 세움으로써 실행력을 최대한 높여 줍니다</a:t>
            </a:r>
            <a:r>
              <a:rPr lang="en-US" altLang="ko-KR" sz="1400" b="1" kern="0" dirty="0">
                <a:solidFill>
                  <a:srgbClr val="0000CC"/>
                </a:solidFill>
                <a:latin typeface="굴림"/>
              </a:rPr>
              <a:t>.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또한 조직원들과 원활하게 소통하고 공감하며 그들을 동기 부여시키고 </a:t>
            </a:r>
            <a:r>
              <a:rPr lang="ko-KR" altLang="en-US" sz="1400" b="1" kern="0" dirty="0" err="1" smtClean="0">
                <a:solidFill>
                  <a:srgbClr val="0000CC"/>
                </a:solidFill>
                <a:ea typeface="굴림"/>
              </a:rPr>
              <a:t>임파워</a:t>
            </a:r>
            <a:r>
              <a:rPr lang="ko-KR" altLang="en-US" sz="1400" b="1" kern="0" dirty="0" smtClean="0">
                <a:solidFill>
                  <a:srgbClr val="0000CC"/>
                </a:solidFill>
                <a:ea typeface="굴림"/>
              </a:rPr>
              <a:t> 하여</a:t>
            </a:r>
            <a:r>
              <a:rPr lang="en-US" altLang="ko-KR" sz="1400" b="1" kern="0" dirty="0">
                <a:solidFill>
                  <a:srgbClr val="0000CC"/>
                </a:solidFill>
                <a:latin typeface="굴림"/>
              </a:rPr>
              <a:t>,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조직원들의 적극적인 참여와 협력을 이끌어냄으로써 조직과 사회에 </a:t>
            </a:r>
            <a:r>
              <a:rPr lang="ko-KR" altLang="en-US" sz="1400" b="1" kern="0" dirty="0" smtClean="0">
                <a:solidFill>
                  <a:srgbClr val="0000CC"/>
                </a:solidFill>
                <a:ea typeface="굴림"/>
              </a:rPr>
              <a:t>기여 공헌하게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하는 </a:t>
            </a:r>
            <a:r>
              <a:rPr lang="ko-KR" altLang="en-US" sz="1400" b="1" kern="0" dirty="0" smtClean="0">
                <a:solidFill>
                  <a:srgbClr val="0000CC"/>
                </a:solidFill>
                <a:ea typeface="굴림"/>
              </a:rPr>
              <a:t>변화 </a:t>
            </a:r>
            <a:r>
              <a:rPr lang="ko-KR" altLang="en-US" sz="1400" b="1" kern="0" dirty="0" err="1" smtClean="0">
                <a:solidFill>
                  <a:srgbClr val="0000CC"/>
                </a:solidFill>
                <a:ea typeface="굴림"/>
              </a:rPr>
              <a:t>추진자</a:t>
            </a:r>
            <a:r>
              <a:rPr lang="ko-KR" altLang="en-US" sz="1400" b="1" kern="0" dirty="0" smtClean="0">
                <a:solidFill>
                  <a:srgbClr val="0000CC"/>
                </a:solidFill>
                <a:ea typeface="굴림"/>
              </a:rPr>
              <a:t> </a:t>
            </a:r>
            <a:r>
              <a:rPr lang="ko-KR" altLang="en-US" sz="1400" b="1" kern="0" dirty="0" err="1" smtClean="0">
                <a:solidFill>
                  <a:srgbClr val="0000CC"/>
                </a:solidFill>
                <a:ea typeface="굴림"/>
              </a:rPr>
              <a:t>로서의</a:t>
            </a:r>
            <a:r>
              <a:rPr lang="ko-KR" altLang="en-US" sz="1400" b="1" kern="0" dirty="0" smtClean="0">
                <a:solidFill>
                  <a:srgbClr val="0000CC"/>
                </a:solidFill>
                <a:ea typeface="굴림"/>
              </a:rPr>
              <a:t>  리더가  되도록 </a:t>
            </a:r>
            <a:r>
              <a:rPr lang="ko-KR" altLang="en-US" sz="1400" b="1" kern="0" dirty="0">
                <a:solidFill>
                  <a:srgbClr val="0000CC"/>
                </a:solidFill>
                <a:ea typeface="굴림"/>
              </a:rPr>
              <a:t>돕는 프로그램입니다</a:t>
            </a:r>
            <a:r>
              <a:rPr lang="en-US" altLang="ko-KR" sz="1400" b="1" kern="0" dirty="0">
                <a:solidFill>
                  <a:srgbClr val="0000CC"/>
                </a:solidFill>
                <a:latin typeface="굴림"/>
              </a:rPr>
              <a:t>.</a:t>
            </a:r>
            <a:endParaRPr lang="ko-KR" altLang="en-US" sz="1400" b="1" kern="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95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_Education02">
  <a:themeElements>
    <a:clrScheme name="Education02">
      <a:dk1>
        <a:srgbClr val="000000"/>
      </a:dk1>
      <a:lt1>
        <a:srgbClr val="FFFFFF"/>
      </a:lt1>
      <a:dk2>
        <a:srgbClr val="006699"/>
      </a:dk2>
      <a:lt2>
        <a:srgbClr val="ECF0ED"/>
      </a:lt2>
      <a:accent1>
        <a:srgbClr val="DF3939"/>
      </a:accent1>
      <a:accent2>
        <a:srgbClr val="F0A73C"/>
      </a:accent2>
      <a:accent3>
        <a:srgbClr val="21A6C5"/>
      </a:accent3>
      <a:accent4>
        <a:srgbClr val="BEC936"/>
      </a:accent4>
      <a:accent5>
        <a:srgbClr val="ECB0B0"/>
      </a:accent5>
      <a:accent6>
        <a:srgbClr val="C1C1C1"/>
      </a:accent6>
      <a:hlink>
        <a:srgbClr val="0099CC"/>
      </a:hlink>
      <a:folHlink>
        <a:srgbClr val="D361AA"/>
      </a:folHlink>
    </a:clrScheme>
    <a:fontScheme name="Education02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ducation02">
      <a:fillStyleLst>
        <a:solidFill>
          <a:schemeClr val="phClr"/>
        </a:solidFill>
        <a:solidFill>
          <a:schemeClr val="phClr">
            <a:tint val="60000"/>
            <a:satMod val="150000"/>
          </a:schemeClr>
        </a:solidFill>
        <a:gradFill rotWithShape="1">
          <a:gsLst>
            <a:gs pos="0">
              <a:schemeClr val="phClr">
                <a:shade val="100000"/>
                <a:satMod val="100000"/>
              </a:schemeClr>
            </a:gs>
            <a:gs pos="100000">
              <a:schemeClr val="phClr">
                <a:shade val="70000"/>
                <a:satMod val="12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127000" dist="25400" dir="13500000">
              <a:srgbClr val="000000">
                <a:alpha val="80000"/>
              </a:srgbClr>
            </a:innerShdw>
          </a:effectLst>
        </a:effectStyle>
        <a:effectStyle>
          <a:effectLst>
            <a:innerShdw blurRad="254000" dist="25400" dir="13500000">
              <a:srgbClr val="000000">
                <a:alpha val="80000"/>
              </a:srgbClr>
            </a:innerShdw>
          </a:effectLst>
        </a:effectStyle>
        <a:effectStyle>
          <a:effectLst>
            <a:outerShdw blurRad="50800" dist="508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9000000"/>
            </a:lightRig>
          </a:scene3d>
          <a:sp3d contourW="35560" prstMaterial="matte">
            <a:bevelT w="4445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20000"/>
              </a:schemeClr>
            </a:gs>
            <a:gs pos="100000">
              <a:schemeClr val="phClr">
                <a:tint val="70000"/>
                <a:shade val="100000"/>
                <a:satMod val="3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8000"/>
                <a:satMod val="200000"/>
              </a:schemeClr>
            </a:gs>
            <a:gs pos="100000">
              <a:schemeClr val="phClr">
                <a:shade val="86000"/>
                <a:satMod val="140000"/>
                <a:lumMod val="90000"/>
              </a:schemeClr>
            </a:gs>
          </a:gsLst>
          <a:lin ang="33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1188</Words>
  <Application>Microsoft Office PowerPoint</Application>
  <PresentationFormat>사용자 지정</PresentationFormat>
  <Paragraphs>241</Paragraphs>
  <Slides>8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New_Education02</vt:lpstr>
      <vt:lpstr>차세대 글로벌 리더의 자질과 인재 육성 Global Leadership Forum  </vt:lpstr>
      <vt:lpstr>차세대 글로벌 리더의 자질과 인재 육성 Global Leadership Forum </vt:lpstr>
      <vt:lpstr>차세대 글로벌 리더의 자질과 인재 육성 Global Leadership Forum </vt:lpstr>
      <vt:lpstr>슬라이드 4</vt:lpstr>
      <vt:lpstr>슬라이드 5</vt:lpstr>
      <vt:lpstr>슬라이드 6</vt:lpstr>
      <vt:lpstr>슬라이드 7</vt:lpstr>
      <vt:lpstr>슬라이드 8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차세대 글로벌 리더의 자질과 인재 육성 Global Leadership Forum - Program - </dc:title>
  <dc:creator>Name</dc:creator>
  <cp:lastModifiedBy>cho</cp:lastModifiedBy>
  <cp:revision>43</cp:revision>
  <cp:lastPrinted>2013-07-27T04:09:59Z</cp:lastPrinted>
  <dcterms:created xsi:type="dcterms:W3CDTF">2013-07-26T03:45:27Z</dcterms:created>
  <dcterms:modified xsi:type="dcterms:W3CDTF">2013-07-31T07:04:40Z</dcterms:modified>
</cp:coreProperties>
</file>