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6858000" cy="9144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2FDB2607-1784-4EEB-B798-7EB5836EED8A}">
        <p14:showMediaCtrls xmlns:p14="http://schemas.microsoft.com/office/powerpoint/2010/main" xmlns:dsp="http://schemas.microsoft.com/office/drawing/2008/diagram" xmlns:dgm="http://schemas.openxmlformats.org/drawingml/2006/diagram" xmlns:c="http://schemas.openxmlformats.org/drawingml/2006/chart" xmlns="" val="1"/>
      </p:ext>
    </p:extLst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2" autoAdjust="0"/>
    <p:restoredTop sz="94660"/>
  </p:normalViewPr>
  <p:slideViewPr>
    <p:cSldViewPr>
      <p:cViewPr varScale="1">
        <p:scale>
          <a:sx n="82" d="100"/>
          <a:sy n="82" d="100"/>
        </p:scale>
        <p:origin x="-3228" y="-84"/>
      </p:cViewPr>
      <p:guideLst>
        <p:guide orient="horz" pos="3288"/>
        <p:guide pos="21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45659" cy="496332"/>
          </a:xfrm>
          <a:prstGeom prst="rect">
            <a:avLst/>
          </a:prstGeom>
        </p:spPr>
        <p:txBody>
          <a:bodyPr vert="horz" lIns="91312" tIns="45656" rIns="91312" bIns="45656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4" y="3"/>
            <a:ext cx="2945659" cy="496332"/>
          </a:xfrm>
          <a:prstGeom prst="rect">
            <a:avLst/>
          </a:prstGeom>
        </p:spPr>
        <p:txBody>
          <a:bodyPr vert="horz" lIns="91312" tIns="45656" rIns="91312" bIns="45656"/>
          <a:lstStyle>
            <a:lvl1pPr algn="r">
              <a:defRPr sz="1200"/>
            </a:lvl1pPr>
          </a:lstStyle>
          <a:p>
            <a:pPr lvl="0">
              <a:defRPr/>
            </a:pPr>
            <a:fld id="{73BFA215-CAE0-4A81-A9F9-16D2FB8F5BD0}" type="datetime1">
              <a:rPr lang="ko-KR" altLang="en-US"/>
              <a:pPr lvl="0">
                <a:defRPr/>
              </a:pPr>
              <a:t>2020-08-24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2003425" y="744538"/>
            <a:ext cx="27908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12" tIns="45656" rIns="91312" bIns="45656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312" tIns="45656" rIns="91312" bIns="45656">
            <a:normAutofit/>
          </a:bodyPr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</a:p>
          <a:p>
            <a:pPr lvl="1">
              <a:defRPr/>
            </a:pPr>
            <a:r>
              <a:rPr lang="ko-KR" altLang="en-US"/>
              <a:t>둘째 수준</a:t>
            </a:r>
          </a:p>
          <a:p>
            <a:pPr lvl="2">
              <a:defRPr/>
            </a:pPr>
            <a:r>
              <a:rPr lang="ko-KR" altLang="en-US"/>
              <a:t>셋째 수준</a:t>
            </a:r>
          </a:p>
          <a:p>
            <a:pPr lvl="3">
              <a:defRPr/>
            </a:pPr>
            <a:r>
              <a:rPr lang="ko-KR" altLang="en-US"/>
              <a:t>넷째 수준</a:t>
            </a:r>
          </a:p>
          <a:p>
            <a:pPr lvl="4">
              <a:defRPr/>
            </a:pPr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2" y="9428587"/>
            <a:ext cx="2945659" cy="496332"/>
          </a:xfrm>
          <a:prstGeom prst="rect">
            <a:avLst/>
          </a:prstGeom>
        </p:spPr>
        <p:txBody>
          <a:bodyPr vert="horz" lIns="91312" tIns="45656" rIns="91312" bIns="45656" anchor="b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4" y="9428587"/>
            <a:ext cx="2945659" cy="496332"/>
          </a:xfrm>
          <a:prstGeom prst="rect">
            <a:avLst/>
          </a:prstGeom>
        </p:spPr>
        <p:txBody>
          <a:bodyPr vert="horz" lIns="91312" tIns="45656" rIns="91312" bIns="45656" anchor="b"/>
          <a:lstStyle>
            <a:lvl1pPr algn="r">
              <a:defRPr sz="1200"/>
            </a:lvl1pPr>
          </a:lstStyle>
          <a:p>
            <a:pPr lvl="0">
              <a:defRPr/>
            </a:pPr>
            <a:fld id="{BD632D82-1CBA-4407-8EB8-31EC3B9FBB84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BD632D82-1CBA-4407-8EB8-31EC3B9FBB84}" type="slidenum">
              <a:rPr lang="en-US" altLang="en-US"/>
              <a:pPr lvl="0">
                <a:defRPr/>
              </a:pPr>
              <a:t>7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400050" y="1828800"/>
            <a:ext cx="5888736" cy="24384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400050" y="4304715"/>
            <a:ext cx="5891022" cy="23368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2020-08-24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2020-08-24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2050" y="1219202"/>
            <a:ext cx="1543050" cy="6949017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1219202"/>
            <a:ext cx="4514850" cy="6949017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2020-08-24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2020-08-24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97764" y="1755648"/>
            <a:ext cx="5829300" cy="1816608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7764" y="3606219"/>
            <a:ext cx="5829300" cy="2012949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2020-08-24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90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8615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2020-08-24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473664"/>
            <a:ext cx="3030141" cy="879136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3483769" y="2479677"/>
            <a:ext cx="3031331" cy="873124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342900" y="3352800"/>
            <a:ext cx="303014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3352800"/>
            <a:ext cx="303133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2020-08-24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229350" cy="1524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2020-08-24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2020-08-24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14350" y="685803"/>
            <a:ext cx="2057400" cy="154940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514350" y="2235200"/>
            <a:ext cx="2057400" cy="6096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2681287" y="2235200"/>
            <a:ext cx="3833813" cy="6096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2020-08-24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한쪽 모서리는 잘리고 다른 쪽 모서리는 둥근 사각형 8"/>
          <p:cNvSpPr/>
          <p:nvPr/>
        </p:nvSpPr>
        <p:spPr>
          <a:xfrm rot="420000" flipV="1">
            <a:off x="2374315" y="1477436"/>
            <a:ext cx="3943350" cy="54864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각 삼각형 11"/>
          <p:cNvSpPr/>
          <p:nvPr/>
        </p:nvSpPr>
        <p:spPr>
          <a:xfrm rot="420000" flipV="1">
            <a:off x="6003101" y="7146359"/>
            <a:ext cx="116586" cy="207264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569329"/>
            <a:ext cx="1659636" cy="211016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3771713"/>
            <a:ext cx="1657350" cy="290576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2020-08-24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6057900" y="8475134"/>
            <a:ext cx="457200" cy="486833"/>
          </a:xfrm>
        </p:spPr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 rot="420000">
            <a:off x="2614345" y="1599356"/>
            <a:ext cx="3463290" cy="524256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10" name="자유형 9"/>
          <p:cNvSpPr>
            <a:spLocks/>
          </p:cNvSpPr>
          <p:nvPr/>
        </p:nvSpPr>
        <p:spPr bwMode="auto">
          <a:xfrm flipV="1">
            <a:off x="-7144" y="7755467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자유형 10"/>
          <p:cNvSpPr>
            <a:spLocks/>
          </p:cNvSpPr>
          <p:nvPr/>
        </p:nvSpPr>
        <p:spPr bwMode="auto">
          <a:xfrm flipV="1">
            <a:off x="3286125" y="8293101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/>
          </p:cNvSpPr>
          <p:nvPr/>
        </p:nvSpPr>
        <p:spPr bwMode="auto">
          <a:xfrm>
            <a:off x="-7144" y="-9525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3286125" y="-9525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342900" y="2580640"/>
            <a:ext cx="6172200" cy="5852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B21F755-8A6C-466B-BE0C-C6810ADA4BC3}" type="datetimeFigureOut">
              <a:rPr lang="ko-KR" altLang="en-US" smtClean="0"/>
              <a:pPr/>
              <a:t>2020-08-24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2000250" y="8475134"/>
            <a:ext cx="25146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5943600" y="8475134"/>
            <a:ext cx="5715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2" name="그룹 1"/>
          <p:cNvGrpSpPr/>
          <p:nvPr/>
        </p:nvGrpSpPr>
        <p:grpSpPr>
          <a:xfrm>
            <a:off x="-14263" y="269877"/>
            <a:ext cx="6885411" cy="865632"/>
            <a:chOff x="-19045" y="216550"/>
            <a:chExt cx="9180548" cy="649224"/>
          </a:xfrm>
        </p:grpSpPr>
        <p:sp>
          <p:nvSpPr>
            <p:cNvPr id="12" name="자유형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자유형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1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1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1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1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1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1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1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1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11324" y="1071538"/>
            <a:ext cx="5052241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2800">
                <a:latin typeface="굵은안상수체"/>
                <a:ea typeface="굵은안상수체"/>
              </a:rPr>
              <a:t>  맑고 매력있는 세계도시 서울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4704" y="1763688"/>
            <a:ext cx="5472608" cy="1296308"/>
          </a:xfrm>
          <a:prstGeom prst="rect">
            <a:avLst/>
          </a:prstGeom>
          <a:noFill/>
        </p:spPr>
        <p:txBody>
          <a:bodyPr wrap="none">
            <a:prstTxWarp prst="textPlain">
              <a:avLst>
                <a:gd name="adj" fmla="val 50000"/>
              </a:avLst>
            </a:prstTxWarp>
            <a:noAutofit/>
          </a:bodyPr>
          <a:lstStyle/>
          <a:p>
            <a:pPr lvl="0">
              <a:defRPr/>
            </a:pPr>
            <a:r>
              <a:rPr lang="en-US" altLang="ko-KR" sz="2800" b="1">
                <a:ln w="12700">
                  <a:solidFill>
                    <a:srgbClr val="CC3300"/>
                  </a:solidFill>
                  <a:prstDash val="solid"/>
                </a:ln>
                <a:solidFill>
                  <a:srgbClr val="CC33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굴림"/>
                <a:ea typeface="굴림"/>
              </a:rPr>
              <a:t>2020’</a:t>
            </a:r>
            <a:r>
              <a:rPr lang="ko-KR" altLang="en-US" sz="2800" b="1">
                <a:ln w="12700">
                  <a:solidFill>
                    <a:srgbClr val="CC3300"/>
                  </a:solidFill>
                  <a:prstDash val="solid"/>
                </a:ln>
                <a:solidFill>
                  <a:srgbClr val="CC33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굴림"/>
                <a:ea typeface="굴림"/>
              </a:rPr>
              <a:t> </a:t>
            </a:r>
          </a:p>
          <a:p>
            <a:pPr lvl="0">
              <a:defRPr/>
            </a:pPr>
            <a:r>
              <a:rPr lang="ko-KR" altLang="en-US" sz="2800" b="1">
                <a:ln w="12700">
                  <a:solidFill>
                    <a:srgbClr val="CC3300"/>
                  </a:solidFill>
                  <a:prstDash val="solid"/>
                </a:ln>
                <a:solidFill>
                  <a:srgbClr val="CC33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굴림"/>
                <a:ea typeface="굴림"/>
              </a:rPr>
              <a:t>미술작품국제교류공모전</a:t>
            </a:r>
          </a:p>
          <a:p>
            <a:pPr lvl="0">
              <a:defRPr/>
            </a:pPr>
            <a:r>
              <a:rPr lang="en-US" altLang="ko-KR" sz="2800" b="1">
                <a:ln w="12700">
                  <a:solidFill>
                    <a:srgbClr val="CC3300"/>
                  </a:solidFill>
                  <a:prstDash val="solid"/>
                </a:ln>
                <a:solidFill>
                  <a:srgbClr val="CC33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굴림"/>
                <a:ea typeface="굴림"/>
              </a:rPr>
              <a:t>         </a:t>
            </a:r>
            <a:endParaRPr lang="ko-KR" altLang="en-US" sz="2800" b="1">
              <a:ln w="12700">
                <a:solidFill>
                  <a:srgbClr val="CC3300"/>
                </a:solidFill>
                <a:prstDash val="solid"/>
              </a:ln>
              <a:solidFill>
                <a:srgbClr val="CC33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굴림"/>
              <a:ea typeface="굴림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1844824" y="3059832"/>
            <a:ext cx="31996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2800" b="1">
                <a:solidFill>
                  <a:srgbClr val="9933FF"/>
                </a:solidFill>
                <a:latin typeface="궁서체"/>
                <a:ea typeface="궁서체"/>
              </a:rPr>
              <a:t>『</a:t>
            </a:r>
            <a:r>
              <a:rPr lang="ko-KR" altLang="en-US" sz="2800" b="1">
                <a:solidFill>
                  <a:srgbClr val="9933FF"/>
                </a:solidFill>
                <a:latin typeface="궁서체"/>
                <a:ea typeface="궁서체"/>
              </a:rPr>
              <a:t>서울의 미</a:t>
            </a:r>
            <a:r>
              <a:rPr lang="en-US" altLang="ko-KR" sz="2800" b="1">
                <a:solidFill>
                  <a:srgbClr val="9933FF"/>
                </a:solidFill>
                <a:latin typeface="궁서체"/>
                <a:ea typeface="궁서체"/>
              </a:rPr>
              <a:t>(</a:t>
            </a:r>
            <a:r>
              <a:rPr lang="ko-KR" altLang="en-US" sz="2800" b="1">
                <a:solidFill>
                  <a:srgbClr val="9933FF"/>
                </a:solidFill>
                <a:latin typeface="궁서체"/>
                <a:ea typeface="궁서체"/>
              </a:rPr>
              <a:t>美</a:t>
            </a:r>
            <a:r>
              <a:rPr lang="en-US" altLang="ko-KR" sz="2800" b="1">
                <a:solidFill>
                  <a:srgbClr val="9933FF"/>
                </a:solidFill>
                <a:latin typeface="궁서체"/>
                <a:ea typeface="궁서체"/>
              </a:rPr>
              <a:t>)』</a:t>
            </a:r>
            <a:endParaRPr lang="ko-KR" altLang="en-US" sz="2800">
              <a:solidFill>
                <a:srgbClr val="9933FF"/>
              </a:solidFill>
              <a:latin typeface="궁서체"/>
              <a:ea typeface="궁서체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1590422" y="5580112"/>
            <a:ext cx="4214842" cy="928694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  <a:defRPr/>
            </a:pPr>
            <a:r>
              <a:rPr lang="ko-KR" altLang="en-US">
                <a:latin typeface="HY헤드라인M"/>
                <a:ea typeface="HY헤드라인M"/>
              </a:rPr>
              <a:t>▣ 일시 </a:t>
            </a:r>
            <a:r>
              <a:rPr lang="en-US" altLang="ko-KR">
                <a:latin typeface="HY헤드라인M"/>
                <a:ea typeface="HY헤드라인M"/>
              </a:rPr>
              <a:t>: 2020. 09. 21 ~ 09. 26</a:t>
            </a:r>
          </a:p>
          <a:p>
            <a:pPr>
              <a:lnSpc>
                <a:spcPct val="150000"/>
              </a:lnSpc>
              <a:defRPr/>
            </a:pPr>
            <a:r>
              <a:rPr lang="ko-KR" altLang="en-US">
                <a:latin typeface="HY헤드라인M"/>
                <a:ea typeface="HY헤드라인M"/>
              </a:rPr>
              <a:t>▣ 장소 </a:t>
            </a:r>
            <a:r>
              <a:rPr lang="en-US" altLang="ko-KR">
                <a:latin typeface="HY헤드라인M"/>
                <a:ea typeface="HY헤드라인M"/>
              </a:rPr>
              <a:t>: </a:t>
            </a:r>
            <a:r>
              <a:rPr lang="ko-KR" altLang="en-US">
                <a:latin typeface="HY헤드라인M"/>
                <a:ea typeface="HY헤드라인M"/>
              </a:rPr>
              <a:t>서울특별시의회 중앙홀</a:t>
            </a:r>
          </a:p>
        </p:txBody>
      </p:sp>
      <p:sp>
        <p:nvSpPr>
          <p:cNvPr id="16" name="직사각형 15"/>
          <p:cNvSpPr/>
          <p:nvPr/>
        </p:nvSpPr>
        <p:spPr>
          <a:xfrm>
            <a:off x="913850" y="5580112"/>
            <a:ext cx="642942" cy="928694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>
                <a:latin typeface="HY헤드라인M"/>
                <a:ea typeface="HY헤드라인M"/>
              </a:rPr>
              <a:t>전</a:t>
            </a:r>
          </a:p>
          <a:p>
            <a:pPr algn="ctr">
              <a:defRPr/>
            </a:pPr>
            <a:r>
              <a:rPr lang="ko-KR" altLang="en-US">
                <a:latin typeface="HY헤드라인M"/>
                <a:ea typeface="HY헤드라인M"/>
              </a:rPr>
              <a:t>시</a:t>
            </a:r>
          </a:p>
        </p:txBody>
      </p:sp>
      <p:grpSp>
        <p:nvGrpSpPr>
          <p:cNvPr id="19" name="그룹 18"/>
          <p:cNvGrpSpPr/>
          <p:nvPr/>
        </p:nvGrpSpPr>
        <p:grpSpPr>
          <a:xfrm>
            <a:off x="1714488" y="7858148"/>
            <a:ext cx="4095012" cy="584775"/>
            <a:chOff x="1176789" y="8143900"/>
            <a:chExt cx="4095012" cy="584775"/>
          </a:xfrm>
        </p:grpSpPr>
        <p:sp>
          <p:nvSpPr>
            <p:cNvPr id="20" name="TextBox 19"/>
            <p:cNvSpPr txBox="1"/>
            <p:nvPr/>
          </p:nvSpPr>
          <p:spPr>
            <a:xfrm>
              <a:off x="1176789" y="8261754"/>
              <a:ext cx="1082052" cy="36933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lvl="0">
                <a:defRPr/>
              </a:pPr>
              <a:r>
                <a:rPr lang="ko-KR" altLang="en-US" b="1">
                  <a:solidFill>
                    <a:srgbClr val="0070C0"/>
                  </a:solidFill>
                </a:rPr>
                <a:t>사단법인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214554" y="8143899"/>
              <a:ext cx="2977987" cy="56957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lvl="0">
                <a:defRPr/>
              </a:pPr>
              <a:r>
                <a:rPr lang="ko-KR" altLang="en-US" sz="3200" b="1">
                  <a:solidFill>
                    <a:srgbClr val="0070C0"/>
                  </a:solidFill>
                </a:rPr>
                <a:t>한국교육문화원</a:t>
              </a: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1857364" y="8429652"/>
            <a:ext cx="3881324" cy="214314"/>
          </a:xfrm>
          <a:prstGeom prst="rect">
            <a:avLst/>
          </a:prstGeom>
          <a:noFill/>
        </p:spPr>
        <p:txBody>
          <a:bodyPr wrap="none">
            <a:prstTxWarp prst="textPlain">
              <a:avLst>
                <a:gd name="adj" fmla="val 50000"/>
              </a:avLst>
            </a:prstTxWarp>
            <a:noAutofit/>
          </a:bodyPr>
          <a:lstStyle/>
          <a:p>
            <a:pPr lvl="0">
              <a:defRPr/>
            </a:pPr>
            <a:r>
              <a:rPr lang="en-US" altLang="ko-KR" b="1">
                <a:solidFill>
                  <a:srgbClr val="0070C0"/>
                </a:solidFill>
              </a:rPr>
              <a:t>KOREA  EDUCATION CULTURE CENTER, INC</a:t>
            </a:r>
            <a:endParaRPr lang="ko-KR" altLang="en-US" b="1">
              <a:solidFill>
                <a:srgbClr val="0070C0"/>
              </a:solidFill>
            </a:endParaRPr>
          </a:p>
        </p:txBody>
      </p:sp>
      <p:pic>
        <p:nvPicPr>
          <p:cNvPr id="23" name="그림 22" descr="문화원로고.jpg"/>
          <p:cNvPicPr>
            <a:picLocks noChangeAspect="1"/>
          </p:cNvPicPr>
          <p:nvPr/>
        </p:nvPicPr>
        <p:blipFill rotWithShape="1">
          <a:blip r:embed="rId2" cstate="print"/>
          <a:stretch>
            <a:fillRect/>
          </a:stretch>
        </p:blipFill>
        <p:spPr>
          <a:xfrm>
            <a:off x="1071546" y="8001024"/>
            <a:ext cx="675743" cy="675743"/>
          </a:xfrm>
          <a:prstGeom prst="rect">
            <a:avLst/>
          </a:prstGeom>
        </p:spPr>
      </p:pic>
      <p:sp>
        <p:nvSpPr>
          <p:cNvPr id="26" name="직사각형 25"/>
          <p:cNvSpPr/>
          <p:nvPr/>
        </p:nvSpPr>
        <p:spPr>
          <a:xfrm>
            <a:off x="1340769" y="4355792"/>
            <a:ext cx="4397920" cy="6715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2400" b="1">
                <a:solidFill>
                  <a:srgbClr val="0070C0"/>
                </a:solidFill>
                <a:latin typeface="굴림"/>
                <a:ea typeface="굴림"/>
              </a:rPr>
              <a:t>* </a:t>
            </a:r>
            <a:r>
              <a:rPr lang="ko-KR" altLang="en-US" sz="2400" b="1">
                <a:solidFill>
                  <a:srgbClr val="0070C0"/>
                </a:solidFill>
                <a:latin typeface="굴림"/>
                <a:ea typeface="굴림"/>
              </a:rPr>
              <a:t>시상식 </a:t>
            </a:r>
            <a:r>
              <a:rPr lang="en-US" altLang="ko-KR" sz="2400" b="1">
                <a:solidFill>
                  <a:srgbClr val="0070C0"/>
                </a:solidFill>
                <a:latin typeface="굴림"/>
                <a:ea typeface="굴림"/>
              </a:rPr>
              <a:t>: 2020. 09. 26(</a:t>
            </a:r>
            <a:r>
              <a:rPr lang="ko-KR" altLang="en-US" sz="2400" b="1">
                <a:solidFill>
                  <a:srgbClr val="0070C0"/>
                </a:solidFill>
                <a:latin typeface="굴림"/>
                <a:ea typeface="굴림"/>
              </a:rPr>
              <a:t>토</a:t>
            </a:r>
            <a:r>
              <a:rPr lang="en-US" altLang="ko-KR" sz="2400" b="1">
                <a:solidFill>
                  <a:srgbClr val="0070C0"/>
                </a:solidFill>
                <a:latin typeface="굴림"/>
                <a:ea typeface="굴림"/>
              </a:rPr>
              <a:t>)</a:t>
            </a:r>
          </a:p>
          <a:p>
            <a:pPr lvl="0">
              <a:defRPr/>
            </a:pPr>
            <a:r>
              <a:rPr lang="ko-KR" altLang="en-US" sz="1100" b="1">
                <a:latin typeface="굴림"/>
                <a:ea typeface="굴림"/>
              </a:rPr>
              <a:t>      </a:t>
            </a:r>
            <a:r>
              <a:rPr lang="en-US" altLang="ko-KR" sz="1400" b="1">
                <a:latin typeface="굴림"/>
                <a:ea typeface="굴림"/>
              </a:rPr>
              <a:t>&lt;시상식은 코로나19 관련 온라인으로 진행&gt;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dsp="http://schemas.microsoft.com/office/drawing/2008/diagram" xmlns:dgm="http://schemas.openxmlformats.org/drawingml/2006/diagram" xmlns:c="http://schemas.openxmlformats.org/drawingml/2006/chart" xmlns="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6"/>
          <p:cNvSpPr txBox="1">
            <a:spLocks noChangeArrowheads="1"/>
          </p:cNvSpPr>
          <p:nvPr/>
        </p:nvSpPr>
        <p:spPr>
          <a:xfrm>
            <a:off x="188640" y="1797607"/>
            <a:ext cx="6408712" cy="905588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kumimoji="0" lang="ko-KR" altLang="en-US" sz="1600" b="1">
                <a:latin typeface="+mn-ea"/>
              </a:rPr>
              <a:t>   </a:t>
            </a:r>
            <a:r>
              <a:rPr kumimoji="0" lang="ko-KR" altLang="en-US" b="1">
                <a:solidFill>
                  <a:srgbClr val="0070C0"/>
                </a:solidFill>
                <a:latin typeface="굴림"/>
                <a:ea typeface="襟 컲?"/>
              </a:rPr>
              <a:t>서울 시민의 예술적 욕구를 만족시키고 </a:t>
            </a:r>
          </a:p>
          <a:p>
            <a:pPr lvl="0">
              <a:defRPr/>
            </a:pPr>
            <a:r>
              <a:rPr kumimoji="0" lang="ko-KR" altLang="en-US" b="1">
                <a:solidFill>
                  <a:srgbClr val="0070C0"/>
                </a:solidFill>
                <a:latin typeface="굴림"/>
                <a:ea typeface="襟 컲?"/>
              </a:rPr>
              <a:t>               나아가  문화예술 발전의 큰 밑거름이 </a:t>
            </a:r>
          </a:p>
          <a:p>
            <a:pPr lvl="0">
              <a:defRPr/>
            </a:pPr>
            <a:r>
              <a:rPr kumimoji="0" lang="ko-KR" altLang="en-US" b="1">
                <a:solidFill>
                  <a:srgbClr val="0070C0"/>
                </a:solidFill>
                <a:latin typeface="굴림"/>
                <a:ea typeface="襟 컲?"/>
              </a:rPr>
              <a:t>                                  된다고 믿어 의심치  않습니다</a:t>
            </a:r>
            <a:r>
              <a:rPr kumimoji="0" lang="en-US" altLang="ko-KR" sz="1400" b="1">
                <a:solidFill>
                  <a:srgbClr val="0070C0"/>
                </a:solidFill>
                <a:latin typeface="굴림"/>
                <a:ea typeface="襟 컲?"/>
              </a:rPr>
              <a:t>.</a:t>
            </a:r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>
          <a:xfrm>
            <a:off x="0" y="2699792"/>
            <a:ext cx="6858000" cy="6651853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kumimoji="0" lang="ko-KR" altLang="en-US" sz="1500" b="1">
                <a:latin typeface="굴림"/>
                <a:ea typeface="굴림"/>
              </a:rPr>
              <a:t>  아름답고 깨끗한 도시는 그 외관 뿐 아니라 그에 걸 맞는 역사적 정체성과 문화예술의 향기가 함께하는 도시라야만 진정한 명품도시라 할 것입니다</a:t>
            </a:r>
            <a:r>
              <a:rPr kumimoji="0" lang="en-US" altLang="ko-KR" sz="1500" b="1">
                <a:latin typeface="굴림"/>
                <a:ea typeface="굴림"/>
              </a:rPr>
              <a:t>.</a:t>
            </a:r>
          </a:p>
          <a:p>
            <a:pPr>
              <a:lnSpc>
                <a:spcPct val="150000"/>
              </a:lnSpc>
              <a:defRPr/>
            </a:pPr>
            <a:r>
              <a:rPr kumimoji="0" lang="ko-KR" altLang="en-US" sz="1500" b="1">
                <a:latin typeface="굴림"/>
                <a:ea typeface="굴림"/>
              </a:rPr>
              <a:t>그러한 점에서 이번 공모전은 시간과 공간 언어의 장벽을 넘어 시민에게 깊은 감동과 또한 가슴으로부터 우러나오는 우리의 감성을 일깨우며 나아가 삶의 질을 풍요롭게 해 줄 것입니다</a:t>
            </a:r>
            <a:r>
              <a:rPr kumimoji="0" lang="en-US" altLang="ko-KR" sz="1500" b="1">
                <a:latin typeface="굴림"/>
                <a:ea typeface="굴림"/>
              </a:rPr>
              <a:t>.</a:t>
            </a:r>
          </a:p>
          <a:p>
            <a:pPr>
              <a:lnSpc>
                <a:spcPct val="150000"/>
              </a:lnSpc>
              <a:defRPr/>
            </a:pPr>
            <a:r>
              <a:rPr kumimoji="0" lang="en-US" altLang="ko-KR" sz="500" b="1">
                <a:latin typeface="굴림"/>
                <a:ea typeface="굴림"/>
              </a:rPr>
              <a:t> </a:t>
            </a:r>
          </a:p>
          <a:p>
            <a:pPr>
              <a:lnSpc>
                <a:spcPct val="150000"/>
              </a:lnSpc>
              <a:defRPr/>
            </a:pPr>
            <a:r>
              <a:rPr kumimoji="0" lang="ko-KR" altLang="en-US" sz="1500" b="1">
                <a:latin typeface="굴림"/>
                <a:ea typeface="굴림"/>
              </a:rPr>
              <a:t>  출품하시는 국내 작가  여러분과  재외동포 작가들의  땀과 고뇌로 빚어낸 수준 높은 미술작품이 서울 시민의 예술적 욕구를 만족 시키고 나아가 문화예술 발전의 큰 밑거름이 된다고 믿어 의심치 않습니다</a:t>
            </a:r>
            <a:r>
              <a:rPr kumimoji="0" lang="en-US" altLang="ko-KR" sz="1500" b="1">
                <a:latin typeface="굴림"/>
                <a:ea typeface="굴림"/>
              </a:rPr>
              <a:t>.</a:t>
            </a:r>
          </a:p>
          <a:p>
            <a:pPr>
              <a:lnSpc>
                <a:spcPct val="150000"/>
              </a:lnSpc>
              <a:defRPr/>
            </a:pPr>
            <a:endParaRPr kumimoji="0" lang="en-US" altLang="ko-KR" sz="500" b="1">
              <a:latin typeface="굴림"/>
              <a:ea typeface="굴림"/>
            </a:endParaRPr>
          </a:p>
          <a:p>
            <a:pPr>
              <a:lnSpc>
                <a:spcPct val="150000"/>
              </a:lnSpc>
              <a:defRPr/>
            </a:pPr>
            <a:r>
              <a:rPr kumimoji="0" lang="en-US" altLang="ko-KR" sz="1500" b="1">
                <a:latin typeface="굴림"/>
                <a:ea typeface="굴림"/>
              </a:rPr>
              <a:t>  </a:t>
            </a:r>
            <a:r>
              <a:rPr kumimoji="0" lang="ko-KR" altLang="en-US" sz="1500" b="1">
                <a:latin typeface="굴림"/>
                <a:ea typeface="굴림"/>
              </a:rPr>
              <a:t>매년 실시하는 미술작품 국제교류 </a:t>
            </a:r>
            <a:r>
              <a:rPr lang="ko-KR" altLang="en-US" sz="1500" b="1">
                <a:latin typeface="굴림"/>
                <a:ea typeface="굴림"/>
              </a:rPr>
              <a:t>공모</a:t>
            </a:r>
            <a:r>
              <a:rPr kumimoji="0" lang="ko-KR" altLang="en-US" sz="1500" b="1">
                <a:latin typeface="굴림"/>
                <a:ea typeface="굴림"/>
              </a:rPr>
              <a:t>전의 성공적인 개최를 위하여 많은 애를 쓰시는 모든 분의 노고에 다시 한 번  감사를 드리며</a:t>
            </a:r>
            <a:r>
              <a:rPr kumimoji="0" lang="en-US" altLang="ko-KR" sz="1500" b="1">
                <a:latin typeface="굴림"/>
                <a:ea typeface="굴림"/>
              </a:rPr>
              <a:t>, </a:t>
            </a:r>
            <a:r>
              <a:rPr kumimoji="0" lang="ko-KR" altLang="en-US" sz="1500" b="1">
                <a:latin typeface="굴림"/>
                <a:ea typeface="굴림"/>
              </a:rPr>
              <a:t>이번 </a:t>
            </a:r>
            <a:r>
              <a:rPr lang="ko-KR" altLang="en-US" sz="1500" b="1">
                <a:latin typeface="굴림"/>
                <a:ea typeface="굴림"/>
              </a:rPr>
              <a:t>미술작품 국제교류 공모전에 </a:t>
            </a:r>
            <a:r>
              <a:rPr kumimoji="0" lang="ko-KR" altLang="en-US" sz="1500" b="1">
                <a:latin typeface="굴림"/>
                <a:ea typeface="굴림"/>
              </a:rPr>
              <a:t>참여하신 모든 분들과 시민 여러분의 앞날에 건강과 행운이 함께 하시기를 기원합니다</a:t>
            </a:r>
            <a:r>
              <a:rPr kumimoji="0" lang="en-US" altLang="ko-KR" sz="1500" b="1">
                <a:latin typeface="굴림"/>
                <a:ea typeface="굴림"/>
              </a:rPr>
              <a:t>.</a:t>
            </a:r>
          </a:p>
          <a:p>
            <a:pPr>
              <a:lnSpc>
                <a:spcPct val="150000"/>
              </a:lnSpc>
              <a:defRPr/>
            </a:pPr>
            <a:endParaRPr kumimoji="0" lang="en-US" altLang="ko-KR" sz="1500" b="1">
              <a:latin typeface="굴림"/>
              <a:ea typeface="굴림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ko-KR" sz="1500" b="1">
                <a:latin typeface="굴림"/>
                <a:ea typeface="굴림"/>
              </a:rPr>
              <a:t>                                          </a:t>
            </a:r>
          </a:p>
          <a:p>
            <a:pPr lvl="0">
              <a:defRPr/>
            </a:pPr>
            <a:r>
              <a:rPr lang="en-US" altLang="ko-KR" sz="2000" b="1">
                <a:solidFill>
                  <a:srgbClr val="002060"/>
                </a:solidFill>
                <a:latin typeface="굴림"/>
                <a:ea typeface="굴림"/>
              </a:rPr>
              <a:t>                   “</a:t>
            </a:r>
            <a:r>
              <a:rPr lang="ko-KR" altLang="en-US" sz="2000" b="1">
                <a:solidFill>
                  <a:srgbClr val="002060"/>
                </a:solidFill>
                <a:latin typeface="굴림"/>
                <a:ea typeface="굴림"/>
              </a:rPr>
              <a:t>맑고 매력 있는 세계도시 서울</a:t>
            </a:r>
            <a:r>
              <a:rPr lang="en-US" altLang="ko-KR" sz="2000" b="1">
                <a:solidFill>
                  <a:srgbClr val="002060"/>
                </a:solidFill>
                <a:latin typeface="굴림"/>
                <a:ea typeface="굴림"/>
              </a:rPr>
              <a:t>”</a:t>
            </a:r>
          </a:p>
          <a:p>
            <a:pPr lvl="0">
              <a:defRPr/>
            </a:pPr>
            <a:r>
              <a:rPr kumimoji="0" lang="ko-KR" altLang="en-US" sz="2000" b="1">
                <a:solidFill>
                  <a:srgbClr val="002060"/>
                </a:solidFill>
                <a:latin typeface="굴림"/>
                <a:ea typeface="굴림"/>
              </a:rPr>
              <a:t>                   미 술 작 품 국 제 교 류 </a:t>
            </a:r>
            <a:r>
              <a:rPr lang="ko-KR" altLang="en-US" sz="2000" b="1">
                <a:solidFill>
                  <a:srgbClr val="002060"/>
                </a:solidFill>
                <a:latin typeface="굴림"/>
                <a:ea typeface="굴림"/>
              </a:rPr>
              <a:t>공 모 </a:t>
            </a:r>
            <a:r>
              <a:rPr kumimoji="0" lang="ko-KR" altLang="en-US" sz="2000" b="1">
                <a:solidFill>
                  <a:srgbClr val="002060"/>
                </a:solidFill>
                <a:latin typeface="굴림"/>
                <a:ea typeface="굴림"/>
              </a:rPr>
              <a:t>전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sz="2400" b="1">
                <a:latin typeface="굴림"/>
                <a:ea typeface="굴림"/>
              </a:rPr>
              <a:t>           </a:t>
            </a:r>
            <a:endParaRPr lang="ko-KR" altLang="en-US" sz="2400" b="1">
              <a:latin typeface="굴림"/>
              <a:ea typeface="굴림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ko-KR" sz="1600" b="1">
                <a:solidFill>
                  <a:schemeClr val="accent2"/>
                </a:solidFill>
                <a:latin typeface="굴림"/>
                <a:ea typeface="굴림"/>
              </a:rPr>
              <a:t>                              </a:t>
            </a:r>
            <a:endParaRPr kumimoji="0" lang="ko-KR" altLang="en-US" sz="1600" b="1">
              <a:solidFill>
                <a:schemeClr val="accent2"/>
              </a:solidFill>
              <a:latin typeface="굴림"/>
              <a:ea typeface="굴림"/>
            </a:endParaRPr>
          </a:p>
        </p:txBody>
      </p:sp>
      <p:sp>
        <p:nvSpPr>
          <p:cNvPr id="15" name="모서리가 둥근 직사각형 14"/>
          <p:cNvSpPr/>
          <p:nvPr/>
        </p:nvSpPr>
        <p:spPr>
          <a:xfrm>
            <a:off x="2028450" y="856092"/>
            <a:ext cx="2771254" cy="572636"/>
          </a:xfrm>
          <a:prstGeom prst="roundRect">
            <a:avLst>
              <a:gd name="adj" fmla="val 16667"/>
            </a:avLst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800" b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굴림체"/>
                <a:ea typeface="굴림체"/>
              </a:rPr>
              <a:t>환   영   사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dsp="http://schemas.microsoft.com/office/drawing/2008/diagram" xmlns:dgm="http://schemas.openxmlformats.org/drawingml/2006/diagram" xmlns:c="http://schemas.openxmlformats.org/drawingml/2006/chart" xmlns="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모서리가 둥근 직사각형 1"/>
          <p:cNvSpPr/>
          <p:nvPr/>
        </p:nvSpPr>
        <p:spPr>
          <a:xfrm>
            <a:off x="1484784" y="971600"/>
            <a:ext cx="4248472" cy="71438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굴림체" pitchFamily="49" charset="-127"/>
                <a:ea typeface="굴림체" pitchFamily="49" charset="-127"/>
              </a:rPr>
              <a:t>미술작품국제교류공모전</a:t>
            </a:r>
            <a:endParaRPr lang="en-US" altLang="ko-KR" sz="2400" b="1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굴림체" pitchFamily="49" charset="-127"/>
              <a:ea typeface="굴림체" pitchFamily="49" charset="-127"/>
            </a:endParaRPr>
          </a:p>
          <a:p>
            <a:pPr algn="ctr">
              <a:defRPr/>
            </a:pPr>
            <a:r>
              <a:rPr lang="ko-KR" altLang="en-US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굴림체" pitchFamily="49" charset="-127"/>
                <a:ea typeface="굴림체" pitchFamily="49" charset="-127"/>
              </a:rPr>
              <a:t>조직위원회조직도</a:t>
            </a:r>
            <a:endParaRPr lang="ko-KR" altLang="en-US" sz="24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굴림체" pitchFamily="49" charset="-127"/>
              <a:ea typeface="굴림체" pitchFamily="49" charset="-127"/>
            </a:endParaRPr>
          </a:p>
        </p:txBody>
      </p:sp>
      <p:cxnSp>
        <p:nvCxnSpPr>
          <p:cNvPr id="3" name="직선 연결선 2"/>
          <p:cNvCxnSpPr/>
          <p:nvPr/>
        </p:nvCxnSpPr>
        <p:spPr>
          <a:xfrm>
            <a:off x="4286250" y="5368511"/>
            <a:ext cx="642938" cy="14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직선 연결선 3"/>
          <p:cNvCxnSpPr/>
          <p:nvPr/>
        </p:nvCxnSpPr>
        <p:spPr>
          <a:xfrm>
            <a:off x="1857375" y="5368511"/>
            <a:ext cx="642938" cy="14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직사각형 4"/>
          <p:cNvSpPr/>
          <p:nvPr/>
        </p:nvSpPr>
        <p:spPr>
          <a:xfrm>
            <a:off x="2500306" y="1996431"/>
            <a:ext cx="1928826" cy="659455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0" lang="ko-KR" altLang="en-US" sz="16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총     </a:t>
            </a:r>
            <a:r>
              <a:rPr kumimoji="0" lang="ko-KR" altLang="en-US" sz="1600" b="1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          재</a:t>
            </a:r>
            <a:endParaRPr kumimoji="0" lang="en-US" altLang="ko-KR" sz="1600" b="1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2500306" y="2996563"/>
            <a:ext cx="1928826" cy="659455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1500" b="1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대  </a:t>
            </a:r>
            <a:r>
              <a:rPr kumimoji="0" lang="ko-KR" altLang="en-US" sz="1500" b="1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  회     장</a:t>
            </a:r>
            <a:endParaRPr kumimoji="0" lang="en-US" altLang="ko-KR" sz="1500" b="1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2500306" y="3987450"/>
            <a:ext cx="1928826" cy="659455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0" lang="ko-KR" altLang="en-US" sz="1500" b="1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집 행 위 원 장</a:t>
            </a:r>
            <a:endParaRPr kumimoji="0" lang="en-US" altLang="ko-KR" sz="1500" b="1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2500306" y="6037996"/>
            <a:ext cx="1928826" cy="725366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0" lang="ko-KR" altLang="en-US" sz="15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사     무     처</a:t>
            </a:r>
            <a:endParaRPr kumimoji="0" lang="en-US" altLang="ko-KR" sz="1500" b="1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ctr">
              <a:defRPr/>
            </a:pPr>
            <a:r>
              <a:rPr kumimoji="0" lang="en-US" altLang="ko-KR" sz="15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(</a:t>
            </a:r>
            <a:r>
              <a:rPr kumimoji="0" lang="ko-KR" altLang="en-US" sz="15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사 무 총 장</a:t>
            </a:r>
            <a:r>
              <a:rPr kumimoji="0" lang="en-US" altLang="ko-KR" sz="15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)</a:t>
            </a:r>
          </a:p>
          <a:p>
            <a:pPr algn="ctr">
              <a:defRPr/>
            </a:pPr>
            <a:r>
              <a:rPr kumimoji="0" lang="ko-KR" altLang="en-US" sz="15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홍 보 </a:t>
            </a:r>
            <a:r>
              <a:rPr kumimoji="0" lang="en-US" altLang="ko-KR" sz="15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/ </a:t>
            </a:r>
            <a:r>
              <a:rPr kumimoji="0" lang="ko-KR" altLang="en-US" sz="1500" b="1" dirty="0" err="1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섭</a:t>
            </a:r>
            <a:r>
              <a:rPr kumimoji="0" lang="ko-KR" altLang="en-US" sz="15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외</a:t>
            </a:r>
            <a:endParaRPr kumimoji="0" lang="en-US" altLang="ko-KR" sz="1500" b="1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2500306" y="7093072"/>
            <a:ext cx="1928826" cy="461597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0" lang="ko-KR" altLang="en-US" sz="1500" b="1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미  술  분  과</a:t>
            </a:r>
            <a:endParaRPr kumimoji="0" lang="en-US" altLang="ko-KR" sz="1500" b="1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4857751" y="5149424"/>
            <a:ext cx="1571625" cy="461597"/>
          </a:xfrm>
          <a:prstGeom prst="rect">
            <a:avLst/>
          </a:prstGeom>
          <a:solidFill>
            <a:srgbClr val="7030A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0" lang="ko-KR" altLang="en-US" sz="1500" b="1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시 도 지 부</a:t>
            </a:r>
          </a:p>
        </p:txBody>
      </p:sp>
      <p:sp>
        <p:nvSpPr>
          <p:cNvPr id="12" name="직사각형 11"/>
          <p:cNvSpPr/>
          <p:nvPr/>
        </p:nvSpPr>
        <p:spPr>
          <a:xfrm>
            <a:off x="406401" y="5149424"/>
            <a:ext cx="1571625" cy="461597"/>
          </a:xfrm>
          <a:prstGeom prst="rect">
            <a:avLst/>
          </a:prstGeom>
          <a:solidFill>
            <a:srgbClr val="7030A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0" lang="ko-KR" altLang="en-US" sz="1500" b="1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중 앙 지 부</a:t>
            </a:r>
          </a:p>
        </p:txBody>
      </p:sp>
      <p:sp>
        <p:nvSpPr>
          <p:cNvPr id="13" name="직사각형 12"/>
          <p:cNvSpPr/>
          <p:nvPr/>
        </p:nvSpPr>
        <p:spPr>
          <a:xfrm>
            <a:off x="260648" y="8253808"/>
            <a:ext cx="953800" cy="46159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500" b="1" dirty="0" smtClean="0">
                <a:solidFill>
                  <a:schemeClr val="tx1"/>
                </a:solidFill>
                <a:latin typeface="굴림" pitchFamily="50" charset="-127"/>
                <a:ea typeface="굴림" pitchFamily="50" charset="-127"/>
              </a:rPr>
              <a:t>한국화</a:t>
            </a:r>
            <a:endParaRPr kumimoji="0" lang="en-US" altLang="ko-KR" sz="1500" b="1" dirty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1556792" y="8253808"/>
            <a:ext cx="1014978" cy="46159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500" b="1" dirty="0" smtClean="0">
                <a:solidFill>
                  <a:schemeClr val="tx1"/>
                </a:solidFill>
                <a:latin typeface="굴림" pitchFamily="50" charset="-127"/>
                <a:ea typeface="굴림" pitchFamily="50" charset="-127"/>
              </a:rPr>
              <a:t>서양화</a:t>
            </a:r>
            <a:endParaRPr kumimoji="0" lang="en-US" altLang="ko-KR" sz="1500" b="1" dirty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2924944" y="8253808"/>
            <a:ext cx="1004147" cy="46159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500" b="1" dirty="0">
                <a:solidFill>
                  <a:schemeClr val="tx1"/>
                </a:solidFill>
                <a:latin typeface="굴림" pitchFamily="50" charset="-127"/>
                <a:ea typeface="굴림" pitchFamily="50" charset="-127"/>
              </a:rPr>
              <a:t>수채화 </a:t>
            </a:r>
            <a:endParaRPr kumimoji="0" lang="en-US" altLang="ko-KR" sz="1500" b="1" dirty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4293096" y="8244408"/>
            <a:ext cx="1065300" cy="46159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500" b="1" dirty="0" smtClean="0">
                <a:solidFill>
                  <a:schemeClr val="tx1"/>
                </a:solidFill>
                <a:latin typeface="굴림" pitchFamily="50" charset="-127"/>
                <a:ea typeface="굴림" pitchFamily="50" charset="-127"/>
              </a:rPr>
              <a:t>민    화</a:t>
            </a:r>
            <a:endParaRPr kumimoji="0" lang="en-US" altLang="ko-KR" sz="1500" b="1" dirty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</p:txBody>
      </p:sp>
      <p:cxnSp>
        <p:nvCxnSpPr>
          <p:cNvPr id="39" name="직선 연결선 38"/>
          <p:cNvCxnSpPr/>
          <p:nvPr/>
        </p:nvCxnSpPr>
        <p:spPr>
          <a:xfrm rot="5400000">
            <a:off x="3251199" y="2817968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직선 연결선 39"/>
          <p:cNvCxnSpPr/>
          <p:nvPr/>
        </p:nvCxnSpPr>
        <p:spPr>
          <a:xfrm rot="5400000">
            <a:off x="3251199" y="3833819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직선 연결선 40"/>
          <p:cNvCxnSpPr/>
          <p:nvPr/>
        </p:nvCxnSpPr>
        <p:spPr>
          <a:xfrm rot="5400000">
            <a:off x="3251199" y="4808193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직사각형 47"/>
          <p:cNvSpPr/>
          <p:nvPr/>
        </p:nvSpPr>
        <p:spPr>
          <a:xfrm>
            <a:off x="2500306" y="4987582"/>
            <a:ext cx="1928826" cy="659455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0" lang="ko-KR" altLang="en-US" sz="1500" b="1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문 화 예 술 국</a:t>
            </a:r>
            <a:endParaRPr kumimoji="0" lang="en-US" altLang="ko-KR" sz="1500" b="1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49" name="직사각형 48"/>
          <p:cNvSpPr/>
          <p:nvPr/>
        </p:nvSpPr>
        <p:spPr>
          <a:xfrm>
            <a:off x="4929198" y="2480209"/>
            <a:ext cx="1571612" cy="659454"/>
          </a:xfrm>
          <a:prstGeom prst="rect">
            <a:avLst/>
          </a:prstGeom>
          <a:solidFill>
            <a:srgbClr val="7030A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0" lang="ko-KR" altLang="en-US" sz="1500" b="1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고    문 </a:t>
            </a:r>
            <a:endParaRPr kumimoji="0" lang="en-US" altLang="ko-KR" sz="1500" b="1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</p:txBody>
      </p:sp>
      <p:cxnSp>
        <p:nvCxnSpPr>
          <p:cNvPr id="51" name="직선 연결선 50"/>
          <p:cNvCxnSpPr/>
          <p:nvPr/>
        </p:nvCxnSpPr>
        <p:spPr>
          <a:xfrm>
            <a:off x="3429000" y="2797174"/>
            <a:ext cx="1500198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직선 연결선 55"/>
          <p:cNvCxnSpPr/>
          <p:nvPr/>
        </p:nvCxnSpPr>
        <p:spPr>
          <a:xfrm rot="5400000">
            <a:off x="3251199" y="5834083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연결선 56"/>
          <p:cNvCxnSpPr/>
          <p:nvPr/>
        </p:nvCxnSpPr>
        <p:spPr>
          <a:xfrm rot="5400000">
            <a:off x="3251199" y="6915725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직선 연결선 57"/>
          <p:cNvCxnSpPr/>
          <p:nvPr/>
        </p:nvCxnSpPr>
        <p:spPr>
          <a:xfrm rot="5400000">
            <a:off x="3251199" y="7717229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직선 연결선 59"/>
          <p:cNvCxnSpPr/>
          <p:nvPr/>
        </p:nvCxnSpPr>
        <p:spPr>
          <a:xfrm flipV="1">
            <a:off x="714356" y="7858148"/>
            <a:ext cx="5500726" cy="1271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연결선 60"/>
          <p:cNvCxnSpPr/>
          <p:nvPr/>
        </p:nvCxnSpPr>
        <p:spPr>
          <a:xfrm rot="5400000">
            <a:off x="4678359" y="8048661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직선 연결선 61"/>
          <p:cNvCxnSpPr/>
          <p:nvPr/>
        </p:nvCxnSpPr>
        <p:spPr>
          <a:xfrm rot="5400000">
            <a:off x="3251200" y="8048661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직선 연결선 62"/>
          <p:cNvCxnSpPr/>
          <p:nvPr/>
        </p:nvCxnSpPr>
        <p:spPr>
          <a:xfrm rot="5400000">
            <a:off x="1893864" y="8048661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직선 연결선 63"/>
          <p:cNvCxnSpPr/>
          <p:nvPr/>
        </p:nvCxnSpPr>
        <p:spPr>
          <a:xfrm rot="5400000">
            <a:off x="534942" y="8048661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직사각형 33"/>
          <p:cNvSpPr/>
          <p:nvPr/>
        </p:nvSpPr>
        <p:spPr>
          <a:xfrm>
            <a:off x="5661248" y="8241096"/>
            <a:ext cx="982462" cy="46159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500" b="1" dirty="0" smtClean="0">
                <a:solidFill>
                  <a:schemeClr val="tx1"/>
                </a:solidFill>
                <a:latin typeface="굴림" pitchFamily="50" charset="-127"/>
                <a:ea typeface="굴림" pitchFamily="50" charset="-127"/>
              </a:rPr>
              <a:t>서    예</a:t>
            </a:r>
            <a:endParaRPr kumimoji="0" lang="en-US" altLang="ko-KR" sz="1500" b="1" dirty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</p:txBody>
      </p:sp>
      <p:cxnSp>
        <p:nvCxnSpPr>
          <p:cNvPr id="35" name="직선 연결선 34"/>
          <p:cNvCxnSpPr/>
          <p:nvPr/>
        </p:nvCxnSpPr>
        <p:spPr>
          <a:xfrm rot="5400000">
            <a:off x="6035681" y="8035949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ChangeArrowheads="1"/>
          </p:cNvSpPr>
          <p:nvPr/>
        </p:nvSpPr>
        <p:spPr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/>
          </a:ln>
          <a:effectLst/>
        </p:spPr>
        <p:txBody>
          <a:bodyPr vert="horz" wrap="none" lIns="91440" tIns="45720" rIns="91440" bIns="45720" anchor="ctr" anchorCtr="0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/>
            </a:pPr>
            <a:endParaRPr kumimoji="1" lang="ko-KR" altLang="ko-KR" sz="1800" b="0" i="0" u="none" strike="noStrike" cap="none" normalizeH="0" baseline="0">
              <a:solidFill>
                <a:schemeClr val="tx1"/>
              </a:solidFill>
              <a:effectLst/>
              <a:latin typeface="굴림"/>
              <a:ea typeface="굴림"/>
            </a:endParaRPr>
          </a:p>
        </p:txBody>
      </p:sp>
      <p:sp>
        <p:nvSpPr>
          <p:cNvPr id="44035" name="Rectangle 3"/>
          <p:cNvSpPr>
            <a:spLocks noChangeArrowheads="1"/>
          </p:cNvSpPr>
          <p:nvPr/>
        </p:nvSpPr>
        <p:spPr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/>
          </a:ln>
          <a:effectLst/>
        </p:spPr>
        <p:txBody>
          <a:bodyPr vert="horz" wrap="none" lIns="91440" tIns="45720" rIns="91440" bIns="45720" anchor="ctr" anchorCtr="0">
            <a:prstTxWarp prst="textNoShape">
              <a:avLst/>
            </a:prstTxWarp>
            <a:spAutoFit/>
          </a:bodyPr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260648" y="1115616"/>
            <a:ext cx="1811992" cy="44457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2400">
                <a:latin typeface="HY헤드라인M"/>
                <a:ea typeface="HY헤드라인M"/>
              </a:rPr>
              <a:t>▣ 행사개요</a:t>
            </a:r>
            <a:endParaRPr lang="ko-KR" altLang="en-US" sz="2400"/>
          </a:p>
        </p:txBody>
      </p:sp>
      <p:sp>
        <p:nvSpPr>
          <p:cNvPr id="9" name="모서리가 둥근 직사각형 8"/>
          <p:cNvSpPr/>
          <p:nvPr/>
        </p:nvSpPr>
        <p:spPr>
          <a:xfrm>
            <a:off x="476672" y="1691680"/>
            <a:ext cx="5904656" cy="7200800"/>
          </a:xfrm>
          <a:prstGeom prst="roundRect">
            <a:avLst>
              <a:gd name="adj" fmla="val 6114"/>
            </a:avLst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  <a:defRPr/>
            </a:pPr>
            <a:endParaRPr lang="en-US" altLang="ko-KR" b="1">
              <a:solidFill>
                <a:schemeClr val="tx1"/>
              </a:solidFill>
              <a:latin typeface="HY헤드라인M"/>
              <a:ea typeface="HY헤드라인M"/>
            </a:endParaRPr>
          </a:p>
          <a:p>
            <a:pPr>
              <a:lnSpc>
                <a:spcPct val="150000"/>
              </a:lnSpc>
              <a:defRPr/>
            </a:pPr>
            <a:endParaRPr lang="en-US" altLang="ko-KR" b="1">
              <a:solidFill>
                <a:schemeClr val="tx1"/>
              </a:solidFill>
              <a:latin typeface="HY헤드라인M"/>
              <a:ea typeface="HY헤드라인M"/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b="1">
                <a:solidFill>
                  <a:schemeClr val="tx1"/>
                </a:solidFill>
                <a:latin typeface="HY헤드라인M"/>
                <a:ea typeface="HY헤드라인M"/>
              </a:rPr>
              <a:t>♣ </a:t>
            </a:r>
            <a:r>
              <a:rPr lang="ko-KR" altLang="en-US" b="1">
                <a:solidFill>
                  <a:schemeClr val="tx1"/>
                </a:solidFill>
                <a:latin typeface="굴림"/>
                <a:ea typeface="굴림"/>
              </a:rPr>
              <a:t>행 사 명  </a:t>
            </a:r>
            <a:r>
              <a:rPr lang="en-US" altLang="ko-KR" b="1">
                <a:solidFill>
                  <a:schemeClr val="tx1"/>
                </a:solidFill>
                <a:latin typeface="굴림"/>
                <a:ea typeface="굴림"/>
              </a:rPr>
              <a:t>: </a:t>
            </a:r>
            <a:r>
              <a:rPr lang="ko-KR" altLang="en-US" b="1">
                <a:solidFill>
                  <a:schemeClr val="tx1"/>
                </a:solidFill>
                <a:latin typeface="굴림"/>
                <a:ea typeface="굴림"/>
              </a:rPr>
              <a:t>미술작품 국제교류 공모전</a:t>
            </a:r>
          </a:p>
          <a:p>
            <a:pPr>
              <a:lnSpc>
                <a:spcPct val="150000"/>
              </a:lnSpc>
              <a:defRPr/>
            </a:pPr>
            <a:endParaRPr lang="ko-KR" altLang="en-US" b="1">
              <a:solidFill>
                <a:schemeClr val="tx1"/>
              </a:solidFill>
              <a:latin typeface="굴림"/>
              <a:ea typeface="굴림"/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b="1">
                <a:solidFill>
                  <a:schemeClr val="tx1"/>
                </a:solidFill>
                <a:latin typeface="HY헤드라인M"/>
                <a:ea typeface="HY헤드라인M"/>
              </a:rPr>
              <a:t>♣ </a:t>
            </a:r>
            <a:r>
              <a:rPr lang="ko-KR" altLang="en-US" b="1">
                <a:solidFill>
                  <a:schemeClr val="tx1"/>
                </a:solidFill>
                <a:latin typeface="굴림"/>
                <a:ea typeface="굴림"/>
              </a:rPr>
              <a:t>주     제  </a:t>
            </a:r>
            <a:r>
              <a:rPr lang="en-US" altLang="ko-KR" b="1">
                <a:solidFill>
                  <a:schemeClr val="tx1"/>
                </a:solidFill>
                <a:latin typeface="굴림"/>
                <a:ea typeface="굴림"/>
              </a:rPr>
              <a:t>: </a:t>
            </a:r>
            <a:r>
              <a:rPr lang="ko-KR" altLang="en-US" b="1">
                <a:solidFill>
                  <a:schemeClr val="accent1"/>
                </a:solidFill>
                <a:latin typeface="굴림"/>
                <a:ea typeface="굴림"/>
              </a:rPr>
              <a:t>맑고 매력 있는 세계도시 서울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b="1">
                <a:solidFill>
                  <a:schemeClr val="tx1"/>
                </a:solidFill>
                <a:latin typeface="HY헤드라인M"/>
                <a:ea typeface="HY헤드라인M"/>
              </a:rPr>
              <a:t>                      </a:t>
            </a:r>
            <a:r>
              <a:rPr lang="en-US" altLang="ko-KR" b="1">
                <a:solidFill>
                  <a:srgbClr val="C00000"/>
                </a:solidFill>
                <a:latin typeface="궁서"/>
                <a:ea typeface="궁서"/>
              </a:rPr>
              <a:t>『</a:t>
            </a:r>
            <a:r>
              <a:rPr lang="ko-KR" altLang="en-US" b="1">
                <a:solidFill>
                  <a:srgbClr val="C00000"/>
                </a:solidFill>
                <a:latin typeface="궁서"/>
                <a:ea typeface="궁서"/>
              </a:rPr>
              <a:t>서울의 미</a:t>
            </a:r>
            <a:r>
              <a:rPr lang="en-US" altLang="ko-KR" b="1">
                <a:solidFill>
                  <a:srgbClr val="C00000"/>
                </a:solidFill>
                <a:latin typeface="궁서"/>
                <a:ea typeface="궁서"/>
              </a:rPr>
              <a:t>(</a:t>
            </a:r>
            <a:r>
              <a:rPr lang="ko-KR" altLang="en-US" b="1">
                <a:solidFill>
                  <a:srgbClr val="C00000"/>
                </a:solidFill>
                <a:latin typeface="궁서"/>
                <a:ea typeface="궁서"/>
              </a:rPr>
              <a:t>美</a:t>
            </a:r>
            <a:r>
              <a:rPr lang="en-US" altLang="ko-KR" b="1">
                <a:solidFill>
                  <a:srgbClr val="C00000"/>
                </a:solidFill>
                <a:latin typeface="궁서"/>
                <a:ea typeface="궁서"/>
              </a:rPr>
              <a:t>)』</a:t>
            </a:r>
          </a:p>
          <a:p>
            <a:pPr>
              <a:lnSpc>
                <a:spcPct val="150000"/>
              </a:lnSpc>
              <a:defRPr/>
            </a:pPr>
            <a:endParaRPr lang="en-US" altLang="ko-KR" b="1">
              <a:solidFill>
                <a:srgbClr val="0070C0"/>
              </a:solidFill>
              <a:latin typeface="HY헤드라인M"/>
              <a:ea typeface="HY헤드라인M"/>
            </a:endParaRPr>
          </a:p>
          <a:p>
            <a:pPr>
              <a:lnSpc>
                <a:spcPct val="150000"/>
              </a:lnSpc>
              <a:defRPr/>
            </a:pPr>
            <a:endParaRPr lang="en-US" altLang="ko-KR" b="1">
              <a:solidFill>
                <a:srgbClr val="0070C0"/>
              </a:solidFill>
              <a:latin typeface="HY헤드라인M"/>
              <a:ea typeface="HY헤드라인M"/>
            </a:endParaRPr>
          </a:p>
          <a:p>
            <a:pPr>
              <a:lnSpc>
                <a:spcPct val="150000"/>
              </a:lnSpc>
              <a:defRPr/>
            </a:pPr>
            <a:endParaRPr lang="en-US" altLang="ko-KR" b="1">
              <a:solidFill>
                <a:srgbClr val="0070C0"/>
              </a:solidFill>
              <a:latin typeface="HY헤드라인M"/>
              <a:ea typeface="HY헤드라인M"/>
            </a:endParaRPr>
          </a:p>
          <a:p>
            <a:pPr>
              <a:lnSpc>
                <a:spcPct val="150000"/>
              </a:lnSpc>
              <a:defRPr/>
            </a:pPr>
            <a:endParaRPr lang="en-US" altLang="ko-KR" b="1">
              <a:solidFill>
                <a:schemeClr val="tx1"/>
              </a:solidFill>
              <a:latin typeface="HY헤드라인M"/>
              <a:ea typeface="HY헤드라인M"/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b="1">
                <a:solidFill>
                  <a:schemeClr val="tx1"/>
                </a:solidFill>
                <a:latin typeface="HY헤드라인M"/>
                <a:ea typeface="HY헤드라인M"/>
              </a:rPr>
              <a:t>♣ </a:t>
            </a:r>
            <a:r>
              <a:rPr lang="ko-KR" altLang="en-US" b="1">
                <a:solidFill>
                  <a:schemeClr val="tx1"/>
                </a:solidFill>
                <a:latin typeface="굴림"/>
                <a:ea typeface="굴림"/>
              </a:rPr>
              <a:t>전시</a:t>
            </a:r>
          </a:p>
          <a:p>
            <a:pPr>
              <a:lnSpc>
                <a:spcPct val="150000"/>
              </a:lnSpc>
              <a:defRPr/>
            </a:pPr>
            <a:r>
              <a:rPr lang="ko-KR" altLang="en-US" b="1">
                <a:solidFill>
                  <a:schemeClr val="tx1"/>
                </a:solidFill>
                <a:latin typeface="굴림"/>
                <a:ea typeface="굴림"/>
              </a:rPr>
              <a:t> </a:t>
            </a:r>
            <a:r>
              <a:rPr lang="ko-KR" altLang="en-US" b="1">
                <a:solidFill>
                  <a:srgbClr val="0070C0"/>
                </a:solidFill>
                <a:latin typeface="굴림"/>
                <a:ea typeface="굴림"/>
              </a:rPr>
              <a:t>일시 </a:t>
            </a:r>
            <a:r>
              <a:rPr lang="en-US" altLang="ko-KR" b="1">
                <a:solidFill>
                  <a:srgbClr val="0070C0"/>
                </a:solidFill>
                <a:latin typeface="굴림"/>
                <a:ea typeface="굴림"/>
              </a:rPr>
              <a:t>: 2020.  09. 21 ~ 09. 26</a:t>
            </a:r>
          </a:p>
          <a:p>
            <a:pPr>
              <a:lnSpc>
                <a:spcPct val="150000"/>
              </a:lnSpc>
              <a:defRPr/>
            </a:pPr>
            <a:r>
              <a:rPr lang="ko-KR" altLang="en-US" b="1">
                <a:solidFill>
                  <a:srgbClr val="0070C0"/>
                </a:solidFill>
                <a:latin typeface="굴림"/>
                <a:ea typeface="굴림"/>
              </a:rPr>
              <a:t> 장소 </a:t>
            </a:r>
            <a:r>
              <a:rPr lang="en-US" altLang="ko-KR" b="1">
                <a:solidFill>
                  <a:srgbClr val="0070C0"/>
                </a:solidFill>
                <a:latin typeface="굴림"/>
                <a:ea typeface="굴림"/>
              </a:rPr>
              <a:t>: </a:t>
            </a:r>
            <a:r>
              <a:rPr lang="ko-KR" altLang="en-US" b="1">
                <a:solidFill>
                  <a:srgbClr val="0070C0"/>
                </a:solidFill>
                <a:latin typeface="굴림"/>
                <a:ea typeface="굴림"/>
              </a:rPr>
              <a:t>서울특별시의회 중앙홀</a:t>
            </a:r>
          </a:p>
          <a:p>
            <a:pPr>
              <a:lnSpc>
                <a:spcPct val="150000"/>
              </a:lnSpc>
              <a:defRPr/>
            </a:pPr>
            <a:endParaRPr lang="en-US" altLang="ko-KR" sz="900" b="1" i="1">
              <a:solidFill>
                <a:schemeClr val="tx1"/>
              </a:solidFill>
              <a:latin typeface="HY헤드라인M"/>
              <a:ea typeface="HY헤드라인M"/>
            </a:endParaRPr>
          </a:p>
          <a:p>
            <a:pPr>
              <a:lnSpc>
                <a:spcPct val="150000"/>
              </a:lnSpc>
              <a:defRPr/>
            </a:pPr>
            <a:endParaRPr lang="ko-KR" altLang="en-US" b="1">
              <a:solidFill>
                <a:schemeClr val="tx1"/>
              </a:solidFill>
              <a:latin typeface="HY헤드라인M"/>
              <a:ea typeface="HY헤드라인M"/>
            </a:endParaRPr>
          </a:p>
          <a:p>
            <a:pPr>
              <a:lnSpc>
                <a:spcPct val="150000"/>
              </a:lnSpc>
              <a:defRPr/>
            </a:pPr>
            <a:endParaRPr lang="en-US" altLang="ko-KR" b="1">
              <a:solidFill>
                <a:srgbClr val="0070C0"/>
              </a:solidFill>
              <a:latin typeface="굴림"/>
              <a:ea typeface="굴림"/>
            </a:endParaRPr>
          </a:p>
          <a:p>
            <a:pPr>
              <a:lnSpc>
                <a:spcPct val="150000"/>
              </a:lnSpc>
              <a:defRPr/>
            </a:pPr>
            <a:endParaRPr lang="en-US" altLang="ko-KR" b="1">
              <a:solidFill>
                <a:srgbClr val="0070C0"/>
              </a:solidFill>
              <a:latin typeface="굴림"/>
              <a:ea typeface="굴림"/>
            </a:endParaRPr>
          </a:p>
          <a:p>
            <a:pPr>
              <a:lnSpc>
                <a:spcPct val="150000"/>
              </a:lnSpc>
              <a:defRPr/>
            </a:pPr>
            <a:endParaRPr lang="en-US" altLang="ko-KR" b="1">
              <a:solidFill>
                <a:srgbClr val="0070C0"/>
              </a:solidFill>
              <a:latin typeface="굴림"/>
              <a:ea typeface="굴림"/>
            </a:endParaRPr>
          </a:p>
          <a:p>
            <a:pPr>
              <a:lnSpc>
                <a:spcPct val="150000"/>
              </a:lnSpc>
              <a:defRPr/>
            </a:pPr>
            <a:endParaRPr lang="en-US" altLang="ko-KR" b="1">
              <a:solidFill>
                <a:srgbClr val="0070C0"/>
              </a:solidFill>
              <a:latin typeface="굴림"/>
              <a:ea typeface="굴림"/>
            </a:endParaRPr>
          </a:p>
          <a:p>
            <a:pPr>
              <a:lnSpc>
                <a:spcPct val="150000"/>
              </a:lnSpc>
              <a:defRPr/>
            </a:pPr>
            <a:endParaRPr lang="en-US" altLang="ko-KR" b="1">
              <a:solidFill>
                <a:srgbClr val="0070C0"/>
              </a:solidFill>
              <a:latin typeface="굴림"/>
              <a:ea typeface="굴림"/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b="1">
                <a:solidFill>
                  <a:schemeClr val="tx1"/>
                </a:solidFill>
                <a:latin typeface="HY헤드라인M"/>
                <a:ea typeface="HY헤드라인M"/>
              </a:rPr>
              <a:t>  </a:t>
            </a:r>
            <a:endParaRPr lang="ko-KR" altLang="en-US" b="1">
              <a:solidFill>
                <a:schemeClr val="tx1"/>
              </a:solidFill>
              <a:latin typeface="굴림"/>
              <a:ea typeface="굴림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1520" y="3608084"/>
            <a:ext cx="5714960" cy="1323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ko-KR" altLang="en-US">
                <a:latin typeface="굴림"/>
                <a:ea typeface="굴림"/>
              </a:rPr>
              <a:t>   </a:t>
            </a:r>
            <a:r>
              <a:rPr lang="ko-KR" altLang="en-US" b="1">
                <a:solidFill>
                  <a:srgbClr val="00B050"/>
                </a:solidFill>
                <a:latin typeface="굴림"/>
                <a:ea typeface="굴림"/>
              </a:rPr>
              <a:t>서울의 모습을 주제로 과거</a:t>
            </a:r>
            <a:r>
              <a:rPr lang="en-US" altLang="ko-KR" b="1">
                <a:solidFill>
                  <a:srgbClr val="00B050"/>
                </a:solidFill>
                <a:latin typeface="굴림"/>
                <a:ea typeface="굴림"/>
              </a:rPr>
              <a:t>, </a:t>
            </a:r>
            <a:r>
              <a:rPr lang="ko-KR" altLang="en-US" b="1">
                <a:solidFill>
                  <a:srgbClr val="00B050"/>
                </a:solidFill>
                <a:latin typeface="굴림"/>
                <a:ea typeface="굴림"/>
              </a:rPr>
              <a:t>현재</a:t>
            </a:r>
            <a:r>
              <a:rPr lang="en-US" altLang="ko-KR" b="1">
                <a:solidFill>
                  <a:srgbClr val="00B050"/>
                </a:solidFill>
                <a:latin typeface="굴림"/>
                <a:ea typeface="굴림"/>
              </a:rPr>
              <a:t>, </a:t>
            </a:r>
            <a:r>
              <a:rPr lang="ko-KR" altLang="en-US" b="1">
                <a:solidFill>
                  <a:srgbClr val="00B050"/>
                </a:solidFill>
                <a:latin typeface="굴림"/>
                <a:ea typeface="굴림"/>
              </a:rPr>
              <a:t>미래의 모습을 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b="1">
                <a:solidFill>
                  <a:srgbClr val="00B050"/>
                </a:solidFill>
                <a:latin typeface="굴림"/>
                <a:ea typeface="굴림"/>
              </a:rPr>
              <a:t>   </a:t>
            </a:r>
            <a:r>
              <a:rPr lang="ko-KR" altLang="en-US" b="1">
                <a:solidFill>
                  <a:srgbClr val="00B050"/>
                </a:solidFill>
                <a:latin typeface="굴림"/>
                <a:ea typeface="굴림"/>
              </a:rPr>
              <a:t>다양한</a:t>
            </a:r>
            <a:r>
              <a:rPr lang="en-US" altLang="ko-KR" b="1">
                <a:solidFill>
                  <a:srgbClr val="00B050"/>
                </a:solidFill>
                <a:latin typeface="굴림"/>
                <a:ea typeface="굴림"/>
              </a:rPr>
              <a:t> </a:t>
            </a:r>
            <a:r>
              <a:rPr lang="ko-KR" altLang="en-US" b="1">
                <a:solidFill>
                  <a:srgbClr val="00B050"/>
                </a:solidFill>
                <a:latin typeface="굴림"/>
                <a:ea typeface="굴림"/>
              </a:rPr>
              <a:t>장르로 표현하여 전통과 첨단이 어우러지는 </a:t>
            </a:r>
          </a:p>
          <a:p>
            <a:pPr>
              <a:lnSpc>
                <a:spcPct val="150000"/>
              </a:lnSpc>
              <a:defRPr/>
            </a:pPr>
            <a:r>
              <a:rPr lang="ko-KR" altLang="en-US" b="1">
                <a:solidFill>
                  <a:srgbClr val="00B050"/>
                </a:solidFill>
                <a:latin typeface="굴림"/>
                <a:ea typeface="굴림"/>
              </a:rPr>
              <a:t>   문화도시의 </a:t>
            </a:r>
            <a:r>
              <a:rPr lang="en-US" altLang="ko-KR" b="1">
                <a:solidFill>
                  <a:srgbClr val="00B050"/>
                </a:solidFill>
                <a:latin typeface="굴림"/>
                <a:ea typeface="굴림"/>
              </a:rPr>
              <a:t> </a:t>
            </a:r>
            <a:r>
              <a:rPr lang="ko-KR" altLang="en-US" b="1">
                <a:solidFill>
                  <a:srgbClr val="00B050"/>
                </a:solidFill>
                <a:latin typeface="굴림"/>
                <a:ea typeface="굴림"/>
              </a:rPr>
              <a:t>맑은 서울</a:t>
            </a:r>
            <a:r>
              <a:rPr lang="en-US" altLang="ko-KR" b="1">
                <a:solidFill>
                  <a:srgbClr val="00B050"/>
                </a:solidFill>
                <a:latin typeface="굴림"/>
                <a:ea typeface="굴림"/>
              </a:rPr>
              <a:t>, </a:t>
            </a:r>
            <a:r>
              <a:rPr lang="ko-KR" altLang="en-US" b="1">
                <a:solidFill>
                  <a:srgbClr val="00B050"/>
                </a:solidFill>
                <a:latin typeface="굴림"/>
                <a:ea typeface="굴림"/>
              </a:rPr>
              <a:t>매력적인 서울을 표현한 작품</a:t>
            </a:r>
            <a:endParaRPr lang="en-US" altLang="ko-KR" b="1">
              <a:solidFill>
                <a:srgbClr val="00B050"/>
              </a:solidFill>
              <a:latin typeface="굴림"/>
              <a:ea typeface="굴림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628669" y="6948264"/>
            <a:ext cx="5600660" cy="9079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b="1">
                <a:latin typeface="굴림"/>
                <a:ea typeface="굴림"/>
              </a:rPr>
              <a:t>♣ 시       상</a:t>
            </a:r>
            <a:r>
              <a:rPr lang="en-US" altLang="ko-KR" b="1">
                <a:latin typeface="굴림"/>
                <a:ea typeface="굴림"/>
              </a:rPr>
              <a:t>&lt;</a:t>
            </a:r>
            <a:r>
              <a:rPr lang="ko-KR" altLang="en-US" b="1">
                <a:latin typeface="굴림"/>
                <a:ea typeface="굴림"/>
              </a:rPr>
              <a:t>예정</a:t>
            </a:r>
            <a:r>
              <a:rPr lang="en-US" altLang="ko-KR" b="1">
                <a:latin typeface="굴림"/>
                <a:ea typeface="굴림"/>
              </a:rPr>
              <a:t>)</a:t>
            </a:r>
          </a:p>
          <a:p>
            <a:pPr lvl="0">
              <a:defRPr/>
            </a:pPr>
            <a:r>
              <a:rPr lang="en-US" altLang="ko-KR" b="1">
                <a:solidFill>
                  <a:srgbClr val="9933FF"/>
                </a:solidFill>
                <a:latin typeface="굴림"/>
                <a:ea typeface="굴림"/>
              </a:rPr>
              <a:t>    </a:t>
            </a:r>
            <a:r>
              <a:rPr lang="ko-KR" altLang="en-US" b="1">
                <a:solidFill>
                  <a:srgbClr val="9933FF"/>
                </a:solidFill>
                <a:latin typeface="굴림"/>
                <a:ea typeface="굴림"/>
              </a:rPr>
              <a:t>서울특별시장상</a:t>
            </a:r>
            <a:r>
              <a:rPr lang="en-US" altLang="ko-KR" b="1">
                <a:solidFill>
                  <a:srgbClr val="9933FF"/>
                </a:solidFill>
                <a:latin typeface="굴림"/>
                <a:ea typeface="굴림"/>
              </a:rPr>
              <a:t>/</a:t>
            </a:r>
            <a:r>
              <a:rPr lang="ko-KR" altLang="en-US" b="1">
                <a:solidFill>
                  <a:srgbClr val="9933FF"/>
                </a:solidFill>
                <a:latin typeface="굴림"/>
                <a:ea typeface="굴림"/>
              </a:rPr>
              <a:t>서울시의회의장상</a:t>
            </a:r>
            <a:r>
              <a:rPr lang="en-US" altLang="ko-KR" b="1">
                <a:solidFill>
                  <a:srgbClr val="9933FF"/>
                </a:solidFill>
                <a:latin typeface="굴림"/>
                <a:ea typeface="굴림"/>
              </a:rPr>
              <a:t>/</a:t>
            </a:r>
            <a:r>
              <a:rPr lang="ko-KR" altLang="en-US" b="1">
                <a:solidFill>
                  <a:srgbClr val="9933FF"/>
                </a:solidFill>
                <a:latin typeface="굴림"/>
                <a:ea typeface="굴림"/>
              </a:rPr>
              <a:t>서울시교육감상</a:t>
            </a:r>
          </a:p>
          <a:p>
            <a:pPr lvl="0">
              <a:defRPr/>
            </a:pPr>
            <a:r>
              <a:rPr lang="en-US" altLang="ko-KR" b="1">
                <a:solidFill>
                  <a:srgbClr val="9933FF"/>
                </a:solidFill>
                <a:latin typeface="굴림"/>
                <a:ea typeface="굴림"/>
              </a:rPr>
              <a:t>    </a:t>
            </a:r>
            <a:r>
              <a:rPr lang="ko-KR" altLang="en-US" b="1">
                <a:solidFill>
                  <a:srgbClr val="9933FF"/>
                </a:solidFill>
                <a:latin typeface="굴림"/>
                <a:ea typeface="굴림"/>
              </a:rPr>
              <a:t>예총회장상</a:t>
            </a:r>
            <a:r>
              <a:rPr lang="en-US" altLang="ko-KR" b="1">
                <a:solidFill>
                  <a:srgbClr val="9933FF"/>
                </a:solidFill>
                <a:latin typeface="굴림"/>
                <a:ea typeface="굴림"/>
              </a:rPr>
              <a:t>/</a:t>
            </a:r>
            <a:r>
              <a:rPr lang="ko-KR" altLang="en-US" b="1">
                <a:solidFill>
                  <a:srgbClr val="9933FF"/>
                </a:solidFill>
                <a:latin typeface="굴림"/>
                <a:ea typeface="굴림"/>
              </a:rPr>
              <a:t>교육문화위원장상 </a:t>
            </a:r>
            <a:endParaRPr lang="en-US" altLang="ko-KR" b="1">
              <a:solidFill>
                <a:srgbClr val="9933FF"/>
              </a:solidFill>
              <a:latin typeface="굴림"/>
              <a:ea typeface="굴림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dsp="http://schemas.microsoft.com/office/drawing/2008/diagram" xmlns:dgm="http://schemas.openxmlformats.org/drawingml/2006/diagram" xmlns:c="http://schemas.openxmlformats.org/drawingml/2006/chart" xmlns="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/>
          </a:ln>
          <a:effectLst/>
        </p:spPr>
        <p:txBody>
          <a:bodyPr vert="horz" wrap="none" lIns="91440" tIns="45720" rIns="91440" bIns="45720" anchor="ctr" anchorCtr="0">
            <a:prstTxWarp prst="textNoShape">
              <a:avLst/>
            </a:prstTxWarp>
            <a:spAutoFit/>
          </a:bodyPr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/>
          </a:ln>
          <a:effectLst/>
        </p:spPr>
        <p:txBody>
          <a:bodyPr vert="horz" wrap="none" lIns="91440" tIns="45720" rIns="91440" bIns="45720" anchor="ctr" anchorCtr="0">
            <a:prstTxWarp prst="textNoShape">
              <a:avLst/>
            </a:prstTxWarp>
            <a:spAutoFit/>
          </a:bodyPr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357166" y="2428860"/>
            <a:ext cx="1290738" cy="44578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2400" b="1">
                <a:latin typeface="굴림"/>
                <a:ea typeface="굴림"/>
              </a:rPr>
              <a:t>▣ 목 적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5783" y="2912148"/>
            <a:ext cx="457207" cy="44827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ko-KR" altLang="en-US" sz="1600" b="1">
                <a:latin typeface="굴림"/>
                <a:ea typeface="굴림"/>
              </a:rPr>
              <a:t>  </a:t>
            </a:r>
            <a:r>
              <a:rPr lang="en-US" altLang="ko-KR" sz="1600" b="1">
                <a:latin typeface="굴림"/>
                <a:ea typeface="굴림"/>
              </a:rPr>
              <a:t>  </a:t>
            </a:r>
            <a:endParaRPr lang="ko-KR" altLang="en-US" sz="1600" b="1">
              <a:latin typeface="굴림"/>
              <a:ea typeface="굴림"/>
            </a:endParaRP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/>
          </a:ln>
          <a:effectLst/>
        </p:spPr>
        <p:txBody>
          <a:bodyPr vert="horz" wrap="none" lIns="91440" tIns="45720" rIns="91440" bIns="45720" anchor="ctr" anchorCtr="0">
            <a:prstTxWarp prst="textNoShape">
              <a:avLst/>
            </a:prstTxWarp>
            <a:spAutoFit/>
          </a:bodyPr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1" name="TextBox 40"/>
          <p:cNvSpPr txBox="1"/>
          <p:nvPr/>
        </p:nvSpPr>
        <p:spPr>
          <a:xfrm>
            <a:off x="500042" y="4572000"/>
            <a:ext cx="1782148" cy="44577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2400" b="1">
                <a:latin typeface="굴림"/>
                <a:ea typeface="굴림"/>
              </a:rPr>
              <a:t>▣ 전시성격</a:t>
            </a:r>
          </a:p>
        </p:txBody>
      </p:sp>
      <p:sp>
        <p:nvSpPr>
          <p:cNvPr id="43" name="모서리가 둥근 직사각형 42"/>
          <p:cNvSpPr/>
          <p:nvPr/>
        </p:nvSpPr>
        <p:spPr>
          <a:xfrm>
            <a:off x="1071546" y="7000892"/>
            <a:ext cx="4500594" cy="1785949"/>
          </a:xfrm>
          <a:prstGeom prst="roundRect">
            <a:avLst>
              <a:gd name="adj" fmla="val 16667"/>
            </a:avLst>
          </a:prstGeom>
          <a:noFill/>
          <a:ln w="76200" cmpd="tri">
            <a:solidFill>
              <a:srgbClr val="99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50000"/>
              </a:lnSpc>
              <a:defRPr/>
            </a:pPr>
            <a:r>
              <a:rPr lang="ko-KR" altLang="en-US" b="1">
                <a:solidFill>
                  <a:schemeClr val="tx1"/>
                </a:solidFill>
                <a:latin typeface="HY헤드라인M"/>
                <a:ea typeface="HY헤드라인M"/>
              </a:rPr>
              <a:t>문화시민으로</a:t>
            </a:r>
            <a:r>
              <a:rPr lang="ko-KR" altLang="en-US" b="1">
                <a:solidFill>
                  <a:srgbClr val="FF0000"/>
                </a:solidFill>
                <a:latin typeface="HY헤드라인M"/>
                <a:ea typeface="HY헤드라인M"/>
              </a:rPr>
              <a:t> 자긍심 </a:t>
            </a:r>
            <a:r>
              <a:rPr lang="ko-KR" altLang="en-US" b="1">
                <a:solidFill>
                  <a:schemeClr val="tx1"/>
                </a:solidFill>
                <a:latin typeface="HY헤드라인M"/>
                <a:ea typeface="HY헤드라인M"/>
              </a:rPr>
              <a:t>함양</a:t>
            </a:r>
          </a:p>
          <a:p>
            <a:pPr algn="ctr">
              <a:lnSpc>
                <a:spcPct val="150000"/>
              </a:lnSpc>
              <a:defRPr/>
            </a:pPr>
            <a:r>
              <a:rPr lang="ko-KR" altLang="en-US" b="1">
                <a:solidFill>
                  <a:srgbClr val="FF0000"/>
                </a:solidFill>
                <a:latin typeface="HY헤드라인M"/>
                <a:ea typeface="HY헤드라인M"/>
              </a:rPr>
              <a:t>세계 속에 서울 </a:t>
            </a:r>
            <a:r>
              <a:rPr lang="ko-KR" altLang="en-US" b="1">
                <a:solidFill>
                  <a:schemeClr val="tx1"/>
                </a:solidFill>
                <a:latin typeface="HY헤드라인M"/>
                <a:ea typeface="HY헤드라인M"/>
              </a:rPr>
              <a:t>홍보</a:t>
            </a:r>
          </a:p>
          <a:p>
            <a:pPr algn="ctr">
              <a:lnSpc>
                <a:spcPct val="150000"/>
              </a:lnSpc>
              <a:defRPr/>
            </a:pPr>
            <a:r>
              <a:rPr lang="ko-KR" altLang="en-US" b="1">
                <a:solidFill>
                  <a:schemeClr val="tx1"/>
                </a:solidFill>
                <a:latin typeface="HY헤드라인M"/>
                <a:ea typeface="HY헤드라인M"/>
              </a:rPr>
              <a:t>시민과 함께하는</a:t>
            </a:r>
            <a:r>
              <a:rPr lang="ko-KR" altLang="en-US" b="1">
                <a:solidFill>
                  <a:srgbClr val="FF0000"/>
                </a:solidFill>
                <a:latin typeface="HY헤드라인M"/>
                <a:ea typeface="HY헤드라인M"/>
              </a:rPr>
              <a:t> 문화예술 </a:t>
            </a:r>
          </a:p>
          <a:p>
            <a:pPr algn="ctr">
              <a:lnSpc>
                <a:spcPct val="150000"/>
              </a:lnSpc>
              <a:defRPr/>
            </a:pPr>
            <a:r>
              <a:rPr lang="ko-KR" altLang="en-US" b="1">
                <a:solidFill>
                  <a:srgbClr val="FF0000"/>
                </a:solidFill>
                <a:latin typeface="HY헤드라인M"/>
                <a:ea typeface="HY헤드라인M"/>
              </a:rPr>
              <a:t>다양한 장르</a:t>
            </a:r>
            <a:r>
              <a:rPr lang="ko-KR" altLang="en-US" b="1">
                <a:solidFill>
                  <a:schemeClr val="tx1"/>
                </a:solidFill>
                <a:latin typeface="HY헤드라인M"/>
                <a:ea typeface="HY헤드라인M"/>
              </a:rPr>
              <a:t>로</a:t>
            </a:r>
            <a:r>
              <a:rPr lang="ko-KR" altLang="en-US" b="1">
                <a:solidFill>
                  <a:srgbClr val="FF0000"/>
                </a:solidFill>
                <a:latin typeface="HY헤드라인M"/>
                <a:ea typeface="HY헤드라인M"/>
              </a:rPr>
              <a:t> </a:t>
            </a:r>
            <a:r>
              <a:rPr lang="ko-KR" altLang="en-US" b="1">
                <a:solidFill>
                  <a:schemeClr val="tx1"/>
                </a:solidFill>
                <a:latin typeface="HY헤드라인M"/>
                <a:ea typeface="HY헤드라인M"/>
              </a:rPr>
              <a:t>서울을 표현</a:t>
            </a:r>
          </a:p>
        </p:txBody>
      </p:sp>
      <p:sp>
        <p:nvSpPr>
          <p:cNvPr id="45" name="액자 44"/>
          <p:cNvSpPr/>
          <p:nvPr/>
        </p:nvSpPr>
        <p:spPr>
          <a:xfrm>
            <a:off x="642918" y="5004048"/>
            <a:ext cx="5643602" cy="1440160"/>
          </a:xfrm>
          <a:prstGeom prst="frame">
            <a:avLst>
              <a:gd name="adj1" fmla="val 12500"/>
            </a:avLst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50000"/>
              </a:lnSpc>
              <a:defRPr/>
            </a:pPr>
            <a:r>
              <a:rPr lang="ko-KR" altLang="en-US">
                <a:solidFill>
                  <a:schemeClr val="tx1"/>
                </a:solidFill>
                <a:latin typeface="HY헤드라인M"/>
                <a:ea typeface="HY헤드라인M"/>
              </a:rPr>
              <a:t>시간과 공간의 벽이 없는 서울특별시의회 중앙홀 갤러리에서 전시함으로 시민에게 다가가는 </a:t>
            </a:r>
          </a:p>
          <a:p>
            <a:pPr algn="ctr">
              <a:lnSpc>
                <a:spcPct val="150000"/>
              </a:lnSpc>
              <a:defRPr/>
            </a:pPr>
            <a:r>
              <a:rPr lang="ko-KR" altLang="en-US">
                <a:solidFill>
                  <a:schemeClr val="tx1"/>
                </a:solidFill>
                <a:latin typeface="HY헤드라인M"/>
                <a:ea typeface="HY헤드라인M"/>
              </a:rPr>
              <a:t>문화체험의 장</a:t>
            </a:r>
          </a:p>
        </p:txBody>
      </p:sp>
      <p:sp>
        <p:nvSpPr>
          <p:cNvPr id="46" name="위쪽 화살표 45"/>
          <p:cNvSpPr/>
          <p:nvPr/>
        </p:nvSpPr>
        <p:spPr>
          <a:xfrm>
            <a:off x="3000372" y="6429388"/>
            <a:ext cx="500066" cy="428628"/>
          </a:xfrm>
          <a:prstGeom prst="upArrow">
            <a:avLst>
              <a:gd name="adj1" fmla="val 50000"/>
              <a:gd name="adj2" fmla="val 46940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47" name="직사각형 46"/>
          <p:cNvSpPr/>
          <p:nvPr/>
        </p:nvSpPr>
        <p:spPr>
          <a:xfrm>
            <a:off x="428604" y="2786050"/>
            <a:ext cx="5929354" cy="1736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ko-KR" altLang="en-US" b="1">
                <a:latin typeface="굴림"/>
                <a:ea typeface="굴림"/>
              </a:rPr>
              <a:t> 전통과 첨단이 어우러진 문화도시로 맑은 서울</a:t>
            </a:r>
            <a:r>
              <a:rPr lang="en-US" altLang="ko-KR" b="1">
                <a:latin typeface="굴림"/>
                <a:ea typeface="굴림"/>
              </a:rPr>
              <a:t>, </a:t>
            </a:r>
            <a:r>
              <a:rPr lang="ko-KR" altLang="en-US" b="1">
                <a:latin typeface="굴림"/>
                <a:ea typeface="굴림"/>
              </a:rPr>
              <a:t>매력적인 서울을 다양한 장르의 작품을 전시하며</a:t>
            </a:r>
            <a:r>
              <a:rPr lang="en-US" altLang="ko-KR" b="1">
                <a:latin typeface="굴림"/>
                <a:ea typeface="굴림"/>
              </a:rPr>
              <a:t>, </a:t>
            </a:r>
            <a:r>
              <a:rPr lang="ko-KR" altLang="en-US" b="1">
                <a:latin typeface="굴림"/>
                <a:ea typeface="굴림"/>
              </a:rPr>
              <a:t>또한 서울과 자매 도시인 일본 동경</a:t>
            </a:r>
            <a:r>
              <a:rPr lang="en-US" altLang="ko-KR" b="1">
                <a:latin typeface="굴림"/>
                <a:ea typeface="굴림"/>
              </a:rPr>
              <a:t>, </a:t>
            </a:r>
            <a:r>
              <a:rPr lang="ko-KR" altLang="en-US" b="1">
                <a:latin typeface="굴림"/>
                <a:ea typeface="굴림"/>
              </a:rPr>
              <a:t>중국상해 에서의 작품 전시회를 통해 수도 서울을 세계에 알림을 목적으로 한다</a:t>
            </a:r>
            <a:r>
              <a:rPr lang="en-US" altLang="ko-KR" b="1">
                <a:latin typeface="굴림"/>
                <a:ea typeface="굴림"/>
              </a:rPr>
              <a:t>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60648" y="1547664"/>
            <a:ext cx="6408712" cy="5745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3200" b="1">
                <a:latin typeface="굴림"/>
                <a:ea typeface="굴림"/>
              </a:rPr>
              <a:t>- </a:t>
            </a:r>
            <a:r>
              <a:rPr lang="ko-KR" altLang="en-US" sz="3200" b="1">
                <a:latin typeface="굴림"/>
                <a:ea typeface="굴림"/>
              </a:rPr>
              <a:t>미술작품 국제교류 공모전 </a:t>
            </a:r>
            <a:r>
              <a:rPr lang="en-US" altLang="ko-KR" sz="3200" b="1">
                <a:latin typeface="굴림"/>
                <a:ea typeface="굴림"/>
              </a:rPr>
              <a:t>-</a:t>
            </a:r>
            <a:endParaRPr lang="ko-KR" altLang="en-US" sz="3200" b="1">
              <a:latin typeface="굴림"/>
              <a:ea typeface="굴림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dsp="http://schemas.microsoft.com/office/drawing/2008/diagram" xmlns:dgm="http://schemas.openxmlformats.org/drawingml/2006/diagram" xmlns:c="http://schemas.openxmlformats.org/drawingml/2006/chart" xmlns="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4664" y="899592"/>
            <a:ext cx="1782276" cy="45105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2400" b="1">
                <a:latin typeface="굴림"/>
                <a:ea typeface="굴림"/>
              </a:rPr>
              <a:t>▣ 공모부문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6672" y="1331640"/>
            <a:ext cx="5904656" cy="1181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Wingdings"/>
              <a:buChar char="v"/>
              <a:defRPr/>
            </a:pPr>
            <a:r>
              <a:rPr lang="ko-KR" altLang="en-US" b="1">
                <a:latin typeface="굴림"/>
                <a:ea typeface="굴림"/>
              </a:rPr>
              <a:t> </a:t>
            </a:r>
            <a:r>
              <a:rPr lang="ko-KR" altLang="en-US" b="1">
                <a:solidFill>
                  <a:srgbClr val="002060"/>
                </a:solidFill>
                <a:latin typeface="굴림"/>
                <a:ea typeface="굴림"/>
              </a:rPr>
              <a:t>서양화</a:t>
            </a:r>
            <a:r>
              <a:rPr lang="en-US" altLang="ko-KR" b="1">
                <a:solidFill>
                  <a:srgbClr val="002060"/>
                </a:solidFill>
                <a:latin typeface="굴림"/>
                <a:ea typeface="굴림"/>
              </a:rPr>
              <a:t>  /  </a:t>
            </a:r>
            <a:r>
              <a:rPr lang="ko-KR" altLang="en-US" b="1">
                <a:solidFill>
                  <a:srgbClr val="002060"/>
                </a:solidFill>
                <a:latin typeface="굴림"/>
                <a:ea typeface="굴림"/>
              </a:rPr>
              <a:t>한국화</a:t>
            </a:r>
            <a:r>
              <a:rPr lang="en-US" altLang="ko-KR" b="1">
                <a:solidFill>
                  <a:srgbClr val="002060"/>
                </a:solidFill>
                <a:latin typeface="굴림"/>
                <a:ea typeface="굴림"/>
              </a:rPr>
              <a:t>  / </a:t>
            </a:r>
            <a:r>
              <a:rPr lang="ko-KR" altLang="en-US" b="1">
                <a:solidFill>
                  <a:srgbClr val="002060"/>
                </a:solidFill>
                <a:latin typeface="굴림"/>
                <a:ea typeface="굴림"/>
              </a:rPr>
              <a:t>수채화 </a:t>
            </a:r>
            <a:r>
              <a:rPr lang="en-US" altLang="ko-KR" b="1">
                <a:solidFill>
                  <a:srgbClr val="002060"/>
                </a:solidFill>
                <a:latin typeface="굴림"/>
                <a:ea typeface="굴림"/>
              </a:rPr>
              <a:t>/ </a:t>
            </a:r>
            <a:r>
              <a:rPr lang="ko-KR" altLang="en-US" b="1">
                <a:solidFill>
                  <a:srgbClr val="002060"/>
                </a:solidFill>
                <a:latin typeface="굴림"/>
                <a:ea typeface="굴림"/>
              </a:rPr>
              <a:t>민화 </a:t>
            </a:r>
            <a:r>
              <a:rPr lang="en-US" altLang="ko-KR" b="1">
                <a:solidFill>
                  <a:srgbClr val="002060"/>
                </a:solidFill>
                <a:latin typeface="굴림"/>
                <a:ea typeface="굴림"/>
              </a:rPr>
              <a:t>/ </a:t>
            </a:r>
            <a:r>
              <a:rPr lang="ko-KR" altLang="en-US" b="1">
                <a:solidFill>
                  <a:srgbClr val="002060"/>
                </a:solidFill>
                <a:latin typeface="굴림"/>
                <a:ea typeface="굴림"/>
              </a:rPr>
              <a:t>서예    </a:t>
            </a:r>
            <a:r>
              <a:rPr lang="en-US" altLang="ko-KR" b="1">
                <a:solidFill>
                  <a:srgbClr val="002060"/>
                </a:solidFill>
                <a:latin typeface="굴림"/>
                <a:ea typeface="굴림"/>
              </a:rPr>
              <a:t>  </a:t>
            </a:r>
          </a:p>
          <a:p>
            <a:pPr lvl="0">
              <a:defRPr/>
            </a:pPr>
            <a:r>
              <a:rPr lang="en-US" altLang="ko-KR" b="1">
                <a:solidFill>
                  <a:schemeClr val="accent1"/>
                </a:solidFill>
                <a:latin typeface="굴림"/>
                <a:ea typeface="굴림"/>
              </a:rPr>
              <a:t>  </a:t>
            </a:r>
            <a:r>
              <a:rPr lang="ko-KR" altLang="en-US" b="1">
                <a:solidFill>
                  <a:srgbClr val="FF0000"/>
                </a:solidFill>
                <a:latin typeface="굴림"/>
                <a:ea typeface="굴림"/>
              </a:rPr>
              <a:t>총 </a:t>
            </a:r>
            <a:r>
              <a:rPr lang="en-US" altLang="ko-KR" b="1">
                <a:solidFill>
                  <a:srgbClr val="FF0000"/>
                </a:solidFill>
                <a:latin typeface="굴림"/>
                <a:ea typeface="굴림"/>
              </a:rPr>
              <a:t>50</a:t>
            </a:r>
            <a:r>
              <a:rPr lang="ko-KR" altLang="en-US" b="1">
                <a:solidFill>
                  <a:srgbClr val="FF0000"/>
                </a:solidFill>
                <a:latin typeface="굴림"/>
                <a:ea typeface="굴림"/>
              </a:rPr>
              <a:t>여 점 작품 전시(입상작품  및 우수작</a:t>
            </a:r>
            <a:r>
              <a:rPr lang="en-US" altLang="ko-KR" b="1">
                <a:solidFill>
                  <a:srgbClr val="FF0000"/>
                </a:solidFill>
                <a:latin typeface="굴림"/>
                <a:ea typeface="굴림"/>
              </a:rPr>
              <a:t>)</a:t>
            </a:r>
          </a:p>
          <a:p>
            <a:pPr lvl="0">
              <a:defRPr/>
            </a:pPr>
            <a:endParaRPr lang="en-US" altLang="ko-KR">
              <a:solidFill>
                <a:schemeClr val="accent1"/>
              </a:solidFill>
              <a:latin typeface="굴림"/>
              <a:ea typeface="굴림"/>
            </a:endParaRPr>
          </a:p>
          <a:p>
            <a:pPr>
              <a:buFont typeface="Wingdings"/>
              <a:buChar char="v"/>
              <a:defRPr/>
            </a:pPr>
            <a:endParaRPr lang="en-US" altLang="ko-KR" b="1">
              <a:solidFill>
                <a:srgbClr val="FF0000"/>
              </a:solidFill>
              <a:latin typeface="굴림"/>
              <a:ea typeface="굴림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2656" y="1979712"/>
            <a:ext cx="5040560" cy="4472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2400" b="1">
                <a:latin typeface="굴림"/>
                <a:ea typeface="굴림"/>
              </a:rPr>
              <a:t>▣ 작품</a:t>
            </a:r>
            <a:r>
              <a:rPr lang="en-US" altLang="ko-KR" sz="2400" b="1">
                <a:latin typeface="굴림"/>
                <a:ea typeface="굴림"/>
              </a:rPr>
              <a:t>&lt;8</a:t>
            </a:r>
            <a:r>
              <a:rPr lang="ko-KR" altLang="en-US" sz="2400" b="1">
                <a:latin typeface="굴림"/>
                <a:ea typeface="굴림"/>
              </a:rPr>
              <a:t>호 </a:t>
            </a:r>
            <a:r>
              <a:rPr lang="en-US" altLang="ko-KR" sz="2400" b="1">
                <a:latin typeface="굴림"/>
                <a:ea typeface="굴림"/>
              </a:rPr>
              <a:t>~ 20</a:t>
            </a:r>
            <a:r>
              <a:rPr lang="ko-KR" altLang="en-US" sz="2400" b="1">
                <a:latin typeface="굴림"/>
                <a:ea typeface="굴림"/>
              </a:rPr>
              <a:t>호</a:t>
            </a:r>
            <a:r>
              <a:rPr lang="en-US" altLang="ko-KR" sz="2400" b="1">
                <a:latin typeface="굴림"/>
                <a:ea typeface="굴림"/>
              </a:rPr>
              <a:t>&gt;</a:t>
            </a:r>
            <a:endParaRPr lang="ko-KR" altLang="en-US" sz="2400" b="1">
              <a:latin typeface="굴림"/>
              <a:ea typeface="굴림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8680" y="2411760"/>
            <a:ext cx="504056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Wingdings"/>
              <a:buChar char="v"/>
              <a:defRPr/>
            </a:pPr>
            <a:r>
              <a:rPr lang="en-US" altLang="ko-KR" b="1">
                <a:latin typeface="굴림"/>
                <a:ea typeface="굴림"/>
              </a:rPr>
              <a:t> </a:t>
            </a:r>
            <a:r>
              <a:rPr lang="ko-KR" altLang="en-US" b="1">
                <a:latin typeface="굴림"/>
                <a:ea typeface="굴림"/>
              </a:rPr>
              <a:t>국내외 미 발표된 창작 작품</a:t>
            </a:r>
          </a:p>
          <a:p>
            <a:pPr>
              <a:buFont typeface="Wingdings"/>
              <a:buChar char="v"/>
              <a:defRPr/>
            </a:pPr>
            <a:endParaRPr lang="en-US" altLang="ko-KR" b="1">
              <a:latin typeface="굴림"/>
              <a:ea typeface="굴림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4664" y="2771800"/>
            <a:ext cx="2382351" cy="44574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2400" b="1">
                <a:latin typeface="굴림"/>
                <a:ea typeface="굴림"/>
              </a:rPr>
              <a:t>▣ 작품출품내용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04664" y="3203848"/>
            <a:ext cx="5868501" cy="90904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>
                <a:latin typeface="굴림"/>
                <a:ea typeface="굴림"/>
              </a:rPr>
              <a:t> </a:t>
            </a:r>
            <a:r>
              <a:rPr lang="ko-KR" altLang="en-US" b="1">
                <a:latin typeface="굴림"/>
                <a:ea typeface="굴림"/>
              </a:rPr>
              <a:t>서울의 모습을 주제로 과거</a:t>
            </a:r>
            <a:r>
              <a:rPr lang="en-US" altLang="ko-KR" b="1">
                <a:latin typeface="굴림"/>
                <a:ea typeface="굴림"/>
              </a:rPr>
              <a:t>, </a:t>
            </a:r>
            <a:r>
              <a:rPr lang="ko-KR" altLang="en-US" b="1">
                <a:latin typeface="굴림"/>
                <a:ea typeface="굴림"/>
              </a:rPr>
              <a:t>현재</a:t>
            </a:r>
            <a:r>
              <a:rPr lang="en-US" altLang="ko-KR" b="1">
                <a:latin typeface="굴림"/>
                <a:ea typeface="굴림"/>
              </a:rPr>
              <a:t>, </a:t>
            </a:r>
            <a:r>
              <a:rPr lang="ko-KR" altLang="en-US" b="1">
                <a:latin typeface="굴림"/>
                <a:ea typeface="굴림"/>
              </a:rPr>
              <a:t>미래의 모습을 다양한</a:t>
            </a:r>
          </a:p>
          <a:p>
            <a:pPr lvl="0">
              <a:defRPr/>
            </a:pPr>
            <a:r>
              <a:rPr lang="ko-KR" altLang="en-US" b="1">
                <a:latin typeface="굴림"/>
                <a:ea typeface="굴림"/>
              </a:rPr>
              <a:t>장르로 표현하여 전통과 첨단이 어우러지는 문화도시의 </a:t>
            </a:r>
          </a:p>
          <a:p>
            <a:pPr lvl="0">
              <a:defRPr/>
            </a:pPr>
            <a:r>
              <a:rPr lang="ko-KR" altLang="en-US" b="1">
                <a:latin typeface="굴림"/>
                <a:ea typeface="굴림"/>
              </a:rPr>
              <a:t>맑은 서울</a:t>
            </a:r>
            <a:r>
              <a:rPr lang="en-US" altLang="ko-KR" b="1">
                <a:latin typeface="굴림"/>
                <a:ea typeface="굴림"/>
              </a:rPr>
              <a:t>, </a:t>
            </a:r>
            <a:r>
              <a:rPr lang="ko-KR" altLang="en-US" b="1">
                <a:latin typeface="굴림"/>
                <a:ea typeface="굴림"/>
              </a:rPr>
              <a:t>매력적인 서울을 표현한 작품</a:t>
            </a:r>
            <a:endParaRPr lang="en-US" altLang="ko-KR" b="1">
              <a:latin typeface="굴림"/>
              <a:ea typeface="굴림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6672" y="4139952"/>
            <a:ext cx="2977092" cy="44919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2400" b="1">
                <a:latin typeface="굴림"/>
                <a:ea typeface="굴림"/>
              </a:rPr>
              <a:t>▣ 참가 자격 및 대상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6672" y="4572000"/>
            <a:ext cx="6015568" cy="117919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Font typeface="Wingdings"/>
              <a:buChar char="v"/>
              <a:defRPr/>
            </a:pPr>
            <a:r>
              <a:rPr lang="en-US" altLang="ko-KR">
                <a:latin typeface="굴림"/>
                <a:ea typeface="굴림"/>
              </a:rPr>
              <a:t> </a:t>
            </a:r>
            <a:r>
              <a:rPr lang="ko-KR" altLang="en-US" b="1">
                <a:latin typeface="굴림"/>
                <a:ea typeface="굴림"/>
              </a:rPr>
              <a:t>대한민국 국민 및 재외동포</a:t>
            </a:r>
          </a:p>
          <a:p>
            <a:pPr>
              <a:buFont typeface="Wingdings"/>
              <a:buChar char="v"/>
              <a:defRPr/>
            </a:pPr>
            <a:r>
              <a:rPr lang="en-US" altLang="ko-KR" b="1">
                <a:latin typeface="굴림"/>
                <a:ea typeface="굴림"/>
              </a:rPr>
              <a:t> </a:t>
            </a:r>
            <a:r>
              <a:rPr lang="ko-KR" altLang="en-US" b="1">
                <a:latin typeface="굴림"/>
                <a:ea typeface="굴림"/>
              </a:rPr>
              <a:t>학생은 지도교사  및 학교장 추천에 의한 참가 </a:t>
            </a:r>
            <a:r>
              <a:rPr lang="en-US" altLang="ko-KR" b="1">
                <a:latin typeface="굴림"/>
                <a:ea typeface="굴림"/>
              </a:rPr>
              <a:t>.</a:t>
            </a:r>
          </a:p>
          <a:p>
            <a:pPr lvl="0">
              <a:defRPr/>
            </a:pPr>
            <a:r>
              <a:rPr lang="ko-KR" altLang="en-US">
                <a:solidFill>
                  <a:srgbClr val="FF0000"/>
                </a:solidFill>
                <a:latin typeface="굴림"/>
                <a:ea typeface="굴림"/>
              </a:rPr>
              <a:t> </a:t>
            </a:r>
            <a:r>
              <a:rPr lang="en-US" altLang="ko-KR">
                <a:solidFill>
                  <a:srgbClr val="FF0000"/>
                </a:solidFill>
                <a:latin typeface="굴림"/>
                <a:ea typeface="굴림"/>
              </a:rPr>
              <a:t>*</a:t>
            </a:r>
            <a:r>
              <a:rPr lang="ko-KR" altLang="en-US">
                <a:solidFill>
                  <a:srgbClr val="FF0000"/>
                </a:solidFill>
                <a:latin typeface="굴림"/>
                <a:ea typeface="굴림"/>
              </a:rPr>
              <a:t>학생의 입상한 작품은  기성작가와 함께 전시하고</a:t>
            </a:r>
            <a:r>
              <a:rPr lang="en-US" altLang="ko-KR">
                <a:solidFill>
                  <a:srgbClr val="FF0000"/>
                </a:solidFill>
                <a:latin typeface="굴림"/>
                <a:ea typeface="굴림"/>
              </a:rPr>
              <a:t> </a:t>
            </a:r>
            <a:r>
              <a:rPr lang="ko-KR" altLang="en-US">
                <a:solidFill>
                  <a:srgbClr val="FF0000"/>
                </a:solidFill>
                <a:latin typeface="굴림"/>
                <a:ea typeface="굴림"/>
              </a:rPr>
              <a:t>참가 </a:t>
            </a:r>
          </a:p>
          <a:p>
            <a:pPr lvl="0">
              <a:defRPr/>
            </a:pPr>
            <a:r>
              <a:rPr lang="en-US" altLang="ko-KR">
                <a:solidFill>
                  <a:srgbClr val="FF0000"/>
                </a:solidFill>
                <a:latin typeface="굴림"/>
                <a:ea typeface="굴림"/>
              </a:rPr>
              <a:t>  </a:t>
            </a:r>
            <a:r>
              <a:rPr lang="ko-KR" altLang="en-US">
                <a:solidFill>
                  <a:srgbClr val="FF0000"/>
                </a:solidFill>
                <a:latin typeface="굴림"/>
                <a:ea typeface="굴림"/>
              </a:rPr>
              <a:t>부문별 시상한다</a:t>
            </a:r>
            <a:r>
              <a:rPr lang="en-US" altLang="ko-KR">
                <a:solidFill>
                  <a:srgbClr val="FF0000"/>
                </a:solidFill>
                <a:latin typeface="굴림"/>
                <a:ea typeface="굴림"/>
              </a:rPr>
              <a:t>.</a:t>
            </a:r>
            <a:endParaRPr lang="en-US" altLang="ko-KR" b="1">
              <a:solidFill>
                <a:srgbClr val="FF0000"/>
              </a:solidFill>
              <a:latin typeface="굴림"/>
              <a:ea typeface="굴림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4664" y="5724128"/>
            <a:ext cx="6453336" cy="5414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ko-KR" altLang="en-US" sz="2000" b="1">
                <a:latin typeface="굴림"/>
                <a:ea typeface="굴림"/>
              </a:rPr>
              <a:t>▣ 심사 기준</a:t>
            </a:r>
            <a:endParaRPr lang="en-US" altLang="ko-KR" sz="1600" b="1">
              <a:latin typeface="굴림"/>
              <a:ea typeface="굴림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476672" y="6228184"/>
            <a:ext cx="5904656" cy="9041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en-US" b="1">
                <a:latin typeface="굴림"/>
                <a:ea typeface="굴림"/>
              </a:rPr>
              <a:t> 심사는 전문인으로 구성된 심사위원의 평가로 심사한다</a:t>
            </a:r>
            <a:r>
              <a:rPr lang="en-US" altLang="ko-KR" b="1">
                <a:latin typeface="굴림"/>
                <a:ea typeface="굴림"/>
              </a:rPr>
              <a:t>.</a:t>
            </a:r>
          </a:p>
          <a:p>
            <a:pPr>
              <a:defRPr/>
            </a:pPr>
            <a:r>
              <a:rPr lang="ko-KR" altLang="en-US" b="1">
                <a:latin typeface="굴림"/>
                <a:ea typeface="굴림"/>
              </a:rPr>
              <a:t>  ▢ 심사위원장 </a:t>
            </a:r>
            <a:r>
              <a:rPr lang="en-US" altLang="ko-KR" b="1">
                <a:latin typeface="굴림"/>
                <a:ea typeface="굴림"/>
              </a:rPr>
              <a:t>1</a:t>
            </a:r>
            <a:r>
              <a:rPr lang="ko-KR" altLang="en-US" b="1">
                <a:latin typeface="굴림"/>
                <a:ea typeface="굴림"/>
              </a:rPr>
              <a:t>인 </a:t>
            </a:r>
          </a:p>
          <a:p>
            <a:pPr>
              <a:defRPr/>
            </a:pPr>
            <a:r>
              <a:rPr lang="ko-KR" altLang="en-US" b="1">
                <a:latin typeface="굴림"/>
                <a:ea typeface="굴림"/>
              </a:rPr>
              <a:t>  ▢ 심사위원 </a:t>
            </a:r>
            <a:r>
              <a:rPr lang="en-US" altLang="ko-KR" b="1">
                <a:latin typeface="굴림"/>
                <a:ea typeface="굴림"/>
              </a:rPr>
              <a:t>: </a:t>
            </a:r>
            <a:r>
              <a:rPr lang="ko-KR" altLang="en-US" b="1">
                <a:latin typeface="굴림"/>
                <a:ea typeface="굴림"/>
              </a:rPr>
              <a:t>각 부문별 위원 </a:t>
            </a:r>
            <a:r>
              <a:rPr lang="en-US" altLang="ko-KR" b="1">
                <a:latin typeface="굴림"/>
                <a:ea typeface="굴림"/>
              </a:rPr>
              <a:t>10</a:t>
            </a:r>
            <a:r>
              <a:rPr lang="ko-KR" altLang="en-US" b="1">
                <a:latin typeface="굴림"/>
                <a:ea typeface="굴림"/>
              </a:rPr>
              <a:t>명</a:t>
            </a:r>
          </a:p>
        </p:txBody>
      </p:sp>
      <p:sp>
        <p:nvSpPr>
          <p:cNvPr id="12" name="직사각형 11"/>
          <p:cNvSpPr/>
          <p:nvPr/>
        </p:nvSpPr>
        <p:spPr>
          <a:xfrm>
            <a:off x="404664" y="7164288"/>
            <a:ext cx="5616624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en-US" b="1" dirty="0">
                <a:latin typeface="굴림"/>
                <a:ea typeface="굴림"/>
              </a:rPr>
              <a:t>▣ </a:t>
            </a:r>
            <a:r>
              <a:rPr lang="ko-KR" altLang="en-US" sz="2000" b="1" dirty="0">
                <a:latin typeface="굴림"/>
                <a:ea typeface="굴림"/>
              </a:rPr>
              <a:t>수상자발표</a:t>
            </a:r>
            <a:r>
              <a:rPr lang="en-US" altLang="ko-KR" sz="2000" b="1" dirty="0">
                <a:latin typeface="굴림"/>
                <a:ea typeface="굴림"/>
              </a:rPr>
              <a:t>(</a:t>
            </a:r>
            <a:r>
              <a:rPr lang="ko-KR" altLang="en-US" sz="2000" b="1" dirty="0">
                <a:latin typeface="굴림"/>
                <a:ea typeface="굴림"/>
              </a:rPr>
              <a:t>학교 및 개별 통보</a:t>
            </a:r>
            <a:r>
              <a:rPr lang="en-US" altLang="ko-KR" sz="2000" b="1" dirty="0">
                <a:latin typeface="굴림"/>
                <a:ea typeface="굴림"/>
              </a:rPr>
              <a:t>)</a:t>
            </a:r>
          </a:p>
          <a:p>
            <a:pPr>
              <a:defRPr/>
            </a:pPr>
            <a:r>
              <a:rPr lang="ko-KR" altLang="en-US" dirty="0">
                <a:latin typeface="굴림"/>
                <a:ea typeface="굴림"/>
              </a:rPr>
              <a:t>    </a:t>
            </a:r>
            <a:r>
              <a:rPr lang="ko-KR" altLang="en-US" b="1" dirty="0">
                <a:latin typeface="굴림"/>
                <a:ea typeface="굴림"/>
              </a:rPr>
              <a:t>▶</a:t>
            </a:r>
            <a:r>
              <a:rPr lang="en-US" altLang="ko-KR" b="1" dirty="0">
                <a:latin typeface="굴림"/>
                <a:ea typeface="굴림"/>
              </a:rPr>
              <a:t>2020</a:t>
            </a:r>
            <a:r>
              <a:rPr lang="ko-KR" altLang="en-US" b="1" dirty="0">
                <a:latin typeface="굴림"/>
                <a:ea typeface="굴림"/>
              </a:rPr>
              <a:t>년 </a:t>
            </a:r>
            <a:r>
              <a:rPr lang="en-US" altLang="ko-KR" b="1" dirty="0">
                <a:latin typeface="굴림"/>
                <a:ea typeface="굴림"/>
              </a:rPr>
              <a:t>09</a:t>
            </a:r>
            <a:r>
              <a:rPr lang="ko-KR" altLang="en-US" b="1" dirty="0">
                <a:latin typeface="굴림"/>
                <a:ea typeface="굴림"/>
              </a:rPr>
              <a:t>월  </a:t>
            </a:r>
            <a:r>
              <a:rPr lang="en-US" altLang="ko-KR" b="1" dirty="0">
                <a:latin typeface="굴림"/>
                <a:ea typeface="굴림"/>
              </a:rPr>
              <a:t>15</a:t>
            </a:r>
            <a:r>
              <a:rPr lang="ko-KR" altLang="en-US" b="1" dirty="0">
                <a:latin typeface="굴림"/>
                <a:ea typeface="굴림"/>
              </a:rPr>
              <a:t>일</a:t>
            </a:r>
          </a:p>
          <a:p>
            <a:pPr>
              <a:defRPr/>
            </a:pPr>
            <a:endParaRPr lang="en-US" altLang="ko-KR" b="1" dirty="0">
              <a:latin typeface="굴림"/>
              <a:ea typeface="굴림"/>
            </a:endParaRPr>
          </a:p>
          <a:p>
            <a:pPr>
              <a:defRPr/>
            </a:pPr>
            <a:r>
              <a:rPr lang="ko-KR" altLang="en-US" b="1" dirty="0">
                <a:latin typeface="굴림"/>
                <a:ea typeface="굴림"/>
              </a:rPr>
              <a:t>▣ </a:t>
            </a:r>
            <a:r>
              <a:rPr lang="ko-KR" altLang="en-US" sz="2000" b="1" dirty="0">
                <a:latin typeface="굴림"/>
                <a:ea typeface="굴림"/>
              </a:rPr>
              <a:t>시 상 식 </a:t>
            </a:r>
          </a:p>
          <a:p>
            <a:pPr>
              <a:defRPr/>
            </a:pPr>
            <a:r>
              <a:rPr lang="ko-KR" altLang="en-US" b="1" dirty="0">
                <a:latin typeface="굴림"/>
                <a:ea typeface="굴림"/>
              </a:rPr>
              <a:t>    ▶</a:t>
            </a:r>
            <a:r>
              <a:rPr lang="en-US" altLang="ko-KR" b="1" dirty="0">
                <a:latin typeface="굴림"/>
                <a:ea typeface="굴림"/>
              </a:rPr>
              <a:t>2020</a:t>
            </a:r>
            <a:r>
              <a:rPr lang="ko-KR" altLang="en-US" b="1" dirty="0">
                <a:latin typeface="굴림"/>
                <a:ea typeface="굴림"/>
              </a:rPr>
              <a:t>년 </a:t>
            </a:r>
            <a:r>
              <a:rPr lang="en-US" altLang="ko-KR" b="1" dirty="0">
                <a:latin typeface="굴림"/>
                <a:ea typeface="굴림"/>
              </a:rPr>
              <a:t>09</a:t>
            </a:r>
            <a:r>
              <a:rPr lang="ko-KR" altLang="en-US" b="1" dirty="0">
                <a:latin typeface="굴림"/>
                <a:ea typeface="굴림"/>
              </a:rPr>
              <a:t>월 </a:t>
            </a:r>
            <a:r>
              <a:rPr lang="en-US" altLang="ko-KR" b="1" dirty="0" smtClean="0">
                <a:latin typeface="굴림"/>
                <a:ea typeface="굴림"/>
              </a:rPr>
              <a:t>26</a:t>
            </a:r>
            <a:r>
              <a:rPr lang="ko-KR" altLang="en-US" b="1" dirty="0" smtClean="0">
                <a:latin typeface="굴림"/>
                <a:ea typeface="굴림"/>
              </a:rPr>
              <a:t>일</a:t>
            </a:r>
            <a:r>
              <a:rPr lang="en-US" altLang="ko-KR" b="1" dirty="0">
                <a:latin typeface="굴림"/>
                <a:ea typeface="굴림"/>
              </a:rPr>
              <a:t>(</a:t>
            </a:r>
            <a:r>
              <a:rPr lang="ko-KR" altLang="en-US" b="1" dirty="0">
                <a:latin typeface="굴림"/>
                <a:ea typeface="굴림"/>
              </a:rPr>
              <a:t>토</a:t>
            </a:r>
            <a:r>
              <a:rPr lang="en-US" altLang="ko-KR" b="1" dirty="0">
                <a:latin typeface="굴림"/>
                <a:ea typeface="굴림"/>
              </a:rPr>
              <a:t>) 14:00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dsp="http://schemas.microsoft.com/office/drawing/2008/diagram" xmlns:dgm="http://schemas.openxmlformats.org/drawingml/2006/diagram" xmlns:c="http://schemas.openxmlformats.org/drawingml/2006/chart" xmlns="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22675" y="1979711"/>
            <a:ext cx="6480720" cy="7009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2000" b="1">
                <a:latin typeface="굴림"/>
                <a:ea typeface="굴림"/>
              </a:rPr>
              <a:t> ▣ 신청서  및 작품 제출 기간 </a:t>
            </a:r>
            <a:r>
              <a:rPr lang="en-US" altLang="ko-KR" sz="2000" b="1">
                <a:latin typeface="굴림"/>
                <a:ea typeface="굴림"/>
              </a:rPr>
              <a:t>: </a:t>
            </a:r>
          </a:p>
          <a:p>
            <a:pPr lvl="0">
              <a:defRPr/>
            </a:pPr>
            <a:r>
              <a:rPr lang="en-US" altLang="ko-KR" sz="2000" b="1">
                <a:latin typeface="굴림"/>
                <a:ea typeface="굴림"/>
              </a:rPr>
              <a:t>     </a:t>
            </a:r>
            <a:r>
              <a:rPr lang="en-US" altLang="ko-KR" b="1">
                <a:latin typeface="굴림"/>
                <a:ea typeface="굴림"/>
              </a:rPr>
              <a:t>*</a:t>
            </a:r>
            <a:r>
              <a:rPr lang="ko-KR" altLang="en-US" b="1">
                <a:latin typeface="굴림"/>
                <a:ea typeface="굴림"/>
              </a:rPr>
              <a:t>신  청  서 </a:t>
            </a:r>
            <a:r>
              <a:rPr lang="en-US" altLang="ko-KR" b="1">
                <a:latin typeface="굴림"/>
                <a:ea typeface="굴림"/>
              </a:rPr>
              <a:t>: 2020</a:t>
            </a:r>
            <a:r>
              <a:rPr lang="ko-KR" altLang="en-US" b="1">
                <a:latin typeface="굴림"/>
                <a:ea typeface="굴림"/>
              </a:rPr>
              <a:t>년  </a:t>
            </a:r>
            <a:r>
              <a:rPr lang="en-US" altLang="ko-KR" b="1">
                <a:latin typeface="굴림"/>
                <a:ea typeface="굴림"/>
              </a:rPr>
              <a:t>08</a:t>
            </a:r>
            <a:r>
              <a:rPr lang="ko-KR" altLang="en-US" b="1">
                <a:latin typeface="굴림"/>
                <a:ea typeface="굴림"/>
              </a:rPr>
              <a:t>월  </a:t>
            </a:r>
            <a:r>
              <a:rPr lang="en-US" altLang="ko-KR" b="1">
                <a:latin typeface="굴림"/>
                <a:ea typeface="굴림"/>
              </a:rPr>
              <a:t>30</a:t>
            </a:r>
            <a:r>
              <a:rPr lang="ko-KR" altLang="en-US" b="1">
                <a:latin typeface="굴림"/>
                <a:ea typeface="굴림"/>
              </a:rPr>
              <a:t>일까지</a:t>
            </a:r>
          </a:p>
          <a:p>
            <a:pPr lvl="0">
              <a:defRPr/>
            </a:pPr>
            <a:r>
              <a:rPr lang="en-US" altLang="ko-KR" b="1">
                <a:latin typeface="굴림"/>
                <a:ea typeface="굴림"/>
              </a:rPr>
              <a:t>     * </a:t>
            </a:r>
            <a:r>
              <a:rPr lang="ko-KR" altLang="en-US" b="1">
                <a:latin typeface="굴림"/>
                <a:ea typeface="굴림"/>
              </a:rPr>
              <a:t>작품제출  </a:t>
            </a:r>
            <a:r>
              <a:rPr lang="en-US" altLang="ko-KR" b="1">
                <a:latin typeface="굴림"/>
                <a:ea typeface="굴림"/>
              </a:rPr>
              <a:t>: 2020</a:t>
            </a:r>
            <a:r>
              <a:rPr lang="ko-KR" altLang="en-US" b="1">
                <a:latin typeface="굴림"/>
                <a:ea typeface="굴림"/>
              </a:rPr>
              <a:t>년 </a:t>
            </a:r>
            <a:r>
              <a:rPr lang="en-US" altLang="ko-KR" b="1">
                <a:latin typeface="굴림"/>
                <a:ea typeface="굴림"/>
              </a:rPr>
              <a:t> 09</a:t>
            </a:r>
            <a:r>
              <a:rPr lang="ko-KR" altLang="en-US" b="1">
                <a:latin typeface="굴림"/>
                <a:ea typeface="굴림"/>
              </a:rPr>
              <a:t>월 </a:t>
            </a:r>
            <a:r>
              <a:rPr lang="en-US" altLang="ko-KR" b="1">
                <a:latin typeface="굴림"/>
                <a:ea typeface="굴림"/>
              </a:rPr>
              <a:t> 18</a:t>
            </a:r>
            <a:r>
              <a:rPr lang="ko-KR" altLang="en-US" b="1">
                <a:latin typeface="굴림"/>
                <a:ea typeface="굴림"/>
              </a:rPr>
              <a:t>일까지</a:t>
            </a:r>
          </a:p>
          <a:p>
            <a:pPr lvl="0">
              <a:defRPr/>
            </a:pPr>
            <a:r>
              <a:rPr lang="en-US" altLang="ko-KR">
                <a:solidFill>
                  <a:srgbClr val="FF0000"/>
                </a:solidFill>
                <a:latin typeface="굴림"/>
                <a:ea typeface="굴림"/>
              </a:rPr>
              <a:t>※ </a:t>
            </a:r>
            <a:r>
              <a:rPr lang="ko-KR" altLang="en-US">
                <a:solidFill>
                  <a:srgbClr val="FF0000"/>
                </a:solidFill>
                <a:latin typeface="굴림"/>
                <a:ea typeface="굴림"/>
              </a:rPr>
              <a:t>작품 제출시 </a:t>
            </a:r>
            <a:r>
              <a:rPr lang="ko-KR" altLang="en-US" b="1">
                <a:solidFill>
                  <a:srgbClr val="FF0000"/>
                </a:solidFill>
                <a:latin typeface="굴림"/>
                <a:ea typeface="굴림"/>
              </a:rPr>
              <a:t>액자는 유리를  빼고  제출</a:t>
            </a:r>
            <a:r>
              <a:rPr lang="ko-KR" altLang="en-US">
                <a:solidFill>
                  <a:srgbClr val="FF0000"/>
                </a:solidFill>
                <a:latin typeface="굴림"/>
                <a:ea typeface="굴림"/>
              </a:rPr>
              <a:t>해 주시기 바랍니다</a:t>
            </a:r>
            <a:r>
              <a:rPr lang="en-US" altLang="ko-KR">
                <a:solidFill>
                  <a:srgbClr val="FF0000"/>
                </a:solidFill>
                <a:latin typeface="굴림"/>
                <a:ea typeface="굴림"/>
              </a:rPr>
              <a:t>.</a:t>
            </a:r>
          </a:p>
          <a:p>
            <a:pPr lvl="0">
              <a:defRPr/>
            </a:pPr>
            <a:r>
              <a:rPr lang="en-US" altLang="ko-KR" sz="2000" b="1">
                <a:latin typeface="굴림"/>
                <a:ea typeface="굴림"/>
              </a:rPr>
              <a:t> </a:t>
            </a:r>
            <a:r>
              <a:rPr lang="ko-KR" altLang="ko-KR" sz="2000" b="1">
                <a:latin typeface="굴림"/>
                <a:ea typeface="굴림"/>
              </a:rPr>
              <a:t>▣</a:t>
            </a:r>
            <a:r>
              <a:rPr lang="en-US" altLang="ko-KR" sz="2000" b="1">
                <a:latin typeface="굴림"/>
                <a:ea typeface="굴림"/>
              </a:rPr>
              <a:t> </a:t>
            </a:r>
            <a:r>
              <a:rPr lang="ko-KR" altLang="en-US" sz="2000" b="1">
                <a:latin typeface="굴림"/>
                <a:ea typeface="굴림"/>
              </a:rPr>
              <a:t>신청서 접수</a:t>
            </a:r>
          </a:p>
          <a:p>
            <a:pPr lvl="0">
              <a:defRPr/>
            </a:pPr>
            <a:r>
              <a:rPr lang="en-US" altLang="ko-KR" sz="2000" b="1">
                <a:solidFill>
                  <a:srgbClr val="FF0000"/>
                </a:solidFill>
                <a:latin typeface="굴림"/>
                <a:ea typeface="굴림"/>
              </a:rPr>
              <a:t>    E- mail : koecc@hanmail.net</a:t>
            </a:r>
          </a:p>
          <a:p>
            <a:pPr lvl="0">
              <a:defRPr/>
            </a:pPr>
            <a:r>
              <a:rPr lang="en-US" altLang="ko-KR">
                <a:solidFill>
                  <a:srgbClr val="FF0000"/>
                </a:solidFill>
                <a:latin typeface="굴림"/>
                <a:ea typeface="굴림"/>
              </a:rPr>
              <a:t>   ☞</a:t>
            </a:r>
            <a:r>
              <a:rPr lang="ko-KR" altLang="en-US">
                <a:solidFill>
                  <a:srgbClr val="FF0000"/>
                </a:solidFill>
                <a:latin typeface="굴림"/>
                <a:ea typeface="굴림"/>
              </a:rPr>
              <a:t> 본원 참가 신청서 양식만 유효함</a:t>
            </a:r>
            <a:r>
              <a:rPr lang="en-US" altLang="ko-KR">
                <a:solidFill>
                  <a:srgbClr val="FF0000"/>
                </a:solidFill>
                <a:latin typeface="굴림"/>
                <a:ea typeface="굴림"/>
              </a:rPr>
              <a:t>.</a:t>
            </a:r>
          </a:p>
          <a:p>
            <a:pPr lvl="0">
              <a:defRPr/>
            </a:pPr>
            <a:r>
              <a:rPr lang="en-US" altLang="ko-KR" sz="2000">
                <a:solidFill>
                  <a:srgbClr val="FF0000"/>
                </a:solidFill>
                <a:latin typeface="새굴림"/>
                <a:ea typeface="새굴림"/>
              </a:rPr>
              <a:t>          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sz="2000">
                <a:solidFill>
                  <a:srgbClr val="FF0000"/>
                </a:solidFill>
                <a:latin typeface="새굴림"/>
                <a:ea typeface="새굴림"/>
              </a:rPr>
              <a:t>                     </a:t>
            </a:r>
            <a:r>
              <a:rPr lang="ko-KR" altLang="en-US" sz="2000" b="1">
                <a:latin typeface="새굴림"/>
                <a:ea typeface="새굴림"/>
              </a:rPr>
              <a:t>▢행사관련안전대책 </a:t>
            </a:r>
          </a:p>
          <a:p>
            <a:pPr>
              <a:lnSpc>
                <a:spcPct val="150000"/>
              </a:lnSpc>
              <a:defRPr/>
            </a:pPr>
            <a:endParaRPr lang="en-US" altLang="ko-KR">
              <a:solidFill>
                <a:srgbClr val="FF0000"/>
              </a:solidFill>
              <a:latin typeface="굴림"/>
              <a:ea typeface="굴림"/>
            </a:endParaRPr>
          </a:p>
          <a:p>
            <a:pPr>
              <a:lnSpc>
                <a:spcPct val="150000"/>
              </a:lnSpc>
              <a:defRPr/>
            </a:pPr>
            <a:endParaRPr lang="en-US" altLang="ko-KR">
              <a:solidFill>
                <a:srgbClr val="FF0000"/>
              </a:solidFill>
              <a:latin typeface="굴림"/>
              <a:ea typeface="굴림"/>
            </a:endParaRPr>
          </a:p>
          <a:p>
            <a:pPr>
              <a:lnSpc>
                <a:spcPct val="150000"/>
              </a:lnSpc>
              <a:defRPr/>
            </a:pPr>
            <a:endParaRPr lang="en-US" altLang="ko-KR">
              <a:solidFill>
                <a:srgbClr val="FF0000"/>
              </a:solidFill>
              <a:latin typeface="굴림"/>
              <a:ea typeface="굴림"/>
            </a:endParaRPr>
          </a:p>
          <a:p>
            <a:pPr>
              <a:lnSpc>
                <a:spcPct val="150000"/>
              </a:lnSpc>
              <a:defRPr/>
            </a:pPr>
            <a:endParaRPr lang="en-US" altLang="ko-KR">
              <a:solidFill>
                <a:srgbClr val="FF0000"/>
              </a:solidFill>
              <a:latin typeface="굴림"/>
              <a:ea typeface="굴림"/>
            </a:endParaRPr>
          </a:p>
          <a:p>
            <a:pPr>
              <a:lnSpc>
                <a:spcPct val="150000"/>
              </a:lnSpc>
              <a:defRPr/>
            </a:pPr>
            <a:endParaRPr lang="en-US" altLang="ko-KR">
              <a:solidFill>
                <a:srgbClr val="FF0000"/>
              </a:solidFill>
              <a:latin typeface="굴림"/>
              <a:ea typeface="굴림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ko-KR" sz="2000" b="1">
                <a:latin typeface="굴림"/>
                <a:ea typeface="굴림"/>
              </a:rPr>
              <a:t> </a:t>
            </a:r>
          </a:p>
          <a:p>
            <a:pPr>
              <a:lnSpc>
                <a:spcPct val="150000"/>
              </a:lnSpc>
              <a:defRPr/>
            </a:pPr>
            <a:endParaRPr lang="en-US" altLang="ko-KR" sz="2000" b="1">
              <a:latin typeface="굴림"/>
              <a:ea typeface="굴림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ko-KR" sz="2000" b="1">
                <a:latin typeface="굴림"/>
                <a:ea typeface="굴림"/>
              </a:rPr>
              <a:t>▣</a:t>
            </a:r>
            <a:r>
              <a:rPr lang="ko-KR" altLang="en-US" sz="2000" b="1">
                <a:latin typeface="굴림"/>
                <a:ea typeface="굴림"/>
              </a:rPr>
              <a:t> 행정사무처  및  집행본부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b="1">
                <a:latin typeface="굴림"/>
                <a:ea typeface="굴림"/>
              </a:rPr>
              <a:t>       </a:t>
            </a:r>
            <a:r>
              <a:rPr lang="ko-KR" altLang="en-US" b="1">
                <a:latin typeface="굴림"/>
                <a:ea typeface="굴림"/>
              </a:rPr>
              <a:t>사단법인 한국교육문화원  문화예술팀</a:t>
            </a:r>
          </a:p>
          <a:p>
            <a:pPr lvl="0">
              <a:defRPr/>
            </a:pPr>
            <a:r>
              <a:rPr lang="en-US" altLang="ko-KR" b="1">
                <a:latin typeface="굴림"/>
                <a:ea typeface="굴림"/>
              </a:rPr>
              <a:t>    </a:t>
            </a:r>
            <a:r>
              <a:rPr lang="en-US" altLang="ko-KR" b="1">
                <a:latin typeface="HY헤드라인M"/>
                <a:ea typeface="HY헤드라인M"/>
              </a:rPr>
              <a:t>◎</a:t>
            </a:r>
            <a:r>
              <a:rPr lang="en-US" altLang="ko-KR" b="1">
                <a:latin typeface="굴림"/>
                <a:ea typeface="굴림"/>
              </a:rPr>
              <a:t> </a:t>
            </a:r>
            <a:r>
              <a:rPr lang="ko-KR" altLang="en-US" b="1">
                <a:latin typeface="굴림"/>
                <a:ea typeface="굴림"/>
              </a:rPr>
              <a:t>연락처 </a:t>
            </a:r>
            <a:r>
              <a:rPr lang="en-US" altLang="ko-KR" b="1">
                <a:latin typeface="굴림"/>
                <a:ea typeface="굴림"/>
              </a:rPr>
              <a:t>: TEL. 02)720-8681   FAX. 02)720-8680</a:t>
            </a:r>
          </a:p>
        </p:txBody>
      </p:sp>
      <p:sp>
        <p:nvSpPr>
          <p:cNvPr id="3" name="모서리가 둥근 직사각형 2"/>
          <p:cNvSpPr/>
          <p:nvPr/>
        </p:nvSpPr>
        <p:spPr>
          <a:xfrm>
            <a:off x="642918" y="1142976"/>
            <a:ext cx="2771254" cy="600803"/>
          </a:xfrm>
          <a:prstGeom prst="roundRect">
            <a:avLst>
              <a:gd name="adj" fmla="val 16667"/>
            </a:avLst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800" b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굴림체"/>
                <a:ea typeface="굴림체"/>
              </a:rPr>
              <a:t>참가 안내</a:t>
            </a: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>
          <a:xfrm>
            <a:off x="332656" y="6878954"/>
            <a:ext cx="5688632" cy="7051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anchor="ctr" anchorCtr="0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</a:defRPr>
            </a:lvl9pPr>
          </a:lstStyle>
          <a:p>
            <a:pPr marL="0" marR="0" lvl="0" indent="0" algn="just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/>
            </a:pPr>
            <a:r>
              <a:rPr kumimoji="0" lang="en-US" altLang="ko-KR" sz="1600" b="1" i="0" u="none" strike="noStrike" cap="none" normalizeH="0" baseline="0">
                <a:solidFill>
                  <a:srgbClr val="FF0000"/>
                </a:solidFill>
                <a:effectLst/>
                <a:latin typeface="Arial"/>
                <a:ea typeface="굴림"/>
              </a:rPr>
              <a:t>                                            </a:t>
            </a:r>
          </a:p>
          <a:p>
            <a:pPr marL="285750" marR="0" lvl="0" indent="-285750" algn="just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 typeface="Arial"/>
              <a:buChar char="•"/>
              <a:defRPr/>
            </a:pPr>
            <a:r>
              <a:rPr kumimoji="0" lang="ko-KR" altLang="en-US" sz="1200" b="1" i="0" u="none" strike="noStrike" cap="none" normalizeH="0" baseline="0">
                <a:solidFill>
                  <a:srgbClr val="FF0000"/>
                </a:solidFill>
                <a:effectLst/>
                <a:ea typeface="굴림"/>
              </a:rPr>
              <a:t> 본 행사는 건전한 사회 발전에 기여함을 목적으로 함에 참가자에게 참가비 및 </a:t>
            </a:r>
          </a:p>
          <a:p>
            <a:pPr marL="285750" marR="0" lvl="0" indent="-285750" algn="just" defTabSz="914400" rtl="0" eaLnBrk="0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 typeface="Arial"/>
              <a:buChar char="•"/>
              <a:defRPr/>
            </a:pPr>
            <a:r>
              <a:rPr kumimoji="0" lang="ko-KR" altLang="en-US" sz="1200" b="1" i="0" u="none" strike="noStrike" cap="none" normalizeH="0" baseline="0">
                <a:solidFill>
                  <a:srgbClr val="FF0000"/>
                </a:solidFill>
                <a:effectLst/>
                <a:ea typeface="굴림"/>
              </a:rPr>
              <a:t> 입장료를 징수치 않으며 행사 시 물품을 판매하는 행위를 하지 않습니다</a:t>
            </a:r>
            <a:r>
              <a:rPr kumimoji="0" lang="en-US" altLang="ko-KR" sz="1200" b="1" i="0" u="none" strike="noStrike" cap="none" normalizeH="0" baseline="0">
                <a:solidFill>
                  <a:srgbClr val="FF0000"/>
                </a:solidFill>
                <a:effectLst/>
                <a:latin typeface="굴림"/>
              </a:rPr>
              <a:t>.</a:t>
            </a:r>
            <a:r>
              <a:rPr kumimoji="0" lang="en-US" altLang="ko-KR" sz="1200" b="0" i="0" u="none" strike="noStrike" cap="none" normalizeH="0" baseline="0">
                <a:solidFill>
                  <a:srgbClr val="000000"/>
                </a:solidFill>
                <a:effectLst/>
                <a:latin typeface="한컴바탕"/>
                <a:ea typeface="한컴바탕"/>
                <a:cs typeface="한컴바탕"/>
              </a:rPr>
              <a:t>  </a:t>
            </a:r>
          </a:p>
        </p:txBody>
      </p:sp>
      <p:graphicFrame>
        <p:nvGraphicFramePr>
          <p:cNvPr id="10" name="표 9"/>
          <p:cNvGraphicFramePr>
            <a:graphicFrameLocks noGrp="1"/>
          </p:cNvGraphicFramePr>
          <p:nvPr/>
        </p:nvGraphicFramePr>
        <p:xfrm>
          <a:off x="472838" y="4792930"/>
          <a:ext cx="5912323" cy="2227342"/>
        </p:xfrm>
        <a:graphic>
          <a:graphicData uri="http://schemas.openxmlformats.org/drawingml/2006/table">
            <a:tbl>
              <a:tblPr firstRow="1" bandRow="1"/>
              <a:tblGrid>
                <a:gridCol w="674269"/>
                <a:gridCol w="1555671"/>
                <a:gridCol w="2170215"/>
                <a:gridCol w="1512168"/>
              </a:tblGrid>
              <a:tr h="885535">
                <a:tc rowSpan="3">
                  <a:txBody>
                    <a:bodyPr/>
                    <a:lstStyle/>
                    <a:p>
                      <a:pPr marL="0" marR="0" indent="0" 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1400" b="1" kern="0" spc="0">
                          <a:solidFill>
                            <a:srgbClr val="000000"/>
                          </a:solidFill>
                          <a:effectLst/>
                          <a:ea typeface="굴림"/>
                        </a:rPr>
                        <a:t>행사</a:t>
                      </a:r>
                    </a:p>
                    <a:p>
                      <a:pPr marL="0" marR="0" indent="0" 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1400" b="1" kern="0" spc="0">
                          <a:solidFill>
                            <a:srgbClr val="000000"/>
                          </a:solidFill>
                          <a:effectLst/>
                          <a:ea typeface="굴림"/>
                        </a:rPr>
                        <a:t>관련</a:t>
                      </a:r>
                    </a:p>
                    <a:p>
                      <a:pPr marL="0" marR="0" indent="0" 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1400" b="1" kern="0" spc="0">
                          <a:solidFill>
                            <a:srgbClr val="000000"/>
                          </a:solidFill>
                          <a:effectLst/>
                          <a:ea typeface="굴림"/>
                        </a:rPr>
                        <a:t>안전</a:t>
                      </a:r>
                    </a:p>
                    <a:p>
                      <a:pPr marL="0" marR="0" indent="0" 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1400" b="1" kern="0" spc="0">
                          <a:solidFill>
                            <a:srgbClr val="000000"/>
                          </a:solidFill>
                          <a:effectLst/>
                          <a:ea typeface="굴림"/>
                        </a:rPr>
                        <a:t>대책</a:t>
                      </a:r>
                      <a:endParaRPr lang="ko-KR" altLang="en-US" sz="14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907" marR="17907" marT="17907" marB="1790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1400" b="1" kern="0" spc="0">
                          <a:solidFill>
                            <a:srgbClr val="000000"/>
                          </a:solidFill>
                          <a:effectLst/>
                          <a:ea typeface="굴림"/>
                        </a:rPr>
                        <a:t>행사진행 요원 수</a:t>
                      </a:r>
                    </a:p>
                    <a:p>
                      <a:pPr marL="0" marR="0" indent="0" 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altLang="ko-KR" sz="1400" b="1" kern="0" spc="-140">
                          <a:solidFill>
                            <a:srgbClr val="000000"/>
                          </a:solidFill>
                          <a:effectLst/>
                          <a:latin typeface="굴림"/>
                        </a:rPr>
                        <a:t>(</a:t>
                      </a:r>
                      <a:r>
                        <a:rPr lang="ko-KR" altLang="en-US" sz="1400" b="1" kern="0" spc="-140">
                          <a:solidFill>
                            <a:srgbClr val="000000"/>
                          </a:solidFill>
                          <a:effectLst/>
                          <a:ea typeface="굴림"/>
                        </a:rPr>
                        <a:t>안전관리 요원  등</a:t>
                      </a:r>
                      <a:r>
                        <a:rPr lang="en-US" altLang="ko-KR" sz="1400" b="1" kern="0" spc="-140">
                          <a:solidFill>
                            <a:srgbClr val="000000"/>
                          </a:solidFill>
                          <a:effectLst/>
                          <a:latin typeface="굴림"/>
                        </a:rPr>
                        <a:t>)</a:t>
                      </a:r>
                      <a:endParaRPr lang="ko-KR" altLang="en-US" sz="1400" b="1" kern="0" spc="-14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just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1400" b="1" kern="0" spc="0">
                          <a:solidFill>
                            <a:srgbClr val="000000"/>
                          </a:solidFill>
                          <a:effectLst/>
                          <a:latin typeface="굴림"/>
                          <a:ea typeface="굴림"/>
                        </a:rPr>
                        <a:t>▶ 진행요원 </a:t>
                      </a:r>
                      <a:r>
                        <a:rPr lang="en-US" altLang="ko-KR" sz="1400" b="1" kern="0" spc="0">
                          <a:solidFill>
                            <a:srgbClr val="000000"/>
                          </a:solidFill>
                          <a:effectLst/>
                          <a:latin typeface="굴림"/>
                        </a:rPr>
                        <a:t>10</a:t>
                      </a:r>
                      <a:r>
                        <a:rPr lang="ko-KR" altLang="en-US" sz="1400" b="1" kern="0" spc="0">
                          <a:solidFill>
                            <a:srgbClr val="000000"/>
                          </a:solidFill>
                          <a:effectLst/>
                          <a:latin typeface="굴림"/>
                          <a:ea typeface="굴림"/>
                        </a:rPr>
                        <a:t>명 </a:t>
                      </a:r>
                    </a:p>
                    <a:p>
                      <a:pPr marL="0" marR="0" indent="0" algn="just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1400" b="1" kern="0" spc="0">
                          <a:solidFill>
                            <a:srgbClr val="000000"/>
                          </a:solidFill>
                          <a:effectLst/>
                          <a:ea typeface="굴림"/>
                        </a:rPr>
                        <a:t>▶ 행사장 안전요원</a:t>
                      </a:r>
                      <a:r>
                        <a:rPr lang="en-US" altLang="ko-KR" sz="1400" b="1" kern="0" spc="0">
                          <a:solidFill>
                            <a:srgbClr val="000000"/>
                          </a:solidFill>
                          <a:effectLst/>
                          <a:latin typeface="굴림"/>
                        </a:rPr>
                        <a:t>(</a:t>
                      </a:r>
                      <a:r>
                        <a:rPr lang="ko-KR" altLang="en-US" sz="1400" b="1" kern="0" spc="0">
                          <a:solidFill>
                            <a:srgbClr val="000000"/>
                          </a:solidFill>
                          <a:effectLst/>
                          <a:ea typeface="굴림"/>
                        </a:rPr>
                        <a:t>관리요원</a:t>
                      </a:r>
                      <a:r>
                        <a:rPr lang="en-US" altLang="ko-KR" sz="1400" b="1" kern="0" spc="0">
                          <a:solidFill>
                            <a:srgbClr val="000000"/>
                          </a:solidFill>
                          <a:effectLst/>
                          <a:latin typeface="굴림"/>
                        </a:rPr>
                        <a:t>)4</a:t>
                      </a:r>
                      <a:r>
                        <a:rPr lang="ko-KR" altLang="en-US" sz="1400" b="1" kern="0" spc="0">
                          <a:solidFill>
                            <a:srgbClr val="000000"/>
                          </a:solidFill>
                          <a:effectLst/>
                          <a:ea typeface="굴림"/>
                        </a:rPr>
                        <a:t>명 </a:t>
                      </a:r>
                    </a:p>
                    <a:p>
                      <a:pPr marL="0" marR="0" indent="0" algn="just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1400" b="1" kern="0" spc="0">
                          <a:solidFill>
                            <a:srgbClr val="000000"/>
                          </a:solidFill>
                          <a:effectLst/>
                          <a:ea typeface="굴림"/>
                        </a:rPr>
                        <a:t>▶ 일반 자원봉사자 </a:t>
                      </a:r>
                      <a:r>
                        <a:rPr lang="en-US" altLang="ko-KR" sz="1400" b="1" kern="0" spc="0">
                          <a:solidFill>
                            <a:srgbClr val="000000"/>
                          </a:solidFill>
                          <a:effectLst/>
                          <a:latin typeface="굴림"/>
                        </a:rPr>
                        <a:t>10</a:t>
                      </a:r>
                      <a:r>
                        <a:rPr lang="ko-KR" altLang="en-US" sz="1400" b="1" kern="0" spc="0">
                          <a:solidFill>
                            <a:srgbClr val="000000"/>
                          </a:solidFill>
                          <a:effectLst/>
                          <a:ea typeface="굴림"/>
                        </a:rPr>
                        <a:t>명 </a:t>
                      </a:r>
                      <a:endParaRPr lang="ko-KR" altLang="en-US" sz="14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</a:tr>
              <a:tr h="800710">
                <a:tc v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1400" b="1" kern="0" spc="0">
                          <a:solidFill>
                            <a:srgbClr val="000000"/>
                          </a:solidFill>
                          <a:effectLst/>
                          <a:ea typeface="굴림"/>
                        </a:rPr>
                        <a:t>공중위생</a:t>
                      </a:r>
                    </a:p>
                    <a:p>
                      <a:pPr marL="0" marR="0" indent="0" 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altLang="ko-KR" sz="1400" b="1" kern="0" spc="0">
                          <a:solidFill>
                            <a:srgbClr val="000000"/>
                          </a:solidFill>
                          <a:effectLst/>
                          <a:latin typeface="굴림"/>
                        </a:rPr>
                        <a:t>(</a:t>
                      </a:r>
                      <a:r>
                        <a:rPr lang="ko-KR" altLang="en-US" sz="1400" b="1" kern="0" spc="0">
                          <a:solidFill>
                            <a:srgbClr val="000000"/>
                          </a:solidFill>
                          <a:effectLst/>
                          <a:ea typeface="굴림"/>
                        </a:rPr>
                        <a:t>화장실</a:t>
                      </a:r>
                      <a:r>
                        <a:rPr lang="en-US" altLang="ko-KR" sz="1400" b="1" kern="0" spc="0">
                          <a:solidFill>
                            <a:srgbClr val="000000"/>
                          </a:solidFill>
                          <a:effectLst/>
                          <a:latin typeface="굴림"/>
                        </a:rPr>
                        <a:t>, </a:t>
                      </a:r>
                      <a:r>
                        <a:rPr lang="ko-KR" altLang="en-US" sz="1400" b="1" kern="0" spc="0">
                          <a:solidFill>
                            <a:srgbClr val="000000"/>
                          </a:solidFill>
                          <a:effectLst/>
                          <a:ea typeface="굴림"/>
                        </a:rPr>
                        <a:t>식수대 등</a:t>
                      </a:r>
                      <a:r>
                        <a:rPr lang="en-US" altLang="ko-KR" sz="1400" b="1" kern="0" spc="0">
                          <a:solidFill>
                            <a:srgbClr val="000000"/>
                          </a:solidFill>
                          <a:effectLst/>
                          <a:latin typeface="굴림"/>
                        </a:rPr>
                        <a:t>) </a:t>
                      </a:r>
                      <a:endParaRPr lang="ko-KR" altLang="en-US" sz="14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1400" b="1" kern="0" spc="0">
                          <a:solidFill>
                            <a:srgbClr val="000000"/>
                          </a:solidFill>
                          <a:effectLst/>
                          <a:latin typeface="굴림"/>
                          <a:ea typeface="굴림"/>
                        </a:rPr>
                        <a:t>▶ 화장실 수</a:t>
                      </a:r>
                    </a:p>
                    <a:p>
                      <a:pPr marL="0" marR="0" indent="0" algn="just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altLang="ko-KR" sz="1400" b="1" kern="0" spc="0">
                          <a:solidFill>
                            <a:srgbClr val="000000"/>
                          </a:solidFill>
                          <a:effectLst/>
                          <a:latin typeface="굴림"/>
                        </a:rPr>
                        <a:t>- </a:t>
                      </a:r>
                      <a:r>
                        <a:rPr lang="ko-KR" altLang="en-US" sz="1400" b="1" kern="0" spc="0">
                          <a:solidFill>
                            <a:srgbClr val="000000"/>
                          </a:solidFill>
                          <a:effectLst/>
                          <a:ea typeface="굴림"/>
                        </a:rPr>
                        <a:t>남자 </a:t>
                      </a:r>
                      <a:r>
                        <a:rPr lang="en-US" altLang="ko-KR" sz="1400" b="1" kern="0" spc="0">
                          <a:solidFill>
                            <a:srgbClr val="000000"/>
                          </a:solidFill>
                          <a:effectLst/>
                          <a:latin typeface="굴림"/>
                        </a:rPr>
                        <a:t>: 3</a:t>
                      </a:r>
                      <a:r>
                        <a:rPr lang="ko-KR" altLang="en-US" sz="1400" b="1" kern="0" spc="0">
                          <a:solidFill>
                            <a:srgbClr val="000000"/>
                          </a:solidFill>
                          <a:effectLst/>
                          <a:ea typeface="굴림"/>
                        </a:rPr>
                        <a:t>개</a:t>
                      </a:r>
                      <a:r>
                        <a:rPr lang="en-US" altLang="ko-KR" sz="1400" b="1" kern="0" spc="0">
                          <a:solidFill>
                            <a:srgbClr val="000000"/>
                          </a:solidFill>
                          <a:effectLst/>
                          <a:latin typeface="굴림"/>
                        </a:rPr>
                        <a:t>(1, 2, 3</a:t>
                      </a:r>
                      <a:r>
                        <a:rPr lang="ko-KR" altLang="en-US" sz="1400" b="1" kern="0" spc="0">
                          <a:solidFill>
                            <a:srgbClr val="000000"/>
                          </a:solidFill>
                          <a:effectLst/>
                          <a:ea typeface="굴림"/>
                        </a:rPr>
                        <a:t>층</a:t>
                      </a:r>
                      <a:r>
                        <a:rPr lang="en-US" altLang="ko-KR" sz="1400" b="1" kern="0" spc="0">
                          <a:solidFill>
                            <a:srgbClr val="000000"/>
                          </a:solidFill>
                          <a:effectLst/>
                          <a:latin typeface="굴림"/>
                        </a:rPr>
                        <a:t>)</a:t>
                      </a:r>
                    </a:p>
                    <a:p>
                      <a:pPr marL="0" marR="0" indent="0" algn="just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altLang="ko-KR" sz="1400" b="1" kern="0" spc="0">
                          <a:solidFill>
                            <a:srgbClr val="000000"/>
                          </a:solidFill>
                          <a:effectLst/>
                          <a:latin typeface="굴림"/>
                        </a:rPr>
                        <a:t>- </a:t>
                      </a:r>
                      <a:r>
                        <a:rPr lang="ko-KR" altLang="en-US" sz="1400" b="1" kern="0" spc="0">
                          <a:solidFill>
                            <a:srgbClr val="000000"/>
                          </a:solidFill>
                          <a:effectLst/>
                          <a:ea typeface="굴림"/>
                        </a:rPr>
                        <a:t>여자 </a:t>
                      </a:r>
                      <a:r>
                        <a:rPr lang="en-US" altLang="ko-KR" sz="1400" b="1" kern="0" spc="0">
                          <a:solidFill>
                            <a:srgbClr val="000000"/>
                          </a:solidFill>
                          <a:effectLst/>
                          <a:latin typeface="굴림"/>
                        </a:rPr>
                        <a:t>: 3</a:t>
                      </a:r>
                      <a:r>
                        <a:rPr lang="ko-KR" altLang="en-US" sz="1400" b="1" kern="0" spc="0">
                          <a:solidFill>
                            <a:srgbClr val="000000"/>
                          </a:solidFill>
                          <a:effectLst/>
                          <a:ea typeface="굴림"/>
                        </a:rPr>
                        <a:t>개</a:t>
                      </a:r>
                      <a:r>
                        <a:rPr lang="en-US" altLang="ko-KR" sz="1400" b="1" kern="0" spc="0">
                          <a:solidFill>
                            <a:srgbClr val="000000"/>
                          </a:solidFill>
                          <a:effectLst/>
                          <a:latin typeface="굴림"/>
                        </a:rPr>
                        <a:t>(1, 2, 3</a:t>
                      </a:r>
                      <a:r>
                        <a:rPr lang="ko-KR" altLang="en-US" sz="1400" b="1" kern="0" spc="0">
                          <a:solidFill>
                            <a:srgbClr val="000000"/>
                          </a:solidFill>
                          <a:effectLst/>
                          <a:ea typeface="굴림"/>
                        </a:rPr>
                        <a:t>층</a:t>
                      </a:r>
                      <a:r>
                        <a:rPr lang="en-US" altLang="ko-KR" sz="1400" b="1" kern="0" spc="0">
                          <a:solidFill>
                            <a:srgbClr val="000000"/>
                          </a:solidFill>
                          <a:effectLst/>
                          <a:latin typeface="굴림"/>
                        </a:rPr>
                        <a:t>)</a:t>
                      </a: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</a:lnL>
                    <a:lnR w="3175" cap="flat" cmpd="sng" algn="ctr">
                      <a:solidFill>
                        <a:srgbClr val="000000"/>
                      </a:solidFill>
                      <a:prstDash val="dot"/>
                      <a:round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1400" b="1" kern="0" spc="0">
                          <a:solidFill>
                            <a:srgbClr val="000000"/>
                          </a:solidFill>
                          <a:effectLst/>
                          <a:latin typeface="굴림"/>
                          <a:ea typeface="굴림"/>
                        </a:rPr>
                        <a:t>▶ 식수대수 </a:t>
                      </a:r>
                      <a:r>
                        <a:rPr lang="en-US" altLang="ko-KR" sz="1400" b="1" kern="0" spc="0">
                          <a:solidFill>
                            <a:srgbClr val="000000"/>
                          </a:solidFill>
                          <a:effectLst/>
                          <a:latin typeface="굴림"/>
                        </a:rPr>
                        <a:t>: 6</a:t>
                      </a:r>
                      <a:r>
                        <a:rPr lang="ko-KR" altLang="en-US" sz="1400" b="1" kern="0" spc="0">
                          <a:solidFill>
                            <a:srgbClr val="000000"/>
                          </a:solidFill>
                          <a:effectLst/>
                          <a:latin typeface="굴림"/>
                          <a:ea typeface="굴림"/>
                        </a:rPr>
                        <a:t>개</a:t>
                      </a:r>
                      <a:endParaRPr lang="ko-KR" altLang="en-US" sz="1400" b="1" kern="0" spc="0">
                        <a:solidFill>
                          <a:srgbClr val="000000"/>
                        </a:solidFill>
                        <a:effectLst/>
                        <a:latin typeface="굴림"/>
                      </a:endParaRPr>
                    </a:p>
                  </a:txBody>
                  <a:tcPr marL="17907" marR="17907" marT="17907" marB="17907" anchor="ctr">
                    <a:lnL w="3175" cap="flat" cmpd="sng" algn="ctr">
                      <a:solidFill>
                        <a:srgbClr val="000000"/>
                      </a:solidFill>
                      <a:prstDash val="dot"/>
                      <a:round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</a:lnB>
                  </a:tcPr>
                </a:tc>
              </a:tr>
              <a:tr h="541097">
                <a:tc v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1400" b="1" kern="0" spc="0">
                          <a:solidFill>
                            <a:srgbClr val="000000"/>
                          </a:solidFill>
                          <a:effectLst/>
                          <a:ea typeface="굴림"/>
                        </a:rPr>
                        <a:t>응급의료 관련</a:t>
                      </a:r>
                      <a:endParaRPr lang="ko-KR" altLang="en-US" sz="14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just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1400" b="1" kern="0" spc="0">
                          <a:solidFill>
                            <a:srgbClr val="000000"/>
                          </a:solidFill>
                          <a:effectLst/>
                          <a:latin typeface="굴림"/>
                          <a:ea typeface="굴림"/>
                        </a:rPr>
                        <a:t>▶ 상비약구비 </a:t>
                      </a:r>
                    </a:p>
                    <a:p>
                      <a:pPr marL="0" marR="0" indent="0" algn="just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ko-KR" altLang="en-US" sz="1400" b="1" kern="0" spc="0">
                          <a:solidFill>
                            <a:srgbClr val="000000"/>
                          </a:solidFill>
                          <a:effectLst/>
                          <a:ea typeface="굴림"/>
                        </a:rPr>
                        <a:t>▶ 인근 병원</a:t>
                      </a:r>
                      <a:r>
                        <a:rPr lang="en-US" altLang="ko-KR" sz="1400" b="1" kern="0" spc="0">
                          <a:solidFill>
                            <a:srgbClr val="000000"/>
                          </a:solidFill>
                          <a:effectLst/>
                          <a:latin typeface="굴림"/>
                        </a:rPr>
                        <a:t> </a:t>
                      </a:r>
                      <a:r>
                        <a:rPr lang="ko-KR" altLang="en-US" sz="1400" b="1" kern="0" spc="0">
                          <a:solidFill>
                            <a:srgbClr val="000000"/>
                          </a:solidFill>
                          <a:effectLst/>
                          <a:ea typeface="굴림"/>
                        </a:rPr>
                        <a:t>협조 요청</a:t>
                      </a:r>
                      <a:r>
                        <a:rPr lang="en-US" altLang="ko-KR" sz="1400" b="1" kern="0" spc="0">
                          <a:solidFill>
                            <a:srgbClr val="000000"/>
                          </a:solidFill>
                          <a:effectLst/>
                          <a:latin typeface="굴림"/>
                        </a:rPr>
                        <a:t>.</a:t>
                      </a:r>
                      <a:endParaRPr lang="ko-KR" altLang="en-US" sz="14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:dsp="http://schemas.microsoft.com/office/drawing/2008/diagram" xmlns:dgm="http://schemas.openxmlformats.org/drawingml/2006/diagram" xmlns:c="http://schemas.openxmlformats.org/drawingml/2006/chart" xmlns="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015491" y="1084911"/>
            <a:ext cx="1569660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>
                <a:latin typeface="굴림"/>
                <a:ea typeface="굴림"/>
              </a:rPr>
              <a:t>제출서류서식</a:t>
            </a:r>
            <a:endParaRPr lang="en-US" altLang="ko-KR">
              <a:latin typeface="굴림"/>
              <a:ea typeface="굴림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5015463" y="1071537"/>
            <a:ext cx="1556809" cy="411375"/>
          </a:xfrm>
          <a:prstGeom prst="rect">
            <a:avLst/>
          </a:prstGeom>
          <a:noFill/>
          <a:ln w="28575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n w="9525">
                <a:solidFill>
                  <a:schemeClr val="tx1"/>
                </a:solidFill>
              </a:ln>
              <a:latin typeface="굴림"/>
              <a:ea typeface="굴림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285728" y="1571604"/>
          <a:ext cx="6286545" cy="46087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2942"/>
                <a:gridCol w="1000132"/>
                <a:gridCol w="1572206"/>
                <a:gridCol w="720080"/>
                <a:gridCol w="636672"/>
                <a:gridCol w="1714513"/>
              </a:tblGrid>
              <a:tr h="928694">
                <a:tc gridSpan="6"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en-US" altLang="ko-KR" sz="1800">
                          <a:latin typeface="굴림"/>
                          <a:ea typeface="굴림"/>
                        </a:rPr>
                        <a:t>2020</a:t>
                      </a:r>
                      <a:r>
                        <a:rPr lang="ko-KR" altLang="en-US" sz="1800" baseline="0">
                          <a:latin typeface="굴림"/>
                          <a:ea typeface="굴림"/>
                        </a:rPr>
                        <a:t> </a:t>
                      </a:r>
                      <a:r>
                        <a:rPr lang="ko-KR" altLang="en-US" sz="1800">
                          <a:latin typeface="굴림"/>
                          <a:ea typeface="굴림"/>
                        </a:rPr>
                        <a:t>미술작품국제교류공모전</a:t>
                      </a:r>
                    </a:p>
                    <a:p>
                      <a:pPr algn="ctr" latinLnBrk="1">
                        <a:defRPr/>
                      </a:pPr>
                      <a:r>
                        <a:rPr lang="ko-KR" altLang="en-US" sz="2800" b="1">
                          <a:latin typeface="굴림"/>
                          <a:ea typeface="굴림"/>
                        </a:rPr>
                        <a:t>출 품 신 청 서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</a:tr>
              <a:tr h="500066">
                <a:tc rowSpan="6"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ko-KR" altLang="en-US" sz="2000">
                          <a:latin typeface="굴림"/>
                          <a:ea typeface="굴림"/>
                        </a:rPr>
                        <a:t>출</a:t>
                      </a:r>
                    </a:p>
                    <a:p>
                      <a:pPr algn="ctr" latinLnBrk="1">
                        <a:defRPr/>
                      </a:pPr>
                      <a:endParaRPr lang="en-US" altLang="ko-KR" sz="2000">
                        <a:latin typeface="굴림"/>
                        <a:ea typeface="굴림"/>
                      </a:endParaRPr>
                    </a:p>
                    <a:p>
                      <a:pPr algn="ctr" latinLnBrk="1">
                        <a:defRPr/>
                      </a:pPr>
                      <a:r>
                        <a:rPr lang="ko-KR" altLang="en-US" sz="2000">
                          <a:latin typeface="굴림"/>
                          <a:ea typeface="굴림"/>
                        </a:rPr>
                        <a:t>품</a:t>
                      </a:r>
                    </a:p>
                    <a:p>
                      <a:pPr algn="ctr" latinLnBrk="1">
                        <a:defRPr/>
                      </a:pPr>
                      <a:endParaRPr lang="en-US" altLang="ko-KR" sz="2000">
                        <a:latin typeface="굴림"/>
                        <a:ea typeface="굴림"/>
                      </a:endParaRPr>
                    </a:p>
                    <a:p>
                      <a:pPr algn="ctr" latinLnBrk="1">
                        <a:defRPr/>
                      </a:pPr>
                      <a:r>
                        <a:rPr lang="ko-KR" altLang="en-US" sz="2000">
                          <a:latin typeface="굴림"/>
                          <a:ea typeface="굴림"/>
                        </a:rPr>
                        <a:t>자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ko-KR" altLang="en-US" sz="1400">
                          <a:latin typeface="굴림"/>
                          <a:ea typeface="굴림"/>
                        </a:rPr>
                        <a:t>성      명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</a:tcPr>
                </a:tc>
                <a:tc gridSpan="3">
                  <a:txBody>
                    <a:bodyPr/>
                    <a:lstStyle/>
                    <a:p>
                      <a:pPr algn="l" latinLnBrk="1">
                        <a:defRPr/>
                      </a:pPr>
                      <a:r>
                        <a:rPr lang="en-US" altLang="ko-KR" sz="1400">
                          <a:latin typeface="굴림"/>
                          <a:ea typeface="굴림"/>
                        </a:rPr>
                        <a:t>(</a:t>
                      </a:r>
                      <a:r>
                        <a:rPr lang="ko-KR" altLang="en-US" sz="1400">
                          <a:latin typeface="굴림"/>
                          <a:ea typeface="굴림"/>
                        </a:rPr>
                        <a:t>한글</a:t>
                      </a:r>
                      <a:r>
                        <a:rPr lang="en-US" altLang="ko-KR" sz="1400">
                          <a:latin typeface="굴림"/>
                          <a:ea typeface="굴림"/>
                        </a:rPr>
                        <a:t>)</a:t>
                      </a:r>
                    </a:p>
                    <a:p>
                      <a:pPr algn="l" latinLnBrk="1">
                        <a:defRPr/>
                      </a:pPr>
                      <a:endParaRPr lang="en-US" altLang="ko-KR" sz="1400">
                        <a:latin typeface="굴림"/>
                        <a:ea typeface="굴림"/>
                      </a:endParaRPr>
                    </a:p>
                    <a:p>
                      <a:pPr algn="l" latinLnBrk="1">
                        <a:defRPr/>
                      </a:pPr>
                      <a:r>
                        <a:rPr lang="en-US" altLang="ko-KR" sz="1400">
                          <a:latin typeface="굴림"/>
                          <a:ea typeface="굴림"/>
                        </a:rPr>
                        <a:t>(</a:t>
                      </a:r>
                      <a:r>
                        <a:rPr lang="ko-KR" altLang="en-US" sz="1400">
                          <a:latin typeface="굴림"/>
                          <a:ea typeface="굴림"/>
                        </a:rPr>
                        <a:t>영문</a:t>
                      </a:r>
                      <a:r>
                        <a:rPr lang="en-US" altLang="ko-KR" sz="1400">
                          <a:latin typeface="굴림"/>
                          <a:ea typeface="굴림"/>
                        </a:rPr>
                        <a:t>)</a:t>
                      </a:r>
                    </a:p>
                    <a:p>
                      <a:pPr algn="l" latinLnBrk="1">
                        <a:defRPr/>
                      </a:pPr>
                      <a:endParaRPr lang="en-US" altLang="ko-KR" sz="1400">
                        <a:latin typeface="굴림"/>
                        <a:ea typeface="굴림"/>
                      </a:endParaRPr>
                    </a:p>
                    <a:p>
                      <a:pPr algn="l" latinLnBrk="1">
                        <a:defRPr/>
                      </a:pPr>
                      <a:r>
                        <a:rPr lang="en-US" altLang="ko-KR" sz="1400">
                          <a:latin typeface="굴림"/>
                          <a:ea typeface="굴림"/>
                        </a:rPr>
                        <a:t>(</a:t>
                      </a:r>
                      <a:r>
                        <a:rPr lang="ko-KR" altLang="en-US" sz="1400">
                          <a:latin typeface="굴림"/>
                          <a:ea typeface="굴림"/>
                        </a:rPr>
                        <a:t>한자</a:t>
                      </a:r>
                      <a:r>
                        <a:rPr lang="en-US" altLang="ko-KR" sz="1400">
                          <a:latin typeface="굴림"/>
                          <a:ea typeface="굴림"/>
                        </a:rPr>
                        <a:t>)</a:t>
                      </a:r>
                      <a:endParaRPr lang="ko-KR" altLang="en-US" sz="1400">
                        <a:latin typeface="굴림"/>
                        <a:ea typeface="굴림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</a:tcPr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ko-KR" altLang="en-US" sz="1800">
                          <a:latin typeface="굴림"/>
                          <a:ea typeface="굴림"/>
                        </a:rPr>
                        <a:t>사        진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</a:tcPr>
                </a:tc>
              </a:tr>
              <a:tr h="472198">
                <a:tc v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 sz="1400">
                        <a:latin typeface="바탕"/>
                        <a:ea typeface="바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ko-KR" altLang="en-US" sz="1400">
                          <a:latin typeface="굴림"/>
                          <a:ea typeface="굴림"/>
                        </a:rPr>
                        <a:t>생년월일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endParaRPr lang="ko-KR" altLang="en-US" sz="1400">
                        <a:latin typeface="굴림"/>
                        <a:ea typeface="굴림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ko-KR" altLang="en-US" sz="1400">
                          <a:latin typeface="굴림"/>
                          <a:ea typeface="굴림"/>
                        </a:rPr>
                        <a:t>성 별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endParaRPr lang="ko-KR" altLang="en-US" sz="1400">
                        <a:latin typeface="굴림"/>
                        <a:ea typeface="굴림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</a:tcPr>
                </a:tc>
                <a:tc v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</a:tr>
              <a:tr h="513272">
                <a:tc v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 sz="1400">
                        <a:latin typeface="바탕"/>
                        <a:ea typeface="바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ko-KR" altLang="en-US" sz="1400">
                          <a:latin typeface="굴림"/>
                          <a:ea typeface="굴림"/>
                        </a:rPr>
                        <a:t>소     속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 latinLnBrk="1">
                        <a:defRPr/>
                      </a:pPr>
                      <a:endParaRPr lang="ko-KR" altLang="en-US" sz="1400">
                        <a:latin typeface="굴림"/>
                        <a:ea typeface="굴림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</a:tcPr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</a:tr>
              <a:tr h="259948">
                <a:tc v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 sz="1400">
                        <a:latin typeface="바탕"/>
                        <a:ea typeface="바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ko-KR" altLang="en-US" sz="1400">
                          <a:latin typeface="굴림"/>
                          <a:ea typeface="굴림"/>
                        </a:rPr>
                        <a:t>연 락 처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</a:tcPr>
                </a:tc>
                <a:tc gridSpan="4">
                  <a:txBody>
                    <a:bodyPr/>
                    <a:lstStyle/>
                    <a:p>
                      <a:pPr algn="l" latinLnBrk="1">
                        <a:defRPr/>
                      </a:pPr>
                      <a:r>
                        <a:rPr lang="en-US" altLang="ko-KR" sz="1400">
                          <a:latin typeface="굴림"/>
                          <a:ea typeface="굴림"/>
                        </a:rPr>
                        <a:t>TEL. (      )         -</a:t>
                      </a:r>
                    </a:p>
                    <a:p>
                      <a:pPr algn="l" latinLnBrk="1">
                        <a:defRPr/>
                      </a:pPr>
                      <a:r>
                        <a:rPr lang="en-US" altLang="ko-KR" sz="1400">
                          <a:latin typeface="굴림"/>
                          <a:ea typeface="굴림"/>
                        </a:rPr>
                        <a:t>H.P</a:t>
                      </a:r>
                      <a:r>
                        <a:rPr lang="en-US" altLang="ko-KR" sz="1400" baseline="0">
                          <a:latin typeface="굴림"/>
                          <a:ea typeface="굴림"/>
                        </a:rPr>
                        <a:t>. (      )         -</a:t>
                      </a:r>
                      <a:endParaRPr lang="ko-KR" altLang="en-US" sz="1400">
                        <a:latin typeface="굴림"/>
                        <a:ea typeface="굴림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</a:tcPr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</a:tcPr>
                </a:tc>
              </a:tr>
              <a:tr h="461868">
                <a:tc v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 sz="1400">
                        <a:latin typeface="바탕"/>
                        <a:ea typeface="바탕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ko-KR" altLang="en-US" sz="1400">
                          <a:latin typeface="굴림"/>
                          <a:ea typeface="굴림"/>
                        </a:rPr>
                        <a:t>주     소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</a:tcPr>
                </a:tc>
                <a:tc gridSpan="4">
                  <a:txBody>
                    <a:bodyPr/>
                    <a:lstStyle/>
                    <a:p>
                      <a:pPr algn="l" latinLnBrk="1">
                        <a:defRPr/>
                      </a:pPr>
                      <a:r>
                        <a:rPr lang="en-US" altLang="ko-KR" sz="1400">
                          <a:latin typeface="굴림"/>
                          <a:ea typeface="굴림"/>
                        </a:rPr>
                        <a:t>( </a:t>
                      </a:r>
                      <a:r>
                        <a:rPr lang="en-US" altLang="ko-KR" sz="1400" baseline="0">
                          <a:latin typeface="굴림"/>
                          <a:ea typeface="굴림"/>
                        </a:rPr>
                        <a:t>      -      )</a:t>
                      </a:r>
                    </a:p>
                    <a:p>
                      <a:pPr algn="l" latinLnBrk="1">
                        <a:defRPr/>
                      </a:pPr>
                      <a:endParaRPr lang="ko-KR" altLang="en-US" sz="1400">
                        <a:latin typeface="굴림"/>
                        <a:ea typeface="굴림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</a:tcPr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</a:tr>
              <a:tr h="500066">
                <a:tc v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en-US" altLang="ko-KR" sz="1400">
                          <a:latin typeface="굴림"/>
                          <a:ea typeface="굴림"/>
                        </a:rPr>
                        <a:t>E-mail</a:t>
                      </a:r>
                      <a:endParaRPr lang="ko-KR" altLang="en-US" sz="1400">
                        <a:latin typeface="굴림"/>
                        <a:ea typeface="굴림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</a:tcPr>
                </a:tc>
                <a:tc gridSpan="4">
                  <a:txBody>
                    <a:bodyPr/>
                    <a:lstStyle/>
                    <a:p>
                      <a:pPr algn="l" latinLnBrk="1">
                        <a:defRPr/>
                      </a:pPr>
                      <a:r>
                        <a:rPr lang="en-US" altLang="ko-KR" sz="1400">
                          <a:latin typeface="굴림"/>
                          <a:ea typeface="굴림"/>
                        </a:rPr>
                        <a:t>                    </a:t>
                      </a:r>
                      <a:r>
                        <a:rPr lang="en-US" altLang="ko-KR" sz="1400" baseline="0">
                          <a:latin typeface="굴림"/>
                          <a:ea typeface="굴림"/>
                        </a:rPr>
                        <a:t>      @</a:t>
                      </a:r>
                      <a:endParaRPr lang="ko-KR" altLang="en-US" sz="1400">
                        <a:latin typeface="굴림"/>
                        <a:ea typeface="굴림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32656" y="6588224"/>
            <a:ext cx="6159584" cy="72507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ko-KR" altLang="en-US" sz="1400">
                <a:latin typeface="굴림"/>
                <a:ea typeface="굴림"/>
              </a:rPr>
              <a:t>  본인은 </a:t>
            </a:r>
            <a:r>
              <a:rPr lang="en-US" altLang="ko-KR" sz="1400">
                <a:latin typeface="굴림"/>
                <a:ea typeface="굴림"/>
              </a:rPr>
              <a:t>2020 “</a:t>
            </a:r>
            <a:r>
              <a:rPr lang="ko-KR" altLang="en-US" sz="1400">
                <a:latin typeface="굴림"/>
                <a:ea typeface="굴림"/>
              </a:rPr>
              <a:t>맑고 매력 있는 세계도시 서울</a:t>
            </a:r>
            <a:r>
              <a:rPr lang="en-US" altLang="ko-KR" sz="1400">
                <a:latin typeface="굴림"/>
                <a:ea typeface="굴림"/>
              </a:rPr>
              <a:t>” </a:t>
            </a:r>
            <a:r>
              <a:rPr lang="ko-KR" altLang="en-US" sz="1400">
                <a:latin typeface="굴림"/>
                <a:ea typeface="굴림"/>
              </a:rPr>
              <a:t>미술작품국제교류공모전의 </a:t>
            </a:r>
          </a:p>
          <a:p>
            <a:pPr>
              <a:lnSpc>
                <a:spcPct val="150000"/>
              </a:lnSpc>
              <a:defRPr/>
            </a:pPr>
            <a:r>
              <a:rPr lang="ko-KR" altLang="en-US" sz="1400">
                <a:latin typeface="굴림"/>
                <a:ea typeface="굴림"/>
              </a:rPr>
              <a:t>개최요강을 준수하여 위와 같은 내용으로 출품 하고자 합니다</a:t>
            </a:r>
            <a:r>
              <a:rPr lang="en-US" altLang="ko-KR" sz="1400">
                <a:latin typeface="굴림"/>
                <a:ea typeface="굴림"/>
              </a:rPr>
              <a:t>.</a:t>
            </a:r>
            <a:endParaRPr lang="ko-KR" altLang="en-US" sz="1400">
              <a:latin typeface="굴림"/>
              <a:ea typeface="굴림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0285" y="7452320"/>
            <a:ext cx="2364105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ko-KR" altLang="en-US" sz="1400">
                <a:latin typeface="굴림"/>
                <a:ea typeface="굴림"/>
              </a:rPr>
              <a:t>  </a:t>
            </a:r>
            <a:r>
              <a:rPr lang="en-US" altLang="ko-KR" sz="1400">
                <a:latin typeface="굴림"/>
                <a:ea typeface="굴림"/>
              </a:rPr>
              <a:t>2020</a:t>
            </a:r>
            <a:r>
              <a:rPr lang="ko-KR" altLang="en-US" sz="1400">
                <a:latin typeface="굴림"/>
                <a:ea typeface="굴림"/>
              </a:rPr>
              <a:t>년         월          일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5728" y="8643966"/>
            <a:ext cx="2615587" cy="29810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1400">
                <a:latin typeface="굴림"/>
                <a:ea typeface="굴림"/>
              </a:rPr>
              <a:t>사단법인 한국교육문화원 귀중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15639" y="8094487"/>
            <a:ext cx="3267101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1600">
                <a:latin typeface="굴림"/>
                <a:ea typeface="굴림"/>
              </a:rPr>
              <a:t>출 품 자 </a:t>
            </a:r>
            <a:r>
              <a:rPr lang="en-US" altLang="ko-KR" sz="1600">
                <a:latin typeface="굴림"/>
                <a:ea typeface="굴림"/>
              </a:rPr>
              <a:t>:                        (</a:t>
            </a:r>
            <a:r>
              <a:rPr lang="ko-KR" altLang="en-US" sz="1600">
                <a:latin typeface="굴림"/>
                <a:ea typeface="굴림"/>
              </a:rPr>
              <a:t>서명</a:t>
            </a:r>
            <a:r>
              <a:rPr lang="en-US" altLang="ko-KR" sz="1600">
                <a:latin typeface="굴림"/>
                <a:ea typeface="굴림"/>
              </a:rPr>
              <a:t>)</a:t>
            </a:r>
            <a:endParaRPr lang="ko-KR" altLang="en-US" sz="1600">
              <a:latin typeface="굴림"/>
              <a:ea typeface="굴림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00768" y="71406"/>
            <a:ext cx="816249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>
                <a:latin typeface="굴림"/>
                <a:ea typeface="굴림"/>
              </a:rPr>
              <a:t>(</a:t>
            </a:r>
            <a:r>
              <a:rPr lang="ko-KR" altLang="en-US">
                <a:latin typeface="굴림"/>
                <a:ea typeface="굴림"/>
              </a:rPr>
              <a:t>앞면</a:t>
            </a:r>
            <a:r>
              <a:rPr lang="en-US" altLang="ko-KR">
                <a:latin typeface="굴림"/>
                <a:ea typeface="굴림"/>
              </a:rPr>
              <a:t>)</a:t>
            </a:r>
            <a:endParaRPr lang="ko-KR" altLang="en-US">
              <a:latin typeface="굴림"/>
              <a:ea typeface="굴림"/>
            </a:endParaRPr>
          </a:p>
        </p:txBody>
      </p:sp>
      <p:sp>
        <p:nvSpPr>
          <p:cNvPr id="16" name="모서리가 둥근 직사각형 15"/>
          <p:cNvSpPr/>
          <p:nvPr/>
        </p:nvSpPr>
        <p:spPr>
          <a:xfrm>
            <a:off x="285728" y="214282"/>
            <a:ext cx="2928957" cy="857256"/>
          </a:xfrm>
          <a:prstGeom prst="roundRect">
            <a:avLst>
              <a:gd name="adj" fmla="val 16667"/>
            </a:avLst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3600">
                <a:solidFill>
                  <a:srgbClr val="FFC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Berlin Sans FB Demi"/>
              </a:rPr>
              <a:t>SEOUL</a:t>
            </a:r>
          </a:p>
          <a:p>
            <a:pPr algn="ctr">
              <a:defRPr/>
            </a:pPr>
            <a:r>
              <a:rPr lang="en-US" altLang="ko-KR" sz="2000">
                <a:solidFill>
                  <a:srgbClr val="9933FF"/>
                </a:solidFill>
                <a:latin typeface="Berlin Sans FB Demi"/>
              </a:rPr>
              <a:t>City of Culture and Art</a:t>
            </a:r>
            <a:endParaRPr lang="ko-KR" altLang="en-US" sz="2000">
              <a:solidFill>
                <a:srgbClr val="9933FF"/>
              </a:solidFill>
              <a:latin typeface="Berlin Sans FB Dem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dsp="http://schemas.microsoft.com/office/drawing/2008/diagram" xmlns:dgm="http://schemas.openxmlformats.org/drawingml/2006/diagram" xmlns:c="http://schemas.openxmlformats.org/drawingml/2006/chart" xmlns="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000636" y="1000100"/>
            <a:ext cx="155827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>
                <a:latin typeface="굴림"/>
                <a:ea typeface="굴림"/>
              </a:rPr>
              <a:t>제출서류서식</a:t>
            </a:r>
            <a:endParaRPr lang="en-US" altLang="ko-KR">
              <a:latin typeface="굴림"/>
              <a:ea typeface="굴림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5000636" y="1000100"/>
            <a:ext cx="1556809" cy="411375"/>
          </a:xfrm>
          <a:prstGeom prst="rect">
            <a:avLst/>
          </a:prstGeom>
          <a:noFill/>
          <a:ln w="28575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n w="9525"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285728" y="1571604"/>
          <a:ext cx="6286545" cy="70009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3074"/>
                <a:gridCol w="4643471"/>
              </a:tblGrid>
              <a:tr h="928694">
                <a:tc gridSpan="2"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en-US" altLang="ko-KR" sz="1800">
                          <a:latin typeface="굴림"/>
                          <a:ea typeface="굴림"/>
                        </a:rPr>
                        <a:t>2020</a:t>
                      </a:r>
                      <a:r>
                        <a:rPr lang="ko-KR" altLang="en-US" sz="1800" baseline="0">
                          <a:latin typeface="굴림"/>
                          <a:ea typeface="굴림"/>
                        </a:rPr>
                        <a:t> </a:t>
                      </a:r>
                      <a:r>
                        <a:rPr lang="ko-KR" altLang="en-US" sz="1800">
                          <a:latin typeface="굴림"/>
                          <a:ea typeface="굴림"/>
                        </a:rPr>
                        <a:t>미술작품국제교류공모전</a:t>
                      </a:r>
                    </a:p>
                    <a:p>
                      <a:pPr algn="ctr" latinLnBrk="1">
                        <a:defRPr/>
                      </a:pPr>
                      <a:r>
                        <a:rPr lang="ko-KR" altLang="en-US" sz="2800" b="1">
                          <a:latin typeface="굴림"/>
                          <a:ea typeface="굴림"/>
                        </a:rPr>
                        <a:t>출 품 신 청 서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</a:tr>
              <a:tr h="571504"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ko-KR" altLang="en-US" sz="1400">
                          <a:latin typeface="굴림"/>
                          <a:ea typeface="굴림"/>
                        </a:rPr>
                        <a:t>출품분야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</a:tcPr>
                </a:tc>
                <a:tc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 sz="1400">
                        <a:latin typeface="바탕"/>
                        <a:ea typeface="바탕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ko-KR" altLang="en-US" sz="1400">
                          <a:latin typeface="굴림"/>
                          <a:ea typeface="굴림"/>
                        </a:rPr>
                        <a:t>작 품 명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</a:tcPr>
                </a:tc>
                <a:tc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 sz="1400">
                        <a:latin typeface="바탕"/>
                        <a:ea typeface="바탕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ko-KR" altLang="en-US" sz="1400">
                          <a:latin typeface="굴림"/>
                          <a:ea typeface="굴림"/>
                        </a:rPr>
                        <a:t>규     격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</a:tcPr>
                </a:tc>
                <a:tc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 sz="1400">
                        <a:latin typeface="바탕"/>
                        <a:ea typeface="바탕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</a:tcPr>
                </a:tc>
              </a:tr>
              <a:tr h="1571636"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ko-KR" altLang="en-US" sz="1400">
                          <a:latin typeface="굴림"/>
                          <a:ea typeface="굴림"/>
                        </a:rPr>
                        <a:t>작품소개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endParaRPr lang="ko-KR" altLang="en-US" sz="1400">
                        <a:latin typeface="바탕"/>
                        <a:ea typeface="바탕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</a:tcPr>
                </a:tc>
              </a:tr>
              <a:tr h="1785950"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r>
                        <a:rPr lang="ko-KR" altLang="en-US" sz="1400">
                          <a:latin typeface="굴림"/>
                          <a:ea typeface="굴림"/>
                        </a:rPr>
                        <a:t>작가프로필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defRPr/>
                      </a:pPr>
                      <a:endParaRPr lang="ko-KR" altLang="en-US" sz="1400">
                        <a:latin typeface="바탕"/>
                        <a:ea typeface="바탕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</a:tcPr>
                </a:tc>
              </a:tr>
              <a:tr h="1000132">
                <a:tc gridSpan="2">
                  <a:txBody>
                    <a:bodyPr/>
                    <a:lstStyle/>
                    <a:p>
                      <a:pPr algn="l" latinLnBrk="1">
                        <a:defRPr/>
                      </a:pPr>
                      <a:r>
                        <a:rPr lang="ko-KR" altLang="en-US" sz="1400">
                          <a:latin typeface="굴림"/>
                          <a:ea typeface="굴림"/>
                        </a:rPr>
                        <a:t>      기타사항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</a:tcPr>
                </a:tc>
                <a:tc hMerge="1">
                  <a:txBody>
                    <a:bodyPr/>
                    <a:lstStyle/>
                    <a:p>
                      <a:pPr algn="ctr" latinLnBrk="1">
                        <a:defRPr/>
                      </a:pPr>
                      <a:endParaRPr lang="ko-KR" altLang="en-US" sz="1400">
                        <a:latin typeface="바탕"/>
                        <a:ea typeface="바탕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85728" y="8643966"/>
            <a:ext cx="2615587" cy="29810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1400">
                <a:latin typeface="굴림"/>
                <a:ea typeface="굴림"/>
              </a:rPr>
              <a:t>사단법인 한국교육문화원 귀중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00768" y="71406"/>
            <a:ext cx="819455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>
                <a:latin typeface="굴림"/>
                <a:ea typeface="굴림"/>
              </a:rPr>
              <a:t>(</a:t>
            </a:r>
            <a:r>
              <a:rPr lang="ko-KR" altLang="en-US">
                <a:latin typeface="굴림"/>
                <a:ea typeface="굴림"/>
              </a:rPr>
              <a:t>뒷면</a:t>
            </a:r>
            <a:r>
              <a:rPr lang="en-US" altLang="ko-KR">
                <a:latin typeface="굴림"/>
                <a:ea typeface="굴림"/>
              </a:rPr>
              <a:t>)</a:t>
            </a:r>
            <a:endParaRPr lang="ko-KR" altLang="en-US">
              <a:latin typeface="굴림"/>
              <a:ea typeface="굴림"/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285728" y="214282"/>
            <a:ext cx="2928957" cy="857256"/>
          </a:xfrm>
          <a:prstGeom prst="roundRect">
            <a:avLst>
              <a:gd name="adj" fmla="val 16667"/>
            </a:avLst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3600">
                <a:solidFill>
                  <a:srgbClr val="FFC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Berlin Sans FB Demi"/>
              </a:rPr>
              <a:t>SEOUL</a:t>
            </a:r>
          </a:p>
          <a:p>
            <a:pPr algn="ctr">
              <a:defRPr/>
            </a:pPr>
            <a:r>
              <a:rPr lang="en-US" altLang="ko-KR" sz="2000">
                <a:solidFill>
                  <a:srgbClr val="9933FF"/>
                </a:solidFill>
                <a:latin typeface="Berlin Sans FB Demi"/>
              </a:rPr>
              <a:t>City of Culture and Art</a:t>
            </a:r>
            <a:endParaRPr lang="ko-KR" altLang="en-US" sz="2000">
              <a:solidFill>
                <a:srgbClr val="9933FF"/>
              </a:solidFill>
              <a:latin typeface="Berlin Sans FB Dem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dsp="http://schemas.microsoft.com/office/drawing/2008/diagram" xmlns:dgm="http://schemas.openxmlformats.org/drawingml/2006/diagram" xmlns:c="http://schemas.openxmlformats.org/drawingml/2006/chart" xmlns="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흐름">
  <a:themeElements>
    <a:clrScheme name="흐름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흐름">
      <a:majorFont>
        <a:latin typeface="Calibri"/>
        <a:ea typeface=""/>
        <a:cs typeface=""/>
        <a:font script="Jpan" typeface="MS PGothic"/>
        <a:font script="Hang" typeface="HY중고딕"/>
        <a:font script="Hans" typeface="隶书"/>
        <a:font script="Hant" typeface="Microsoft JhengHei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SimSun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흐름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808</Words>
  <Application>Microsoft Office PowerPoint</Application>
  <PresentationFormat>화면 슬라이드 쇼(4:3)</PresentationFormat>
  <Paragraphs>198</Paragraphs>
  <Slides>9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0" baseType="lpstr">
      <vt:lpstr>흐름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</vt:vector>
  </TitlesOfParts>
  <Company>Samsung Electronics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SEC</dc:creator>
  <cp:lastModifiedBy>wow</cp:lastModifiedBy>
  <cp:revision>232</cp:revision>
  <dcterms:created xsi:type="dcterms:W3CDTF">2010-03-26T02:19:40Z</dcterms:created>
  <dcterms:modified xsi:type="dcterms:W3CDTF">2020-08-24T01:29:42Z</dcterms:modified>
  <cp:version>1000.0000.01</cp:version>
</cp:coreProperties>
</file>