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91" r:id="rId2"/>
    <p:sldId id="280" r:id="rId3"/>
    <p:sldId id="281" r:id="rId4"/>
    <p:sldId id="283" r:id="rId5"/>
    <p:sldId id="282" r:id="rId6"/>
    <p:sldId id="286" r:id="rId7"/>
    <p:sldId id="270" r:id="rId8"/>
    <p:sldId id="290" r:id="rId9"/>
    <p:sldId id="289" r:id="rId10"/>
  </p:sldIdLst>
  <p:sldSz cx="6858000" cy="9144000" type="screen4x3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33FF"/>
    <a:srgbClr val="FFFF66"/>
    <a:srgbClr val="008000"/>
    <a:srgbClr val="FFFF99"/>
    <a:srgbClr val="CC3300"/>
    <a:srgbClr val="66FF33"/>
    <a:srgbClr val="00642D"/>
    <a:srgbClr val="33CC33"/>
    <a:srgbClr val="00CCFF"/>
    <a:srgbClr val="00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>
        <p:scale>
          <a:sx n="66" d="100"/>
          <a:sy n="66" d="100"/>
        </p:scale>
        <p:origin x="-1764" y="492"/>
      </p:cViewPr>
      <p:guideLst>
        <p:guide orient="horz" pos="328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839" y="3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BFA215-CAE0-4A81-A9F9-16D2FB8F5BD0}" type="datetimeFigureOut">
              <a:rPr lang="ko-KR" altLang="en-US" smtClean="0"/>
              <a:pPr/>
              <a:t>2014-06-26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40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40649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839" y="9440649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32D82-1CBA-4407-8EB8-31EC3B9FBB8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254805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632D82-1CBA-4407-8EB8-31EC3B9FBB84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2014-06-26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2014-06-26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2014-06-26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2014-06-26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2014-06-26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2014-06-26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2014-06-26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2014-06-26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2014-06-26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2014-06-26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한쪽 모서리는 잘리고 다른 쪽 모서리는 둥근 사각형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각 삼각형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F755-8A6C-466B-BE0C-C6810ADA4BC3}" type="datetimeFigureOut">
              <a:rPr lang="ko-KR" altLang="en-US" smtClean="0"/>
              <a:pPr/>
              <a:t>2014-06-26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10" name="자유형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자유형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21F755-8A6C-466B-BE0C-C6810ADA4BC3}" type="datetimeFigureOut">
              <a:rPr lang="ko-KR" altLang="en-US" smtClean="0"/>
              <a:pPr/>
              <a:t>2014-06-26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04A2D60-FCA5-4565-885E-E1FD74B0EC0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2" name="그룹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자유형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bhard.co.k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1324" y="1071538"/>
            <a:ext cx="31918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 smtClean="0">
                <a:latin typeface="굵은안상수체" pitchFamily="2" charset="-127"/>
                <a:ea typeface="굵은안상수체" pitchFamily="2" charset="-127"/>
              </a:rPr>
              <a:t>  맑고 </a:t>
            </a:r>
            <a:r>
              <a:rPr lang="ko-KR" altLang="en-US" sz="2800" smtClean="0">
                <a:latin typeface="굵은안상수체" pitchFamily="2" charset="-127"/>
                <a:ea typeface="굵은안상수체" pitchFamily="2" charset="-127"/>
              </a:rPr>
              <a:t>매력있는</a:t>
            </a:r>
            <a:r>
              <a:rPr lang="ko-KR" altLang="en-US" sz="2800" dirty="0" smtClean="0">
                <a:latin typeface="굵은안상수체" pitchFamily="2" charset="-127"/>
                <a:ea typeface="굵은안상수체" pitchFamily="2" charset="-127"/>
              </a:rPr>
              <a:t> 세계도시 서울</a:t>
            </a:r>
            <a:endParaRPr lang="ko-KR" altLang="en-US" sz="2800" dirty="0">
              <a:latin typeface="굵은안상수체" pitchFamily="2" charset="-127"/>
              <a:ea typeface="굵은안상수체" pitchFamily="2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14356" y="1557518"/>
            <a:ext cx="1857388" cy="14287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2571744" y="1557518"/>
            <a:ext cx="1857388" cy="1428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4429132" y="1557518"/>
            <a:ext cx="1857388" cy="1428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764704" y="1763688"/>
            <a:ext cx="5472608" cy="1296308"/>
          </a:xfrm>
          <a:prstGeom prst="rect">
            <a:avLst/>
          </a:prstGeom>
          <a:noFill/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altLang="ko-KR" sz="2800" b="1" dirty="0" smtClean="0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 pitchFamily="50" charset="-127"/>
                <a:ea typeface="굴림" pitchFamily="50" charset="-127"/>
              </a:rPr>
              <a:t>2014’</a:t>
            </a:r>
            <a:r>
              <a:rPr lang="ko-KR" altLang="en-US" sz="2800" b="1" dirty="0" smtClean="0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 pitchFamily="50" charset="-127"/>
                <a:ea typeface="굴림" pitchFamily="50" charset="-127"/>
              </a:rPr>
              <a:t> 제</a:t>
            </a:r>
            <a:r>
              <a:rPr lang="en-US" altLang="ko-KR" sz="2800" b="1" dirty="0" smtClean="0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 pitchFamily="50" charset="-127"/>
                <a:ea typeface="굴림" pitchFamily="50" charset="-127"/>
              </a:rPr>
              <a:t>8</a:t>
            </a:r>
            <a:r>
              <a:rPr lang="ko-KR" altLang="en-US" sz="2800" b="1" dirty="0" smtClean="0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 pitchFamily="50" charset="-127"/>
                <a:ea typeface="굴림" pitchFamily="50" charset="-127"/>
              </a:rPr>
              <a:t>회</a:t>
            </a:r>
            <a:endParaRPr lang="en-US" altLang="ko-KR" sz="2800" b="1" dirty="0" smtClean="0">
              <a:ln w="12700">
                <a:solidFill>
                  <a:srgbClr val="CC3300"/>
                </a:solidFill>
                <a:prstDash val="solid"/>
              </a:ln>
              <a:solidFill>
                <a:srgbClr val="CC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굴림" pitchFamily="50" charset="-127"/>
              <a:ea typeface="굴림" pitchFamily="50" charset="-127"/>
            </a:endParaRPr>
          </a:p>
          <a:p>
            <a:r>
              <a:rPr lang="ko-KR" altLang="en-US" sz="2800" b="1" dirty="0" smtClean="0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 pitchFamily="50" charset="-127"/>
                <a:ea typeface="굴림" pitchFamily="50" charset="-127"/>
              </a:rPr>
              <a:t>미술작품교류기획전</a:t>
            </a:r>
            <a:endParaRPr lang="en-US" altLang="ko-KR" sz="2800" b="1" dirty="0" smtClean="0">
              <a:ln w="12700">
                <a:solidFill>
                  <a:srgbClr val="CC3300"/>
                </a:solidFill>
                <a:prstDash val="solid"/>
              </a:ln>
              <a:solidFill>
                <a:srgbClr val="CC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굴림" pitchFamily="50" charset="-127"/>
              <a:ea typeface="굴림" pitchFamily="50" charset="-127"/>
            </a:endParaRPr>
          </a:p>
          <a:p>
            <a:r>
              <a:rPr lang="en-US" altLang="ko-KR" sz="2800" b="1" dirty="0" smtClean="0">
                <a:ln w="12700">
                  <a:solidFill>
                    <a:srgbClr val="CC3300"/>
                  </a:solidFill>
                  <a:prstDash val="solid"/>
                </a:ln>
                <a:solidFill>
                  <a:srgbClr val="CC33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굴림" pitchFamily="50" charset="-127"/>
                <a:ea typeface="굴림" pitchFamily="50" charset="-127"/>
              </a:rPr>
              <a:t>         </a:t>
            </a:r>
            <a:endParaRPr lang="ko-KR" altLang="en-US" sz="2800" b="1" dirty="0">
              <a:ln w="12700">
                <a:solidFill>
                  <a:srgbClr val="CC3300"/>
                </a:solidFill>
                <a:prstDash val="solid"/>
              </a:ln>
              <a:solidFill>
                <a:srgbClr val="CC33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692696" y="2699792"/>
            <a:ext cx="1857388" cy="1428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2492896" y="2699792"/>
            <a:ext cx="1929396" cy="14401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4437112" y="2699792"/>
            <a:ext cx="1857388" cy="14287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1844824" y="3059832"/>
            <a:ext cx="32271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b="1" dirty="0" smtClean="0">
                <a:solidFill>
                  <a:srgbClr val="9933FF"/>
                </a:solidFill>
                <a:latin typeface="궁서체" pitchFamily="17" charset="-127"/>
                <a:ea typeface="궁서체" pitchFamily="17" charset="-127"/>
              </a:rPr>
              <a:t>『</a:t>
            </a:r>
            <a:r>
              <a:rPr lang="ko-KR" altLang="en-US" sz="2800" b="1" dirty="0" smtClean="0">
                <a:solidFill>
                  <a:srgbClr val="9933FF"/>
                </a:solidFill>
                <a:latin typeface="궁서체" pitchFamily="17" charset="-127"/>
                <a:ea typeface="궁서체" pitchFamily="17" charset="-127"/>
              </a:rPr>
              <a:t>서울의 미</a:t>
            </a:r>
            <a:r>
              <a:rPr lang="en-US" altLang="ko-KR" sz="2800" b="1" dirty="0" smtClean="0">
                <a:solidFill>
                  <a:srgbClr val="9933FF"/>
                </a:solidFill>
                <a:latin typeface="궁서체" pitchFamily="17" charset="-127"/>
                <a:ea typeface="궁서체" pitchFamily="17" charset="-127"/>
              </a:rPr>
              <a:t>(</a:t>
            </a:r>
            <a:r>
              <a:rPr lang="ko-KR" altLang="en-US" sz="2800" b="1" dirty="0" smtClean="0">
                <a:solidFill>
                  <a:srgbClr val="9933FF"/>
                </a:solidFill>
                <a:latin typeface="궁서체" pitchFamily="17" charset="-127"/>
                <a:ea typeface="궁서체" pitchFamily="17" charset="-127"/>
              </a:rPr>
              <a:t>美</a:t>
            </a:r>
            <a:r>
              <a:rPr lang="en-US" altLang="ko-KR" sz="2800" b="1" dirty="0" smtClean="0">
                <a:solidFill>
                  <a:srgbClr val="9933FF"/>
                </a:solidFill>
                <a:latin typeface="궁서체" pitchFamily="17" charset="-127"/>
                <a:ea typeface="궁서체" pitchFamily="17" charset="-127"/>
              </a:rPr>
              <a:t>)』</a:t>
            </a:r>
            <a:endParaRPr lang="ko-KR" altLang="en-US" sz="2800" dirty="0">
              <a:solidFill>
                <a:srgbClr val="9933FF"/>
              </a:solidFill>
              <a:latin typeface="궁서체" pitchFamily="17" charset="-127"/>
              <a:ea typeface="궁서체" pitchFamily="17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714488" y="4572000"/>
            <a:ext cx="4214842" cy="92869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latin typeface="HY헤드라인M"/>
                <a:ea typeface="HY헤드라인M"/>
              </a:rPr>
              <a:t>▣ 일시 </a:t>
            </a:r>
            <a:r>
              <a:rPr lang="en-US" altLang="ko-KR" dirty="0" smtClean="0">
                <a:latin typeface="HY헤드라인M"/>
                <a:ea typeface="HY헤드라인M"/>
              </a:rPr>
              <a:t>: 2014. 08.  19 ~ 08. 24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latin typeface="HY헤드라인M"/>
                <a:ea typeface="HY헤드라인M"/>
              </a:rPr>
              <a:t>▣ 장소 </a:t>
            </a:r>
            <a:r>
              <a:rPr lang="en-US" altLang="ko-KR" dirty="0" smtClean="0">
                <a:latin typeface="HY헤드라인M"/>
                <a:ea typeface="HY헤드라인M"/>
              </a:rPr>
              <a:t>: </a:t>
            </a:r>
            <a:r>
              <a:rPr lang="ko-KR" altLang="en-US" dirty="0" smtClean="0">
                <a:latin typeface="HY헤드라인M"/>
                <a:ea typeface="HY헤드라인M"/>
              </a:rPr>
              <a:t>서울 </a:t>
            </a:r>
            <a:r>
              <a:rPr lang="ko-KR" altLang="en-US" dirty="0" err="1" smtClean="0">
                <a:latin typeface="HY헤드라인M"/>
                <a:ea typeface="HY헤드라인M"/>
              </a:rPr>
              <a:t>시민청</a:t>
            </a:r>
            <a:r>
              <a:rPr lang="ko-KR" altLang="en-US" dirty="0" smtClean="0">
                <a:latin typeface="HY헤드라인M"/>
                <a:ea typeface="HY헤드라인M"/>
              </a:rPr>
              <a:t> 갤러리</a:t>
            </a:r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1071546" y="4572000"/>
            <a:ext cx="642942" cy="92869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서울</a:t>
            </a:r>
            <a:endParaRPr lang="ko-KR" altLang="en-US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1071546" y="5557618"/>
            <a:ext cx="642942" cy="92869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latin typeface="HY헤드라인M" pitchFamily="18" charset="-127"/>
                <a:ea typeface="HY헤드라인M" pitchFamily="18" charset="-127"/>
              </a:rPr>
              <a:t>일본</a:t>
            </a:r>
            <a:endParaRPr lang="ko-KR" altLang="en-US" dirty="0"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1714488" y="5557618"/>
            <a:ext cx="4214842" cy="928694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latin typeface="HY헤드라인M"/>
                <a:ea typeface="HY헤드라인M"/>
              </a:rPr>
              <a:t>▣ 일시 </a:t>
            </a:r>
            <a:r>
              <a:rPr lang="en-US" altLang="ko-KR" dirty="0" smtClean="0">
                <a:latin typeface="HY헤드라인M"/>
                <a:ea typeface="HY헤드라인M"/>
              </a:rPr>
              <a:t>: 2014. 09. 24 ~ 09. 27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latin typeface="HY헤드라인M"/>
                <a:ea typeface="HY헤드라인M"/>
              </a:rPr>
              <a:t>▣ 장소 </a:t>
            </a:r>
            <a:r>
              <a:rPr lang="en-US" altLang="ko-KR" dirty="0" smtClean="0">
                <a:latin typeface="HY헤드라인M"/>
                <a:ea typeface="HY헤드라인M"/>
              </a:rPr>
              <a:t>: </a:t>
            </a:r>
            <a:r>
              <a:rPr lang="ko-KR" altLang="en-US" dirty="0" smtClean="0">
                <a:latin typeface="HY헤드라인M"/>
                <a:ea typeface="HY헤드라인M"/>
              </a:rPr>
              <a:t>동경 한국문화원 갤러리</a:t>
            </a:r>
            <a:r>
              <a:rPr lang="en-US" altLang="ko-KR" dirty="0" smtClean="0">
                <a:latin typeface="HY헤드라인M"/>
                <a:ea typeface="HY헤드라인M"/>
              </a:rPr>
              <a:t>-Mi</a:t>
            </a:r>
            <a:endParaRPr lang="ko-KR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052736" y="7164288"/>
            <a:ext cx="500649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주최 </a:t>
            </a:r>
            <a:r>
              <a:rPr lang="en-US" altLang="ko-KR" sz="2400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sz="2400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한국교육문화원</a:t>
            </a:r>
            <a:endParaRPr lang="en-US" altLang="ko-KR" sz="2400" b="1" dirty="0" smtClean="0">
              <a:solidFill>
                <a:srgbClr val="9933FF"/>
              </a:solidFill>
              <a:latin typeface="굴림" pitchFamily="50" charset="-127"/>
              <a:ea typeface="굴림" pitchFamily="50" charset="-127"/>
            </a:endParaRPr>
          </a:p>
          <a:p>
            <a:r>
              <a:rPr lang="ko-KR" altLang="en-US" sz="2400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후</a:t>
            </a:r>
            <a:r>
              <a:rPr lang="ko-KR" altLang="en-US" sz="2400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원 </a:t>
            </a:r>
            <a:r>
              <a:rPr lang="en-US" altLang="ko-KR" sz="2400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sz="2400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서울특별시  동경한국문화원</a:t>
            </a:r>
            <a:endParaRPr lang="en-US" altLang="ko-KR" sz="2400" b="1" dirty="0" smtClean="0">
              <a:solidFill>
                <a:srgbClr val="9933FF"/>
              </a:solidFill>
              <a:latin typeface="굴림" pitchFamily="50" charset="-127"/>
              <a:ea typeface="굴림" pitchFamily="50" charset="-127"/>
            </a:endParaRPr>
          </a:p>
          <a:p>
            <a:r>
              <a:rPr lang="ko-KR" altLang="en-US" sz="2400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         서울시의회</a:t>
            </a:r>
            <a:r>
              <a:rPr lang="en-US" altLang="ko-KR" sz="2400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  </a:t>
            </a:r>
            <a:r>
              <a:rPr lang="ko-KR" altLang="en-US" sz="2400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서울시교육청 </a:t>
            </a:r>
            <a:endParaRPr lang="en-US" altLang="ko-KR" sz="2400" b="1" dirty="0" smtClean="0">
              <a:solidFill>
                <a:srgbClr val="9933FF"/>
              </a:solidFill>
              <a:latin typeface="굴림" pitchFamily="50" charset="-127"/>
              <a:ea typeface="굴림" pitchFamily="50" charset="-127"/>
            </a:endParaRPr>
          </a:p>
          <a:p>
            <a:r>
              <a:rPr lang="ko-KR" altLang="en-US" sz="2400" b="1" dirty="0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         </a:t>
            </a:r>
            <a:r>
              <a:rPr lang="ko-KR" altLang="en-US" sz="2400" b="1" dirty="0" err="1" smtClean="0">
                <a:solidFill>
                  <a:srgbClr val="9933FF"/>
                </a:solidFill>
                <a:latin typeface="굴림" pitchFamily="50" charset="-127"/>
                <a:ea typeface="굴림" pitchFamily="50" charset="-127"/>
              </a:rPr>
              <a:t>한국예총</a:t>
            </a:r>
            <a:endParaRPr lang="ko-KR" altLang="en-US" sz="2400" b="1" dirty="0">
              <a:solidFill>
                <a:srgbClr val="9933FF"/>
              </a:solidFill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6"/>
          <p:cNvSpPr txBox="1">
            <a:spLocks noChangeArrowheads="1"/>
          </p:cNvSpPr>
          <p:nvPr/>
        </p:nvSpPr>
        <p:spPr bwMode="auto">
          <a:xfrm>
            <a:off x="188640" y="1797607"/>
            <a:ext cx="640871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0" lang="ko-KR" altLang="en-US" sz="1600" b="1" dirty="0">
                <a:latin typeface="+mn-ea"/>
              </a:rPr>
              <a:t>  </a:t>
            </a:r>
            <a:r>
              <a:rPr kumimoji="0" lang="ko-KR" altLang="en-US" b="1" dirty="0" smtClean="0">
                <a:solidFill>
                  <a:srgbClr val="0070C0"/>
                </a:solidFill>
                <a:latin typeface="굴림" pitchFamily="50" charset="-127"/>
                <a:ea typeface="태 나무" pitchFamily="18" charset="-127"/>
              </a:rPr>
              <a:t>서울 </a:t>
            </a:r>
            <a:r>
              <a:rPr kumimoji="0" lang="ko-KR" altLang="en-US" b="1" dirty="0">
                <a:solidFill>
                  <a:srgbClr val="0070C0"/>
                </a:solidFill>
                <a:latin typeface="굴림" pitchFamily="50" charset="-127"/>
                <a:ea typeface="태 나무" pitchFamily="18" charset="-127"/>
              </a:rPr>
              <a:t>시민의 예술적 욕구를 만족시키고 </a:t>
            </a:r>
          </a:p>
          <a:p>
            <a:r>
              <a:rPr kumimoji="0" lang="ko-KR" altLang="en-US" b="1" dirty="0">
                <a:solidFill>
                  <a:srgbClr val="0070C0"/>
                </a:solidFill>
                <a:latin typeface="굴림" pitchFamily="50" charset="-127"/>
                <a:ea typeface="태 나무" pitchFamily="18" charset="-127"/>
              </a:rPr>
              <a:t>            </a:t>
            </a:r>
            <a:r>
              <a:rPr kumimoji="0" lang="ko-KR" altLang="en-US" b="1" dirty="0" smtClean="0">
                <a:solidFill>
                  <a:srgbClr val="0070C0"/>
                </a:solidFill>
                <a:latin typeface="굴림" pitchFamily="50" charset="-127"/>
                <a:ea typeface="태 나무" pitchFamily="18" charset="-127"/>
              </a:rPr>
              <a:t> 나아가  </a:t>
            </a:r>
            <a:r>
              <a:rPr kumimoji="0" lang="ko-KR" altLang="en-US" b="1" dirty="0">
                <a:solidFill>
                  <a:srgbClr val="0070C0"/>
                </a:solidFill>
                <a:latin typeface="굴림" pitchFamily="50" charset="-127"/>
                <a:ea typeface="태 나무" pitchFamily="18" charset="-127"/>
              </a:rPr>
              <a:t>문화예술 발전의 큰 밑거름이 </a:t>
            </a:r>
          </a:p>
          <a:p>
            <a:r>
              <a:rPr kumimoji="0" lang="ko-KR" altLang="en-US" b="1" dirty="0">
                <a:solidFill>
                  <a:srgbClr val="0070C0"/>
                </a:solidFill>
                <a:latin typeface="굴림" pitchFamily="50" charset="-127"/>
                <a:ea typeface="태 나무" pitchFamily="18" charset="-127"/>
              </a:rPr>
              <a:t>                             </a:t>
            </a:r>
            <a:r>
              <a:rPr kumimoji="0" lang="ko-KR" altLang="en-US" b="1" dirty="0" smtClean="0">
                <a:solidFill>
                  <a:srgbClr val="0070C0"/>
                </a:solidFill>
                <a:latin typeface="굴림" pitchFamily="50" charset="-127"/>
                <a:ea typeface="태 나무" pitchFamily="18" charset="-127"/>
              </a:rPr>
              <a:t>   된다고 </a:t>
            </a:r>
            <a:r>
              <a:rPr kumimoji="0" lang="ko-KR" altLang="en-US" b="1" dirty="0">
                <a:solidFill>
                  <a:srgbClr val="0070C0"/>
                </a:solidFill>
                <a:latin typeface="굴림" pitchFamily="50" charset="-127"/>
                <a:ea typeface="태 나무" pitchFamily="18" charset="-127"/>
              </a:rPr>
              <a:t>믿어 의심치  않습니다</a:t>
            </a:r>
            <a:r>
              <a:rPr kumimoji="0" lang="en-US" altLang="ko-KR" sz="1400" b="1" dirty="0">
                <a:solidFill>
                  <a:srgbClr val="0070C0"/>
                </a:solidFill>
                <a:latin typeface="굴림" pitchFamily="50" charset="-127"/>
                <a:ea typeface="태 나무" pitchFamily="18" charset="-127"/>
              </a:rPr>
              <a:t>.</a:t>
            </a:r>
            <a:endParaRPr kumimoji="0" lang="ko-KR" altLang="en-US" sz="1400" dirty="0">
              <a:solidFill>
                <a:srgbClr val="0070C0"/>
              </a:solidFill>
              <a:latin typeface="굴림" pitchFamily="50" charset="-127"/>
              <a:ea typeface="태 나무" pitchFamily="18" charset="-127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0" y="2699792"/>
            <a:ext cx="6858000" cy="673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ko-KR" altLang="en-US" sz="1500" b="1" dirty="0" smtClean="0">
                <a:latin typeface="굴림" pitchFamily="50" charset="-127"/>
                <a:ea typeface="굴림" pitchFamily="50" charset="-127"/>
              </a:rPr>
              <a:t>  </a:t>
            </a:r>
            <a:r>
              <a:rPr kumimoji="0" lang="ko-KR" altLang="en-US" sz="1500" b="1" dirty="0">
                <a:latin typeface="굴림" pitchFamily="50" charset="-127"/>
                <a:ea typeface="굴림" pitchFamily="50" charset="-127"/>
              </a:rPr>
              <a:t>아름답고 깨끗한 도시는 그 외관 뿐 아니라 그에 걸 맞는 역사적 정체성과 문화예술의 향기가 함께하는 도시라야만 진정한 명품도시라 할 것입니다</a:t>
            </a:r>
            <a:r>
              <a:rPr kumimoji="0" lang="en-US" altLang="ko-KR" sz="1500" b="1" dirty="0">
                <a:latin typeface="굴림" pitchFamily="50" charset="-127"/>
                <a:ea typeface="굴림" pitchFamily="50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kumimoji="0" lang="ko-KR" altLang="en-US" sz="1500" b="1" dirty="0">
                <a:latin typeface="굴림" pitchFamily="50" charset="-127"/>
                <a:ea typeface="굴림" pitchFamily="50" charset="-127"/>
              </a:rPr>
              <a:t>그러한 점에서 이번 교류기획전은 시간과 공간 언어의 장벽을 넘어 시민에게 깊은 감동과 또한 가슴으로부터 우러나오는 우리의 감성을 일깨우며 나아가 삶의 질을 풍요롭게 해 줄 것입니다</a:t>
            </a:r>
            <a:r>
              <a:rPr kumimoji="0" lang="en-US" altLang="ko-KR" sz="1500" b="1" dirty="0">
                <a:latin typeface="굴림" pitchFamily="50" charset="-127"/>
                <a:ea typeface="굴림" pitchFamily="50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kumimoji="0" lang="en-US" altLang="ko-KR" sz="500" b="1" dirty="0">
                <a:latin typeface="굴림" pitchFamily="50" charset="-127"/>
                <a:ea typeface="굴림" pitchFamily="50" charset="-127"/>
              </a:rPr>
              <a:t> </a:t>
            </a:r>
            <a:endParaRPr kumimoji="0" lang="en-US" altLang="ko-KR" sz="500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kumimoji="0" lang="ko-KR" altLang="en-US" sz="1500" b="1" dirty="0" smtClean="0">
                <a:latin typeface="굴림" pitchFamily="50" charset="-127"/>
                <a:ea typeface="굴림" pitchFamily="50" charset="-127"/>
              </a:rPr>
              <a:t>  출품하시는 </a:t>
            </a:r>
            <a:r>
              <a:rPr kumimoji="0" lang="ko-KR" altLang="en-US" sz="1500" b="1" dirty="0">
                <a:latin typeface="굴림" pitchFamily="50" charset="-127"/>
                <a:ea typeface="굴림" pitchFamily="50" charset="-127"/>
              </a:rPr>
              <a:t>국내 작가  여러분과  재외동포 작가들의 </a:t>
            </a:r>
            <a:r>
              <a:rPr kumimoji="0" lang="ko-KR" altLang="en-US" sz="1500" b="1" dirty="0" smtClean="0">
                <a:latin typeface="굴림" pitchFamily="50" charset="-127"/>
                <a:ea typeface="굴림" pitchFamily="50" charset="-127"/>
              </a:rPr>
              <a:t> 땀과 </a:t>
            </a:r>
            <a:r>
              <a:rPr kumimoji="0" lang="ko-KR" altLang="en-US" sz="1500" b="1" dirty="0">
                <a:latin typeface="굴림" pitchFamily="50" charset="-127"/>
                <a:ea typeface="굴림" pitchFamily="50" charset="-127"/>
              </a:rPr>
              <a:t>고뇌로 빚어낸 수준 높은 미술작품이 서울 시민의 예술적 욕구를 만족 시키고 나아가 문화예술 발전의 큰 밑거름이 된다고 믿어 의심치 않습니다</a:t>
            </a:r>
            <a:r>
              <a:rPr kumimoji="0" lang="en-US" altLang="ko-KR" sz="1500" b="1" dirty="0">
                <a:latin typeface="굴림" pitchFamily="50" charset="-127"/>
                <a:ea typeface="굴림" pitchFamily="50" charset="-127"/>
              </a:rPr>
              <a:t>.</a:t>
            </a:r>
          </a:p>
          <a:p>
            <a:pPr>
              <a:lnSpc>
                <a:spcPct val="150000"/>
              </a:lnSpc>
            </a:pPr>
            <a:endParaRPr kumimoji="0" lang="en-US" altLang="ko-KR" sz="500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kumimoji="0" lang="en-US" altLang="ko-KR" sz="1500" b="1" dirty="0">
                <a:latin typeface="굴림" pitchFamily="50" charset="-127"/>
                <a:ea typeface="굴림" pitchFamily="50" charset="-127"/>
              </a:rPr>
              <a:t> </a:t>
            </a:r>
            <a:r>
              <a:rPr kumimoji="0" lang="en-US" altLang="ko-KR" sz="1500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kumimoji="0" lang="ko-KR" altLang="en-US" sz="1500" b="1" dirty="0" smtClean="0">
                <a:latin typeface="굴림" pitchFamily="50" charset="-127"/>
                <a:ea typeface="굴림" pitchFamily="50" charset="-127"/>
              </a:rPr>
              <a:t>매년 실시하는 </a:t>
            </a:r>
            <a:r>
              <a:rPr kumimoji="0" lang="ko-KR" altLang="en-US" sz="1500" b="1" dirty="0">
                <a:latin typeface="굴림" pitchFamily="50" charset="-127"/>
                <a:ea typeface="굴림" pitchFamily="50" charset="-127"/>
              </a:rPr>
              <a:t>미술작품 교류 기획전의 성공적인 개최를 위하여 많은 애를 </a:t>
            </a:r>
            <a:r>
              <a:rPr kumimoji="0" lang="ko-KR" altLang="en-US" sz="1500" b="1" dirty="0" smtClean="0">
                <a:latin typeface="굴림" pitchFamily="50" charset="-127"/>
                <a:ea typeface="굴림" pitchFamily="50" charset="-127"/>
              </a:rPr>
              <a:t>쓰시는 </a:t>
            </a:r>
            <a:r>
              <a:rPr kumimoji="0" lang="ko-KR" altLang="en-US" sz="1500" b="1" dirty="0">
                <a:latin typeface="굴림" pitchFamily="50" charset="-127"/>
                <a:ea typeface="굴림" pitchFamily="50" charset="-127"/>
              </a:rPr>
              <a:t>모든 분의 노고에 다시 한 번  감사를 드리며</a:t>
            </a:r>
            <a:r>
              <a:rPr kumimoji="0" lang="en-US" altLang="ko-KR" sz="1500" b="1" dirty="0">
                <a:latin typeface="굴림" pitchFamily="50" charset="-127"/>
                <a:ea typeface="굴림" pitchFamily="50" charset="-127"/>
              </a:rPr>
              <a:t>, </a:t>
            </a:r>
            <a:r>
              <a:rPr kumimoji="0" lang="ko-KR" altLang="en-US" sz="1500" b="1" dirty="0">
                <a:latin typeface="굴림" pitchFamily="50" charset="-127"/>
                <a:ea typeface="굴림" pitchFamily="50" charset="-127"/>
              </a:rPr>
              <a:t>이번 기획전에 참여하신 모든 분들과 시민 여러분의 앞날에 건강과 행운이 함께 하시기를 기원합니다</a:t>
            </a:r>
            <a:r>
              <a:rPr kumimoji="0" lang="en-US" altLang="ko-KR" sz="1500" b="1" dirty="0" smtClean="0">
                <a:latin typeface="굴림" pitchFamily="50" charset="-127"/>
                <a:ea typeface="굴림" pitchFamily="50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500" b="1" dirty="0" smtClean="0">
                <a:latin typeface="굴림" pitchFamily="50" charset="-127"/>
                <a:ea typeface="굴림" pitchFamily="50" charset="-127"/>
              </a:rPr>
              <a:t>                                    </a:t>
            </a:r>
          </a:p>
          <a:p>
            <a:pPr>
              <a:lnSpc>
                <a:spcPct val="150000"/>
              </a:lnSpc>
            </a:pPr>
            <a:r>
              <a:rPr lang="en-US" altLang="ko-KR" sz="1500" b="1" dirty="0" smtClean="0">
                <a:latin typeface="굴림" pitchFamily="50" charset="-127"/>
                <a:ea typeface="굴림" pitchFamily="50" charset="-127"/>
              </a:rPr>
              <a:t>                                               2014</a:t>
            </a:r>
            <a:r>
              <a:rPr lang="ko-KR" altLang="en-US" sz="1500" b="1" dirty="0" smtClean="0">
                <a:latin typeface="굴림" pitchFamily="50" charset="-127"/>
                <a:ea typeface="굴림" pitchFamily="50" charset="-127"/>
              </a:rPr>
              <a:t>년   </a:t>
            </a:r>
            <a:r>
              <a:rPr lang="en-US" altLang="ko-KR" sz="1500" b="1" dirty="0" smtClean="0">
                <a:latin typeface="굴림" pitchFamily="50" charset="-127"/>
                <a:ea typeface="굴림" pitchFamily="50" charset="-127"/>
              </a:rPr>
              <a:t>6</a:t>
            </a:r>
            <a:r>
              <a:rPr lang="ko-KR" altLang="en-US" sz="1500" b="1" dirty="0" smtClean="0">
                <a:latin typeface="굴림" pitchFamily="50" charset="-127"/>
                <a:ea typeface="굴림" pitchFamily="50" charset="-127"/>
              </a:rPr>
              <a:t>월</a:t>
            </a:r>
            <a:endParaRPr lang="en-US" altLang="ko-KR" sz="1500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sz="1600" b="1" dirty="0" smtClean="0">
              <a:solidFill>
                <a:schemeClr val="accent2"/>
              </a:solidFill>
              <a:latin typeface="굴림" pitchFamily="50" charset="-127"/>
              <a:ea typeface="굴림" pitchFamily="50" charset="-127"/>
            </a:endParaRPr>
          </a:p>
          <a:p>
            <a:r>
              <a:rPr lang="en-US" altLang="ko-KR" sz="2000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                   “</a:t>
            </a:r>
            <a:r>
              <a:rPr lang="ko-KR" altLang="en-US" sz="2000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맑고  매력 있는  세계도시  서울</a:t>
            </a:r>
            <a:r>
              <a:rPr lang="en-US" altLang="ko-KR" sz="2000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”</a:t>
            </a:r>
          </a:p>
          <a:p>
            <a:r>
              <a:rPr kumimoji="0" lang="ko-KR" altLang="en-US" sz="2000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                       미 술 작 품 교 류 기 획 전</a:t>
            </a:r>
            <a:endParaRPr kumimoji="0" lang="en-US" altLang="ko-KR" sz="2000" b="1" dirty="0" smtClean="0">
              <a:solidFill>
                <a:srgbClr val="00206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latin typeface="굴림" pitchFamily="50" charset="-127"/>
                <a:ea typeface="굴림" pitchFamily="50" charset="-127"/>
              </a:rPr>
              <a:t>           </a:t>
            </a:r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   총재 서울시의회의원 진 두 생</a:t>
            </a:r>
            <a:endParaRPr kumimoji="0" lang="en-US" altLang="ko-KR" sz="2400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b="1" dirty="0" smtClean="0">
                <a:solidFill>
                  <a:schemeClr val="accent2"/>
                </a:solidFill>
                <a:latin typeface="굴림" pitchFamily="50" charset="-127"/>
                <a:ea typeface="굴림" pitchFamily="50" charset="-127"/>
              </a:rPr>
              <a:t>                              </a:t>
            </a:r>
            <a:endParaRPr kumimoji="0" lang="ko-KR" altLang="en-US" sz="1600" b="1" dirty="0">
              <a:solidFill>
                <a:schemeClr val="accent2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5" name="모서리가 둥근 직사각형 14"/>
          <p:cNvSpPr/>
          <p:nvPr/>
        </p:nvSpPr>
        <p:spPr>
          <a:xfrm>
            <a:off x="2028450" y="856092"/>
            <a:ext cx="2771254" cy="57263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굴림체" pitchFamily="49" charset="-127"/>
                <a:ea typeface="굴림체" pitchFamily="49" charset="-127"/>
              </a:rPr>
              <a:t>환   영   사</a:t>
            </a:r>
            <a:endParaRPr lang="ko-KR" altLang="en-US" sz="2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굴림체" pitchFamily="49" charset="-127"/>
              <a:ea typeface="굴림체" pitchFamily="49" charset="-127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29200" y="683568"/>
            <a:ext cx="1397294" cy="172819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1484784" y="971600"/>
            <a:ext cx="3851374" cy="71438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굴림체" pitchFamily="49" charset="-127"/>
                <a:ea typeface="굴림체" pitchFamily="49" charset="-127"/>
              </a:rPr>
              <a:t>미술작품교류기획공모전</a:t>
            </a:r>
            <a:endParaRPr lang="en-US" altLang="ko-KR" sz="24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굴림체" pitchFamily="49" charset="-127"/>
              <a:ea typeface="굴림체" pitchFamily="49" charset="-127"/>
            </a:endParaRPr>
          </a:p>
          <a:p>
            <a:pPr algn="ctr">
              <a:defRPr/>
            </a:pPr>
            <a:r>
              <a:rPr lang="ko-KR" altLang="en-US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굴림체" pitchFamily="49" charset="-127"/>
                <a:ea typeface="굴림체" pitchFamily="49" charset="-127"/>
              </a:rPr>
              <a:t>조직위원회조직도</a:t>
            </a:r>
            <a:endParaRPr lang="ko-KR" altLang="en-US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굴림체" pitchFamily="49" charset="-127"/>
              <a:ea typeface="굴림체" pitchFamily="49" charset="-127"/>
            </a:endParaRPr>
          </a:p>
        </p:txBody>
      </p:sp>
      <p:cxnSp>
        <p:nvCxnSpPr>
          <p:cNvPr id="3" name="직선 연결선 2"/>
          <p:cNvCxnSpPr/>
          <p:nvPr/>
        </p:nvCxnSpPr>
        <p:spPr>
          <a:xfrm>
            <a:off x="4286250" y="5368511"/>
            <a:ext cx="642938" cy="14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직선 연결선 3"/>
          <p:cNvCxnSpPr/>
          <p:nvPr/>
        </p:nvCxnSpPr>
        <p:spPr>
          <a:xfrm>
            <a:off x="1857375" y="5368511"/>
            <a:ext cx="642938" cy="14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직사각형 4"/>
          <p:cNvSpPr/>
          <p:nvPr/>
        </p:nvSpPr>
        <p:spPr>
          <a:xfrm>
            <a:off x="2500306" y="1996431"/>
            <a:ext cx="1928826" cy="659455"/>
          </a:xfrm>
          <a:prstGeom prst="rect">
            <a:avLst/>
          </a:prstGeom>
          <a:solidFill>
            <a:srgbClr val="C0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6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총     </a:t>
            </a:r>
            <a:r>
              <a:rPr kumimoji="0" lang="ko-KR" altLang="en-US" sz="16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          재</a:t>
            </a:r>
            <a:endParaRPr kumimoji="0" lang="en-US" altLang="ko-KR" sz="16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500306" y="2996563"/>
            <a:ext cx="1928826" cy="65945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5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대  </a:t>
            </a:r>
            <a:r>
              <a:rPr kumimoji="0" lang="ko-KR" altLang="en-US" sz="15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  회     장</a:t>
            </a:r>
            <a:endParaRPr kumimoji="0" lang="en-US" altLang="ko-KR" sz="15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500306" y="3987450"/>
            <a:ext cx="1928826" cy="65945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집 행 위 원 장</a:t>
            </a:r>
            <a:endParaRPr kumimoji="0" lang="en-US" altLang="ko-KR" sz="15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500306" y="6037996"/>
            <a:ext cx="1928826" cy="725366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사     무     처</a:t>
            </a:r>
            <a:endParaRPr kumimoji="0" lang="en-US" altLang="ko-KR" sz="1500" b="1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  <a:p>
            <a:pPr algn="ctr">
              <a:defRPr/>
            </a:pPr>
            <a:r>
              <a:rPr kumimoji="0" lang="en-US" altLang="ko-KR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(</a:t>
            </a: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사 무 총 장</a:t>
            </a:r>
            <a:r>
              <a:rPr kumimoji="0" lang="en-US" altLang="ko-KR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)</a:t>
            </a:r>
          </a:p>
          <a:p>
            <a:pPr algn="ctr">
              <a:defRPr/>
            </a:pP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홍 보 </a:t>
            </a:r>
            <a:r>
              <a:rPr kumimoji="0" lang="en-US" altLang="ko-KR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/ </a:t>
            </a:r>
            <a:r>
              <a:rPr kumimoji="0" lang="ko-KR" altLang="en-US" sz="1500" b="1" dirty="0" err="1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섭</a:t>
            </a:r>
            <a:r>
              <a:rPr kumimoji="0" lang="ko-KR" altLang="en-US" sz="1500" b="1" dirty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 외</a:t>
            </a:r>
            <a:endParaRPr kumimoji="0" lang="en-US" altLang="ko-KR" sz="1500" b="1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500306" y="7093072"/>
            <a:ext cx="1928826" cy="461597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미  술  분  과</a:t>
            </a:r>
            <a:endParaRPr kumimoji="0" lang="en-US" altLang="ko-KR" sz="1500" b="1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4857751" y="5149424"/>
            <a:ext cx="1571625" cy="461597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시 도 지 부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406401" y="5149424"/>
            <a:ext cx="1571625" cy="461597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중 앙 지 부</a:t>
            </a:r>
          </a:p>
        </p:txBody>
      </p:sp>
      <p:sp>
        <p:nvSpPr>
          <p:cNvPr id="13" name="직사각형 12"/>
          <p:cNvSpPr/>
          <p:nvPr/>
        </p:nvSpPr>
        <p:spPr>
          <a:xfrm>
            <a:off x="260648" y="8253808"/>
            <a:ext cx="953800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500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한국화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1556792" y="8253808"/>
            <a:ext cx="1014978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500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서양화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924944" y="8253808"/>
            <a:ext cx="1004147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1500" b="1" dirty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수채화 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4293096" y="8244408"/>
            <a:ext cx="1065300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500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민    화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cxnSp>
        <p:nvCxnSpPr>
          <p:cNvPr id="39" name="직선 연결선 38"/>
          <p:cNvCxnSpPr/>
          <p:nvPr/>
        </p:nvCxnSpPr>
        <p:spPr>
          <a:xfrm rot="5400000">
            <a:off x="3251199" y="2817968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연결선 39"/>
          <p:cNvCxnSpPr/>
          <p:nvPr/>
        </p:nvCxnSpPr>
        <p:spPr>
          <a:xfrm rot="5400000">
            <a:off x="3251199" y="3833819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직선 연결선 40"/>
          <p:cNvCxnSpPr/>
          <p:nvPr/>
        </p:nvCxnSpPr>
        <p:spPr>
          <a:xfrm rot="5400000">
            <a:off x="3251199" y="4808193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직사각형 47"/>
          <p:cNvSpPr/>
          <p:nvPr/>
        </p:nvSpPr>
        <p:spPr>
          <a:xfrm>
            <a:off x="2500306" y="4987582"/>
            <a:ext cx="1928826" cy="65945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문 화 예 술 국</a:t>
            </a:r>
            <a:endParaRPr kumimoji="0" lang="en-US" altLang="ko-KR" sz="1500" b="1" dirty="0" smtClean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4929198" y="2480209"/>
            <a:ext cx="1571612" cy="659454"/>
          </a:xfrm>
          <a:prstGeom prst="rect">
            <a:avLst/>
          </a:prstGeom>
          <a:solidFill>
            <a:srgbClr val="7030A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kumimoji="0" lang="ko-KR" altLang="en-US" sz="1500" b="1" dirty="0" smtClean="0">
                <a:solidFill>
                  <a:srgbClr val="000000"/>
                </a:solidFill>
                <a:latin typeface="굴림" pitchFamily="50" charset="-127"/>
                <a:ea typeface="굴림" pitchFamily="50" charset="-127"/>
              </a:rPr>
              <a:t>고    문 </a:t>
            </a:r>
            <a:endParaRPr kumimoji="0" lang="en-US" altLang="ko-KR" sz="1500" b="1" dirty="0">
              <a:solidFill>
                <a:srgbClr val="000000"/>
              </a:solidFill>
              <a:latin typeface="굴림" pitchFamily="50" charset="-127"/>
              <a:ea typeface="굴림" pitchFamily="50" charset="-127"/>
            </a:endParaRPr>
          </a:p>
        </p:txBody>
      </p:sp>
      <p:cxnSp>
        <p:nvCxnSpPr>
          <p:cNvPr id="51" name="직선 연결선 50"/>
          <p:cNvCxnSpPr/>
          <p:nvPr/>
        </p:nvCxnSpPr>
        <p:spPr>
          <a:xfrm>
            <a:off x="3429000" y="2797174"/>
            <a:ext cx="1500198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 rot="5400000">
            <a:off x="3251199" y="5834083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 rot="5400000">
            <a:off x="3251199" y="6915725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연결선 57"/>
          <p:cNvCxnSpPr/>
          <p:nvPr/>
        </p:nvCxnSpPr>
        <p:spPr>
          <a:xfrm rot="5400000">
            <a:off x="3251199" y="7717229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연결선 59"/>
          <p:cNvCxnSpPr/>
          <p:nvPr/>
        </p:nvCxnSpPr>
        <p:spPr>
          <a:xfrm flipV="1">
            <a:off x="714356" y="7858148"/>
            <a:ext cx="5500726" cy="1271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연결선 60"/>
          <p:cNvCxnSpPr/>
          <p:nvPr/>
        </p:nvCxnSpPr>
        <p:spPr>
          <a:xfrm rot="5400000">
            <a:off x="4678359" y="8048661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직선 연결선 61"/>
          <p:cNvCxnSpPr/>
          <p:nvPr/>
        </p:nvCxnSpPr>
        <p:spPr>
          <a:xfrm rot="5400000">
            <a:off x="3251200" y="8048661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직선 연결선 62"/>
          <p:cNvCxnSpPr/>
          <p:nvPr/>
        </p:nvCxnSpPr>
        <p:spPr>
          <a:xfrm rot="5400000">
            <a:off x="1893864" y="8048661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 rot="5400000">
            <a:off x="534942" y="8048661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직사각형 33"/>
          <p:cNvSpPr/>
          <p:nvPr/>
        </p:nvSpPr>
        <p:spPr>
          <a:xfrm>
            <a:off x="5661248" y="8241096"/>
            <a:ext cx="982462" cy="4615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1500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서    예</a:t>
            </a:r>
            <a:endParaRPr kumimoji="0" lang="en-US" altLang="ko-KR" sz="1500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cxnSp>
        <p:nvCxnSpPr>
          <p:cNvPr id="35" name="직선 연결선 34"/>
          <p:cNvCxnSpPr/>
          <p:nvPr/>
        </p:nvCxnSpPr>
        <p:spPr>
          <a:xfrm rot="5400000">
            <a:off x="6035681" y="8035949"/>
            <a:ext cx="35719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60648" y="1115616"/>
            <a:ext cx="1826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>
                <a:latin typeface="HY헤드라인M"/>
                <a:ea typeface="HY헤드라인M"/>
              </a:rPr>
              <a:t>▣ 행사개요</a:t>
            </a:r>
            <a:endParaRPr lang="ko-KR" altLang="en-US" sz="2400" dirty="0"/>
          </a:p>
        </p:txBody>
      </p:sp>
      <p:sp>
        <p:nvSpPr>
          <p:cNvPr id="9" name="모서리가 둥근 직사각형 8"/>
          <p:cNvSpPr/>
          <p:nvPr/>
        </p:nvSpPr>
        <p:spPr>
          <a:xfrm>
            <a:off x="476672" y="1691680"/>
            <a:ext cx="5904656" cy="7200800"/>
          </a:xfrm>
          <a:prstGeom prst="roundRect">
            <a:avLst>
              <a:gd name="adj" fmla="val 6114"/>
            </a:avLst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  <a:latin typeface="HY헤드라인M"/>
                <a:ea typeface="HY헤드라인M"/>
              </a:rPr>
              <a:t>♣ </a:t>
            </a:r>
            <a:r>
              <a:rPr lang="ko-KR" altLang="en-US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행 사 명 </a:t>
            </a:r>
            <a:r>
              <a:rPr lang="en-US" altLang="ko-KR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미술작품교류기획전</a:t>
            </a:r>
            <a:endParaRPr lang="en-US" altLang="ko-KR" b="1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  <a:latin typeface="HY헤드라인M"/>
                <a:ea typeface="HY헤드라인M"/>
              </a:rPr>
              <a:t>♣ </a:t>
            </a:r>
            <a:r>
              <a:rPr lang="ko-KR" altLang="en-US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주     제 </a:t>
            </a:r>
            <a:r>
              <a:rPr lang="en-US" altLang="ko-KR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b="1" dirty="0" smtClean="0">
                <a:solidFill>
                  <a:schemeClr val="accent1"/>
                </a:solidFill>
                <a:latin typeface="굴림" pitchFamily="50" charset="-127"/>
                <a:ea typeface="굴림" pitchFamily="50" charset="-127"/>
              </a:rPr>
              <a:t>맑고 매력 있는 세계도시 서울</a:t>
            </a:r>
            <a:endParaRPr lang="en-US" altLang="ko-KR" b="1" dirty="0" smtClean="0">
              <a:solidFill>
                <a:schemeClr val="accent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chemeClr val="tx1"/>
                </a:solidFill>
                <a:latin typeface="HY헤드라인M"/>
                <a:ea typeface="HY헤드라인M"/>
              </a:rPr>
              <a:t>                      </a:t>
            </a:r>
            <a:r>
              <a:rPr lang="en-US" altLang="ko-KR" b="1" dirty="0" smtClean="0">
                <a:solidFill>
                  <a:srgbClr val="C00000"/>
                </a:solidFill>
                <a:latin typeface="궁서" pitchFamily="18" charset="-127"/>
                <a:ea typeface="궁서" pitchFamily="18" charset="-127"/>
              </a:rPr>
              <a:t>『</a:t>
            </a:r>
            <a:r>
              <a:rPr lang="ko-KR" altLang="en-US" b="1" dirty="0" smtClean="0">
                <a:solidFill>
                  <a:srgbClr val="C00000"/>
                </a:solidFill>
                <a:latin typeface="궁서" pitchFamily="18" charset="-127"/>
                <a:ea typeface="궁서" pitchFamily="18" charset="-127"/>
              </a:rPr>
              <a:t>서울의 미</a:t>
            </a:r>
            <a:r>
              <a:rPr lang="en-US" altLang="ko-KR" b="1" dirty="0" smtClean="0">
                <a:solidFill>
                  <a:srgbClr val="C00000"/>
                </a:solidFill>
                <a:latin typeface="궁서" pitchFamily="18" charset="-127"/>
                <a:ea typeface="궁서" pitchFamily="18" charset="-127"/>
              </a:rPr>
              <a:t>(</a:t>
            </a:r>
            <a:r>
              <a:rPr lang="ko-KR" altLang="en-US" b="1" dirty="0" smtClean="0">
                <a:solidFill>
                  <a:srgbClr val="C00000"/>
                </a:solidFill>
                <a:latin typeface="궁서" pitchFamily="18" charset="-127"/>
                <a:ea typeface="궁서" pitchFamily="18" charset="-127"/>
              </a:rPr>
              <a:t>美</a:t>
            </a:r>
            <a:r>
              <a:rPr lang="en-US" altLang="ko-KR" b="1" dirty="0" smtClean="0">
                <a:solidFill>
                  <a:srgbClr val="C00000"/>
                </a:solidFill>
                <a:latin typeface="궁서" pitchFamily="18" charset="-127"/>
                <a:ea typeface="궁서" pitchFamily="18" charset="-127"/>
              </a:rPr>
              <a:t>)』</a:t>
            </a: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rgbClr val="0070C0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rgbClr val="0070C0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rgbClr val="0070C0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  <a:latin typeface="HY헤드라인M"/>
                <a:ea typeface="HY헤드라인M"/>
              </a:rPr>
              <a:t>♣ </a:t>
            </a:r>
            <a:r>
              <a:rPr lang="ko-KR" altLang="en-US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서울 전시</a:t>
            </a:r>
            <a:endParaRPr lang="en-US" altLang="ko-KR" b="1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      </a:t>
            </a:r>
            <a:r>
              <a:rPr lang="ko-KR" altLang="en-US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일시 </a:t>
            </a:r>
            <a:r>
              <a:rPr lang="en-US" altLang="ko-KR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: 2014. 08. 19 ~  08. 24</a:t>
            </a: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      장소 </a:t>
            </a:r>
            <a:r>
              <a:rPr lang="en-US" altLang="ko-KR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서울 시청 </a:t>
            </a:r>
            <a:r>
              <a:rPr lang="ko-KR" altLang="en-US" b="1" dirty="0" err="1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시민청</a:t>
            </a:r>
            <a:r>
              <a:rPr lang="ko-KR" altLang="en-US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 갤러리</a:t>
            </a:r>
            <a:endParaRPr lang="en-US" altLang="ko-KR" b="1" dirty="0" smtClean="0">
              <a:solidFill>
                <a:srgbClr val="0070C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  <a:latin typeface="HY헤드라인M"/>
                <a:ea typeface="HY헤드라인M"/>
              </a:rPr>
              <a:t> </a:t>
            </a:r>
            <a:endParaRPr lang="en-US" altLang="ko-KR" b="1" dirty="0" smtClean="0">
              <a:solidFill>
                <a:schemeClr val="tx1"/>
              </a:solidFill>
              <a:latin typeface="HY헤드라인M"/>
              <a:ea typeface="HY헤드라인M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  <a:latin typeface="HY헤드라인M"/>
                <a:ea typeface="HY헤드라인M"/>
              </a:rPr>
              <a:t>♣ </a:t>
            </a:r>
            <a:r>
              <a:rPr lang="ko-KR" altLang="en-US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일본 전시</a:t>
            </a:r>
            <a:endParaRPr lang="en-US" altLang="ko-KR" b="1" dirty="0" smtClean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  <a:latin typeface="굴림" pitchFamily="50" charset="-127"/>
                <a:ea typeface="굴림" pitchFamily="50" charset="-127"/>
              </a:rPr>
              <a:t>      </a:t>
            </a:r>
            <a:r>
              <a:rPr lang="ko-KR" altLang="en-US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일시 </a:t>
            </a:r>
            <a:r>
              <a:rPr lang="en-US" altLang="ko-KR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: 2014.  09. 24 ~  09. 27</a:t>
            </a: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      장소 </a:t>
            </a:r>
            <a:r>
              <a:rPr lang="en-US" altLang="ko-KR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동경 한국문화원 갤러리</a:t>
            </a:r>
            <a:r>
              <a:rPr lang="en-US" altLang="ko-KR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-Mi</a:t>
            </a: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rgbClr val="0070C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rgbClr val="0070C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rgbClr val="0070C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endParaRPr lang="en-US" altLang="ko-KR" b="1" dirty="0" smtClean="0">
              <a:solidFill>
                <a:srgbClr val="0070C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  <a:latin typeface="HY헤드라인M"/>
                <a:ea typeface="HY헤드라인M"/>
              </a:rPr>
              <a:t>  </a:t>
            </a:r>
            <a:endParaRPr lang="ko-KR" altLang="en-US" b="1" dirty="0">
              <a:solidFill>
                <a:schemeClr val="tx1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680" y="3131840"/>
            <a:ext cx="5759910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    </a:t>
            </a:r>
            <a:r>
              <a:rPr lang="ko-KR" altLang="en-US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서울의 모습을 주제로 과거</a:t>
            </a:r>
            <a:r>
              <a:rPr lang="en-US" altLang="ko-KR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현재</a:t>
            </a:r>
            <a:r>
              <a:rPr lang="en-US" altLang="ko-KR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미래의 모습을 </a:t>
            </a:r>
            <a:endParaRPr lang="en-US" altLang="ko-KR" b="1" dirty="0" smtClean="0">
              <a:solidFill>
                <a:srgbClr val="00B05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   </a:t>
            </a:r>
            <a:r>
              <a:rPr lang="ko-KR" altLang="en-US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다양한</a:t>
            </a:r>
            <a:r>
              <a:rPr lang="en-US" altLang="ko-KR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장르로 표현하여 전통과 첨단이 어우러지는 </a:t>
            </a:r>
            <a:endParaRPr lang="en-US" altLang="ko-KR" b="1" dirty="0" smtClean="0">
              <a:solidFill>
                <a:srgbClr val="00B05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   문화도시의 </a:t>
            </a:r>
            <a:r>
              <a:rPr lang="en-US" altLang="ko-KR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맑은 서울</a:t>
            </a:r>
            <a:r>
              <a:rPr lang="en-US" altLang="ko-KR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b="1" dirty="0" smtClean="0">
                <a:solidFill>
                  <a:srgbClr val="00B050"/>
                </a:solidFill>
                <a:latin typeface="굴림" pitchFamily="50" charset="-127"/>
                <a:ea typeface="굴림" pitchFamily="50" charset="-127"/>
              </a:rPr>
              <a:t>매력적인 서울을 표현한 작품</a:t>
            </a:r>
            <a:endParaRPr lang="en-US" altLang="ko-KR" b="1" dirty="0" smtClean="0">
              <a:solidFill>
                <a:srgbClr val="00B050"/>
              </a:solidFill>
              <a:latin typeface="굴림" pitchFamily="50" charset="-127"/>
              <a:ea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7409" name="_x80408224" descr="EMB000004ec208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31" y="1080719"/>
            <a:ext cx="6332538" cy="1303335"/>
          </a:xfrm>
          <a:prstGeom prst="rect">
            <a:avLst/>
          </a:prstGeom>
          <a:noFill/>
        </p:spPr>
      </p:pic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TextBox 7"/>
          <p:cNvSpPr txBox="1"/>
          <p:nvPr/>
        </p:nvSpPr>
        <p:spPr>
          <a:xfrm>
            <a:off x="357166" y="2428860"/>
            <a:ext cx="12907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▣ 목 적</a:t>
            </a:r>
            <a:endParaRPr lang="ko-KR" altLang="en-US" sz="2400" b="1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5783" y="2912148"/>
            <a:ext cx="453970" cy="404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굴림" pitchFamily="50" charset="-127"/>
                <a:ea typeface="굴림" pitchFamily="50" charset="-127"/>
              </a:rPr>
              <a:t>  </a:t>
            </a:r>
            <a:r>
              <a:rPr lang="en-US" altLang="ko-KR" sz="1600" b="1" dirty="0" smtClean="0">
                <a:latin typeface="굴림" pitchFamily="50" charset="-127"/>
                <a:ea typeface="굴림" pitchFamily="50" charset="-127"/>
              </a:rPr>
              <a:t>  </a:t>
            </a:r>
            <a:endParaRPr lang="ko-KR" altLang="en-US" sz="1600" b="1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41" name="TextBox 40"/>
          <p:cNvSpPr txBox="1"/>
          <p:nvPr/>
        </p:nvSpPr>
        <p:spPr>
          <a:xfrm>
            <a:off x="500042" y="4572000"/>
            <a:ext cx="1792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▣ 전시성격</a:t>
            </a:r>
            <a:endParaRPr lang="ko-KR" altLang="en-US" sz="2400" b="1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43" name="모서리가 둥근 직사각형 42"/>
          <p:cNvSpPr/>
          <p:nvPr/>
        </p:nvSpPr>
        <p:spPr>
          <a:xfrm>
            <a:off x="1071546" y="7000892"/>
            <a:ext cx="4500594" cy="1785949"/>
          </a:xfrm>
          <a:prstGeom prst="roundRect">
            <a:avLst/>
          </a:prstGeom>
          <a:noFill/>
          <a:ln w="76200" cmpd="tri">
            <a:solidFill>
              <a:srgbClr val="99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문화시민으로</a:t>
            </a:r>
            <a:r>
              <a:rPr lang="ko-KR" altLang="en-US" b="1" dirty="0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 자긍심 </a:t>
            </a:r>
            <a:r>
              <a:rPr lang="ko-KR" altLang="en-US" b="1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함양</a:t>
            </a:r>
            <a:endParaRPr lang="en-US" altLang="ko-KR" b="1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b="1" dirty="0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세계 속에 서울 </a:t>
            </a:r>
            <a:r>
              <a:rPr lang="ko-KR" altLang="en-US" b="1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홍보</a:t>
            </a:r>
            <a:endParaRPr lang="en-US" altLang="ko-KR" b="1" dirty="0" smtClean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b="1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시민과 함께하는</a:t>
            </a:r>
            <a:r>
              <a:rPr lang="ko-KR" altLang="en-US" b="1" dirty="0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 문화예술 </a:t>
            </a:r>
            <a:endParaRPr lang="en-US" altLang="ko-KR" b="1" dirty="0" smtClean="0">
              <a:solidFill>
                <a:srgbClr val="FF0000"/>
              </a:solidFill>
              <a:latin typeface="HY헤드라인M" pitchFamily="18" charset="-127"/>
              <a:ea typeface="HY헤드라인M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b="1" dirty="0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다양한 장르</a:t>
            </a:r>
            <a:r>
              <a:rPr lang="ko-KR" altLang="en-US" b="1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로</a:t>
            </a:r>
            <a:r>
              <a:rPr lang="ko-KR" altLang="en-US" b="1" dirty="0" smtClean="0">
                <a:solidFill>
                  <a:srgbClr val="FF0000"/>
                </a:solidFill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서울을 표현</a:t>
            </a:r>
            <a:endParaRPr lang="ko-KR" altLang="en-US" b="1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45" name="액자 44"/>
          <p:cNvSpPr/>
          <p:nvPr/>
        </p:nvSpPr>
        <p:spPr>
          <a:xfrm>
            <a:off x="642918" y="5143504"/>
            <a:ext cx="5643602" cy="1084680"/>
          </a:xfrm>
          <a:prstGeom prst="frame">
            <a:avLst/>
          </a:prstGeom>
          <a:solidFill>
            <a:srgbClr val="008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시간과 공간의 벽이 없는 서울시청 </a:t>
            </a:r>
            <a:r>
              <a:rPr lang="ko-KR" altLang="en-US" dirty="0" err="1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시민청</a:t>
            </a:r>
            <a:r>
              <a:rPr lang="ko-KR" altLang="en-US" dirty="0" smtClean="0">
                <a:solidFill>
                  <a:schemeClr val="tx1"/>
                </a:solidFill>
                <a:latin typeface="HY헤드라인M" pitchFamily="18" charset="-127"/>
                <a:ea typeface="HY헤드라인M" pitchFamily="18" charset="-127"/>
              </a:rPr>
              <a:t> 갤러리에서 전시함으로 시민에게 다가가는 문화체험의장</a:t>
            </a:r>
            <a:endParaRPr lang="ko-KR" altLang="en-US" dirty="0">
              <a:solidFill>
                <a:schemeClr val="tx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46" name="위쪽 화살표 45"/>
          <p:cNvSpPr/>
          <p:nvPr/>
        </p:nvSpPr>
        <p:spPr>
          <a:xfrm>
            <a:off x="3000372" y="6429388"/>
            <a:ext cx="500066" cy="428628"/>
          </a:xfrm>
          <a:prstGeom prst="upArrow">
            <a:avLst>
              <a:gd name="adj1" fmla="val 50000"/>
              <a:gd name="adj2" fmla="val 4694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직사각형 46"/>
          <p:cNvSpPr/>
          <p:nvPr/>
        </p:nvSpPr>
        <p:spPr>
          <a:xfrm>
            <a:off x="428604" y="2786050"/>
            <a:ext cx="592935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 전통과 첨단이 어우러진 문화도시로 맑은 서울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매력적인 서울을 다양한 장르의 작품을 전시하며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또한 서울과 자매 도시인 일본 동경에서의 작품 전시회를 통해 수도 서울을 세계에 알림을 목적으로 한다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2656" y="1043608"/>
            <a:ext cx="1792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▣ 전시부문</a:t>
            </a:r>
            <a:endParaRPr lang="ko-KR" altLang="en-US" sz="2400" b="1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76672" y="1403648"/>
            <a:ext cx="59046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서양화</a:t>
            </a:r>
            <a:r>
              <a:rPr lang="en-US" altLang="ko-KR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  /  </a:t>
            </a:r>
            <a:r>
              <a:rPr lang="ko-KR" altLang="en-US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한국화</a:t>
            </a:r>
            <a:r>
              <a:rPr lang="en-US" altLang="ko-KR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  / </a:t>
            </a:r>
            <a:r>
              <a:rPr lang="ko-KR" altLang="en-US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수채화 </a:t>
            </a:r>
            <a:r>
              <a:rPr lang="en-US" altLang="ko-KR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/ </a:t>
            </a:r>
            <a:r>
              <a:rPr lang="ko-KR" altLang="en-US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민화 </a:t>
            </a:r>
            <a:r>
              <a:rPr lang="en-US" altLang="ko-KR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/ </a:t>
            </a:r>
            <a:r>
              <a:rPr lang="ko-KR" altLang="en-US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서예    </a:t>
            </a:r>
            <a:r>
              <a:rPr lang="en-US" altLang="ko-KR" b="1" dirty="0" smtClean="0">
                <a:solidFill>
                  <a:srgbClr val="002060"/>
                </a:solidFill>
                <a:latin typeface="굴림" pitchFamily="50" charset="-127"/>
                <a:ea typeface="굴림" pitchFamily="50" charset="-127"/>
              </a:rPr>
              <a:t>  </a:t>
            </a:r>
          </a:p>
          <a:p>
            <a:r>
              <a:rPr lang="en-US" altLang="ko-KR" b="1" dirty="0" smtClean="0">
                <a:solidFill>
                  <a:schemeClr val="accent1"/>
                </a:solidFill>
                <a:latin typeface="굴림" pitchFamily="50" charset="-127"/>
                <a:ea typeface="굴림" pitchFamily="50" charset="-127"/>
              </a:rPr>
              <a:t>  </a:t>
            </a:r>
            <a:r>
              <a:rPr lang="ko-KR" altLang="en-US" b="1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총 </a:t>
            </a:r>
            <a:r>
              <a:rPr lang="en-US" altLang="ko-KR" b="1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70</a:t>
            </a:r>
            <a:r>
              <a:rPr lang="ko-KR" altLang="en-US" b="1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여 점 작품 전시(입상작품  및 우수작</a:t>
            </a:r>
            <a:r>
              <a:rPr lang="en-US" altLang="ko-KR" b="1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)</a:t>
            </a:r>
          </a:p>
          <a:p>
            <a:endParaRPr lang="en-US" altLang="ko-KR" dirty="0" smtClean="0">
              <a:solidFill>
                <a:schemeClr val="accent1"/>
              </a:solidFill>
              <a:latin typeface="굴림" pitchFamily="50" charset="-127"/>
              <a:ea typeface="굴림" pitchFamily="50" charset="-127"/>
            </a:endParaRPr>
          </a:p>
          <a:p>
            <a:pPr>
              <a:buFont typeface="Wingdings" pitchFamily="2" charset="2"/>
              <a:buChar char="v"/>
            </a:pPr>
            <a:endParaRPr lang="en-US" altLang="ko-KR" b="1" dirty="0" smtClean="0">
              <a:solidFill>
                <a:srgbClr val="FF0000"/>
              </a:solidFill>
              <a:latin typeface="굴림" pitchFamily="50" charset="-127"/>
              <a:ea typeface="굴림" pitchFamily="50" charset="-127"/>
            </a:endParaRPr>
          </a:p>
          <a:p>
            <a:endParaRPr lang="ko-KR" altLang="en-US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2656" y="1979712"/>
            <a:ext cx="11897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▣ 작품</a:t>
            </a:r>
            <a:endParaRPr lang="ko-KR" altLang="en-US" sz="2400" b="1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8680" y="2411760"/>
            <a:ext cx="35798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창작 작품에 한함</a:t>
            </a: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  <a:p>
            <a:pPr>
              <a:buFont typeface="Wingdings" pitchFamily="2" charset="2"/>
              <a:buChar char="v"/>
            </a:pP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국내외 미 발표된 작품</a:t>
            </a: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2656" y="2987824"/>
            <a:ext cx="2395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▣ 작품출품내용</a:t>
            </a:r>
            <a:endParaRPr lang="ko-KR" altLang="en-US" sz="2400" b="1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4664" y="3419872"/>
            <a:ext cx="6032421" cy="12741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서울의 모습을 주제로 과거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현재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미래의 모습을 다양한</a:t>
            </a: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장르로 표현하여 전통과 첨단이 어우러지는 문화도시의 </a:t>
            </a: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맑은 서울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매력적인 서울을 표현한 작품</a:t>
            </a: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4664" y="4716016"/>
            <a:ext cx="2999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>
                <a:latin typeface="굴림" pitchFamily="50" charset="-127"/>
                <a:ea typeface="굴림" pitchFamily="50" charset="-127"/>
              </a:rPr>
              <a:t>▣ 참가 자격 및 대상</a:t>
            </a:r>
            <a:endParaRPr lang="ko-KR" altLang="en-US" sz="2400" b="1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6672" y="5148064"/>
            <a:ext cx="607089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대한민국 국민 및 재외동포</a:t>
            </a: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학생은 지도교사  및 학교장 추천에 의한 참가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*</a:t>
            </a:r>
            <a:r>
              <a:rPr lang="ko-KR" altLang="en-US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학생의 입상한 작품은  기성작가와 함께 전시하고</a:t>
            </a:r>
            <a:r>
              <a:rPr lang="en-US" altLang="ko-KR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참가 </a:t>
            </a:r>
            <a:endParaRPr lang="en-US" altLang="ko-KR" dirty="0" smtClean="0">
              <a:solidFill>
                <a:srgbClr val="FF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  </a:t>
            </a:r>
            <a:r>
              <a:rPr lang="ko-KR" altLang="en-US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부문별 시상한다</a:t>
            </a:r>
            <a:r>
              <a:rPr lang="en-US" altLang="ko-KR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.</a:t>
            </a:r>
            <a:endParaRPr lang="en-US" altLang="ko-KR" b="1" dirty="0" smtClean="0">
              <a:solidFill>
                <a:srgbClr val="FF0000"/>
              </a:solidFill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0648" y="6743343"/>
            <a:ext cx="635798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▣ 행사추진방법</a:t>
            </a:r>
            <a:endParaRPr lang="en-US" altLang="ko-KR" sz="2000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500" b="1" dirty="0" smtClean="0">
                <a:latin typeface="굴림" pitchFamily="50" charset="-127"/>
                <a:ea typeface="굴림" pitchFamily="50" charset="-127"/>
              </a:rPr>
              <a:t>     </a:t>
            </a:r>
            <a:r>
              <a:rPr lang="en-US" altLang="ko-KR" sz="1600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1600" b="1" dirty="0" smtClean="0">
                <a:latin typeface="HY헤드라인M"/>
                <a:ea typeface="HY헤드라인M"/>
              </a:rPr>
              <a:t>◎ </a:t>
            </a:r>
            <a:r>
              <a:rPr lang="ko-KR" altLang="en-US" sz="1600" b="1" dirty="0" smtClean="0">
                <a:latin typeface="굴림" pitchFamily="50" charset="-127"/>
                <a:ea typeface="굴림" pitchFamily="50" charset="-127"/>
              </a:rPr>
              <a:t>원활한 행사추진을 위하여 작가대표 </a:t>
            </a:r>
            <a:r>
              <a:rPr lang="en-US" altLang="ko-KR" sz="1600" b="1" dirty="0" smtClean="0">
                <a:latin typeface="굴림" pitchFamily="50" charset="-127"/>
                <a:ea typeface="굴림" pitchFamily="50" charset="-127"/>
              </a:rPr>
              <a:t>1</a:t>
            </a:r>
            <a:r>
              <a:rPr lang="ko-KR" altLang="en-US" sz="1600" b="1" dirty="0" smtClean="0">
                <a:latin typeface="굴림" pitchFamily="50" charset="-127"/>
                <a:ea typeface="굴림" pitchFamily="50" charset="-127"/>
              </a:rPr>
              <a:t>인을 선정한 후 제반 사항    </a:t>
            </a:r>
            <a:endParaRPr lang="en-US" altLang="ko-KR" sz="1600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b="1" dirty="0" smtClean="0">
                <a:latin typeface="굴림" pitchFamily="50" charset="-127"/>
                <a:ea typeface="굴림" pitchFamily="50" charset="-127"/>
              </a:rPr>
              <a:t>      </a:t>
            </a:r>
            <a:r>
              <a:rPr lang="ko-KR" altLang="en-US" sz="1600" b="1" dirty="0" smtClean="0">
                <a:latin typeface="굴림" pitchFamily="50" charset="-127"/>
                <a:ea typeface="굴림" pitchFamily="50" charset="-127"/>
              </a:rPr>
              <a:t>등을 집행부와 협의한다</a:t>
            </a:r>
            <a:r>
              <a:rPr lang="en-US" altLang="ko-KR" sz="1600" b="1" dirty="0" smtClean="0">
                <a:latin typeface="굴림" pitchFamily="50" charset="-127"/>
                <a:ea typeface="굴림" pitchFamily="50" charset="-127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600" b="1" dirty="0" smtClean="0">
                <a:latin typeface="굴림" pitchFamily="50" charset="-127"/>
                <a:ea typeface="굴림" pitchFamily="50" charset="-127"/>
              </a:rPr>
              <a:t>   </a:t>
            </a:r>
            <a:r>
              <a:rPr lang="en-US" altLang="ko-KR" sz="1600" b="1" dirty="0" smtClean="0">
                <a:latin typeface="HY헤드라인M"/>
                <a:ea typeface="HY헤드라인M"/>
              </a:rPr>
              <a:t>◎</a:t>
            </a:r>
            <a:r>
              <a:rPr lang="en-US" altLang="ko-KR" sz="1600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1600" b="1" dirty="0" smtClean="0">
                <a:latin typeface="굴림" pitchFamily="50" charset="-127"/>
                <a:ea typeface="굴림" pitchFamily="50" charset="-127"/>
              </a:rPr>
              <a:t>행사의 권위와  원만한 집행을 위하여 행사임원을 선정 추대</a:t>
            </a:r>
            <a:endParaRPr lang="en-US" altLang="ko-KR" sz="1600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600" b="1" dirty="0" smtClean="0">
                <a:latin typeface="굴림" pitchFamily="50" charset="-127"/>
                <a:ea typeface="굴림" pitchFamily="50" charset="-127"/>
              </a:rPr>
              <a:t>  </a:t>
            </a:r>
            <a:r>
              <a:rPr lang="en-US" altLang="ko-KR" sz="1600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1600" b="1" dirty="0" smtClean="0">
                <a:latin typeface="HY헤드라인M"/>
                <a:ea typeface="HY헤드라인M"/>
              </a:rPr>
              <a:t>◎</a:t>
            </a:r>
            <a:r>
              <a:rPr lang="en-US" altLang="ko-KR" sz="1600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1600" b="1" dirty="0" smtClean="0">
                <a:latin typeface="굴림" pitchFamily="50" charset="-127"/>
                <a:ea typeface="굴림" pitchFamily="50" charset="-127"/>
              </a:rPr>
              <a:t>작품의 입</a:t>
            </a:r>
            <a:r>
              <a:rPr lang="en-US" altLang="ko-KR" sz="1600" b="1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600" b="1" dirty="0" smtClean="0">
                <a:latin typeface="굴림" pitchFamily="50" charset="-127"/>
                <a:ea typeface="굴림" pitchFamily="50" charset="-127"/>
              </a:rPr>
              <a:t>출고</a:t>
            </a:r>
            <a:r>
              <a:rPr lang="en-US" altLang="ko-KR" sz="1600" b="1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600" b="1" dirty="0" smtClean="0">
                <a:latin typeface="굴림" pitchFamily="50" charset="-127"/>
                <a:ea typeface="굴림" pitchFamily="50" charset="-127"/>
              </a:rPr>
              <a:t>전시</a:t>
            </a:r>
            <a:r>
              <a:rPr lang="en-US" altLang="ko-KR" sz="1600" b="1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1600" b="1" dirty="0" smtClean="0">
                <a:latin typeface="굴림" pitchFamily="50" charset="-127"/>
                <a:ea typeface="굴림" pitchFamily="50" charset="-127"/>
              </a:rPr>
              <a:t>전시장 요원 등 제반 사항은 추진 위원</a:t>
            </a:r>
            <a:endParaRPr lang="en-US" altLang="ko-KR" sz="1600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1600" b="1" dirty="0" smtClean="0">
                <a:latin typeface="굴림" pitchFamily="50" charset="-127"/>
                <a:ea typeface="굴림" pitchFamily="50" charset="-127"/>
              </a:rPr>
              <a:t>      </a:t>
            </a:r>
            <a:r>
              <a:rPr lang="ko-KR" altLang="en-US" sz="1600" b="1" dirty="0" smtClean="0">
                <a:latin typeface="굴림" pitchFamily="50" charset="-127"/>
                <a:ea typeface="굴림" pitchFamily="50" charset="-127"/>
              </a:rPr>
              <a:t>회에서 진행한다</a:t>
            </a:r>
            <a:r>
              <a:rPr lang="en-US" altLang="ko-KR" sz="1600" b="1" dirty="0" smtClean="0">
                <a:latin typeface="굴림" pitchFamily="50" charset="-127"/>
                <a:ea typeface="굴림" pitchFamily="50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8640" y="1835696"/>
            <a:ext cx="6480720" cy="6540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 ▣ 신청서  및 작품제출 기간 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    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*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신 청 서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: 2014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년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7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월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10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일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~ 7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월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30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일</a:t>
            </a: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    *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작품제출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: 2014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년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8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월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10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일 까지</a:t>
            </a: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※ </a:t>
            </a:r>
            <a:r>
              <a:rPr lang="ko-KR" altLang="en-US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작품 제출시 </a:t>
            </a:r>
            <a:r>
              <a:rPr lang="ko-KR" altLang="en-US" b="1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액자는 유리를  빼고 제출</a:t>
            </a:r>
            <a:r>
              <a:rPr lang="ko-KR" altLang="en-US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해 주시기 바랍니다</a:t>
            </a:r>
            <a:r>
              <a:rPr lang="en-US" altLang="ko-KR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.</a:t>
            </a: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ko-KR" sz="2000" b="1" dirty="0" smtClean="0">
                <a:latin typeface="굴림" pitchFamily="50" charset="-127"/>
                <a:ea typeface="굴림" pitchFamily="50" charset="-127"/>
              </a:rPr>
              <a:t>▣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접수방법 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: </a:t>
            </a:r>
            <a:r>
              <a:rPr lang="en-US" altLang="ko-KR" sz="2000" b="1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sz="2000" b="1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온라인 접수만 가능</a:t>
            </a:r>
            <a:r>
              <a:rPr lang="en-US" altLang="ko-KR" sz="2000" b="1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)</a:t>
            </a:r>
          </a:p>
          <a:p>
            <a:pPr marL="342900" indent="-342900"/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   </a:t>
            </a:r>
            <a:r>
              <a:rPr lang="ko-KR" altLang="en-US" sz="2000" b="1" dirty="0" err="1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데이콤웹하드</a:t>
            </a:r>
            <a:r>
              <a:rPr lang="ko-KR" altLang="en-US" sz="2000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2000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</a:rPr>
              <a:t>- </a:t>
            </a:r>
            <a:r>
              <a:rPr lang="en-US" altLang="ko-KR" sz="2000" b="1" dirty="0" smtClean="0">
                <a:solidFill>
                  <a:srgbClr val="0070C0"/>
                </a:solidFill>
                <a:latin typeface="굴림" pitchFamily="50" charset="-127"/>
                <a:ea typeface="굴림" pitchFamily="50" charset="-127"/>
                <a:hlinkClick r:id="rId3"/>
              </a:rPr>
              <a:t>www.webhard.co.kr</a:t>
            </a:r>
            <a:endParaRPr lang="en-US" altLang="ko-KR" sz="2000" b="1" dirty="0" smtClean="0">
              <a:solidFill>
                <a:srgbClr val="0070C0"/>
              </a:solidFill>
              <a:latin typeface="굴림" pitchFamily="50" charset="-127"/>
              <a:ea typeface="굴림" pitchFamily="50" charset="-127"/>
            </a:endParaRPr>
          </a:p>
          <a:p>
            <a:pPr marL="342900" indent="-342900"/>
            <a:r>
              <a:rPr lang="en-US" altLang="ko-KR" sz="2000" b="1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   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ID : </a:t>
            </a:r>
            <a:r>
              <a:rPr lang="en-US" altLang="ko-KR" sz="2000" b="1" dirty="0" err="1" smtClean="0">
                <a:latin typeface="굴림" pitchFamily="50" charset="-127"/>
                <a:ea typeface="굴림" pitchFamily="50" charset="-127"/>
              </a:rPr>
              <a:t>koecc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 PW: </a:t>
            </a:r>
            <a:r>
              <a:rPr lang="en-US" altLang="ko-KR" sz="2000" b="1" dirty="0" err="1" smtClean="0">
                <a:latin typeface="굴림" pitchFamily="50" charset="-127"/>
                <a:ea typeface="굴림" pitchFamily="50" charset="-127"/>
              </a:rPr>
              <a:t>koecc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입력 후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, 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한국교육문화원</a:t>
            </a:r>
            <a:endParaRPr lang="en-US" altLang="ko-KR" sz="2000" b="1" dirty="0" smtClean="0">
              <a:latin typeface="굴림" pitchFamily="50" charset="-127"/>
              <a:ea typeface="굴림" pitchFamily="50" charset="-127"/>
            </a:endParaRPr>
          </a:p>
          <a:p>
            <a:pPr marL="342900" indent="-342900"/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   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폴더에 참가신청서 다운로드 하시어 공란 기입 후 작</a:t>
            </a:r>
            <a:endParaRPr lang="en-US" altLang="ko-KR" sz="2000" b="1" dirty="0" smtClean="0">
              <a:latin typeface="굴림" pitchFamily="50" charset="-127"/>
              <a:ea typeface="굴림" pitchFamily="50" charset="-127"/>
            </a:endParaRPr>
          </a:p>
          <a:p>
            <a:pPr marL="342900" indent="-342900"/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   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품 사진과 함께 업로드 하여 주시기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바랍니다</a:t>
            </a: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.</a:t>
            </a:r>
            <a:endParaRPr lang="en-US" altLang="ko-KR" sz="2000" b="1" dirty="0" smtClean="0">
              <a:solidFill>
                <a:srgbClr val="FF0000"/>
              </a:solidFill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☞</a:t>
            </a:r>
            <a:r>
              <a:rPr lang="ko-KR" altLang="en-US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 본원 참가 신청서 양식만 유효함</a:t>
            </a:r>
            <a:r>
              <a:rPr lang="en-US" altLang="ko-KR" dirty="0" smtClean="0">
                <a:solidFill>
                  <a:srgbClr val="FF0000"/>
                </a:solidFill>
                <a:latin typeface="굴림" pitchFamily="50" charset="-127"/>
                <a:ea typeface="굴림" pitchFamily="50" charset="-127"/>
              </a:rPr>
              <a:t>..</a:t>
            </a: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 ▣</a:t>
            </a:r>
            <a:r>
              <a:rPr lang="ko-KR" altLang="en-US" sz="2000" b="1" dirty="0" smtClean="0">
                <a:latin typeface="굴림" pitchFamily="50" charset="-127"/>
                <a:ea typeface="굴림" pitchFamily="50" charset="-127"/>
              </a:rPr>
              <a:t> 행정사무처 및 집행본부</a:t>
            </a:r>
            <a:endParaRPr lang="en-US" altLang="ko-KR" sz="2000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 smtClean="0">
                <a:latin typeface="굴림" pitchFamily="50" charset="-127"/>
                <a:ea typeface="굴림" pitchFamily="50" charset="-127"/>
              </a:rPr>
              <a:t>    </a:t>
            </a:r>
            <a:r>
              <a:rPr lang="en-US" altLang="ko-KR" b="1" dirty="0" smtClean="0">
                <a:latin typeface="HY헤드라인M"/>
                <a:ea typeface="HY헤드라인M"/>
              </a:rPr>
              <a:t>◎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주소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서울특별시 종로구 </a:t>
            </a:r>
            <a:r>
              <a:rPr lang="ko-KR" altLang="en-US" b="1" dirty="0" err="1" smtClean="0">
                <a:latin typeface="굴림" pitchFamily="50" charset="-127"/>
                <a:ea typeface="굴림" pitchFamily="50" charset="-127"/>
              </a:rPr>
              <a:t>경희궁길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23</a:t>
            </a: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                    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사단법인 한국교육문화원 </a:t>
            </a: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                             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문 화 예 술 팀</a:t>
            </a: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   </a:t>
            </a:r>
            <a:r>
              <a:rPr lang="en-US" altLang="ko-KR" b="1" dirty="0" smtClean="0">
                <a:latin typeface="HY헤드라인M"/>
                <a:ea typeface="HY헤드라인M"/>
              </a:rPr>
              <a:t>◎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부서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/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담 당자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: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박은수</a:t>
            </a:r>
            <a:endParaRPr lang="en-US" altLang="ko-KR" b="1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   </a:t>
            </a:r>
            <a:r>
              <a:rPr lang="en-US" altLang="ko-KR" b="1" dirty="0" smtClean="0">
                <a:latin typeface="HY헤드라인M"/>
                <a:ea typeface="HY헤드라인M"/>
              </a:rPr>
              <a:t>◎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ko-KR" altLang="en-US" b="1" dirty="0" smtClean="0">
                <a:latin typeface="굴림" pitchFamily="50" charset="-127"/>
                <a:ea typeface="굴림" pitchFamily="50" charset="-127"/>
              </a:rPr>
              <a:t>연락처 </a:t>
            </a:r>
            <a:r>
              <a:rPr lang="en-US" altLang="ko-KR" b="1" dirty="0" smtClean="0">
                <a:latin typeface="굴림" pitchFamily="50" charset="-127"/>
                <a:ea typeface="굴림" pitchFamily="50" charset="-127"/>
              </a:rPr>
              <a:t>: TEL. 02)720-8681 /  FAX. 02)720-8680</a:t>
            </a:r>
          </a:p>
        </p:txBody>
      </p:sp>
      <p:sp>
        <p:nvSpPr>
          <p:cNvPr id="3" name="모서리가 둥근 직사각형 2"/>
          <p:cNvSpPr/>
          <p:nvPr/>
        </p:nvSpPr>
        <p:spPr>
          <a:xfrm>
            <a:off x="642918" y="1142976"/>
            <a:ext cx="2771254" cy="60080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굴림체" pitchFamily="49" charset="-127"/>
                <a:ea typeface="굴림체" pitchFamily="49" charset="-127"/>
              </a:rPr>
              <a:t>참가 안내</a:t>
            </a:r>
            <a:endParaRPr lang="ko-KR" altLang="en-US" sz="2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15491" y="1084911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제출서류서식</a:t>
            </a:r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015463" y="1071537"/>
            <a:ext cx="1556809" cy="411375"/>
          </a:xfrm>
          <a:prstGeom prst="rect">
            <a:avLst/>
          </a:prstGeom>
          <a:noFill/>
          <a:ln w="2857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tx1"/>
                </a:solidFill>
              </a:ln>
              <a:latin typeface="굴림" pitchFamily="50" charset="-127"/>
              <a:ea typeface="굴림" pitchFamily="50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285728" y="1571604"/>
          <a:ext cx="6286545" cy="50175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2942"/>
                <a:gridCol w="1000132"/>
                <a:gridCol w="2928958"/>
                <a:gridCol w="1714513"/>
              </a:tblGrid>
              <a:tr h="928694">
                <a:tc gridSpan="4"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>
                          <a:latin typeface="굴림" pitchFamily="50" charset="-127"/>
                          <a:ea typeface="굴림" pitchFamily="50" charset="-127"/>
                        </a:rPr>
                        <a:t>2014</a:t>
                      </a:r>
                      <a:r>
                        <a:rPr lang="ko-KR" altLang="en-US" sz="1800" baseline="0" dirty="0" smtClean="0"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lang="ko-KR" altLang="en-US" sz="1800" dirty="0" smtClean="0">
                          <a:latin typeface="굴림" pitchFamily="50" charset="-127"/>
                          <a:ea typeface="굴림" pitchFamily="50" charset="-127"/>
                        </a:rPr>
                        <a:t>미술작품국제교류기획전</a:t>
                      </a:r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800" b="1" dirty="0" smtClean="0">
                          <a:latin typeface="굴림" pitchFamily="50" charset="-127"/>
                          <a:ea typeface="굴림" pitchFamily="50" charset="-127"/>
                        </a:rPr>
                        <a:t>출 품 신 청 서</a:t>
                      </a:r>
                      <a:endParaRPr lang="ko-KR" altLang="en-US" sz="2800" b="1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00066">
                <a:tc rowSpan="7"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>
                          <a:latin typeface="굴림" pitchFamily="50" charset="-127"/>
                          <a:ea typeface="굴림" pitchFamily="50" charset="-127"/>
                        </a:rPr>
                        <a:t>출</a:t>
                      </a:r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000" dirty="0" smtClean="0">
                          <a:latin typeface="굴림" pitchFamily="50" charset="-127"/>
                          <a:ea typeface="굴림" pitchFamily="50" charset="-127"/>
                        </a:rPr>
                        <a:t>품</a:t>
                      </a:r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endParaRPr lang="en-US" altLang="ko-KR" sz="20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000" dirty="0" smtClean="0">
                          <a:latin typeface="굴림" pitchFamily="50" charset="-127"/>
                          <a:ea typeface="굴림" pitchFamily="50" charset="-127"/>
                        </a:rPr>
                        <a:t>자</a:t>
                      </a:r>
                      <a:endParaRPr lang="ko-KR" altLang="en-US" sz="20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성      명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800" dirty="0" smtClean="0">
                          <a:latin typeface="굴림" pitchFamily="50" charset="-127"/>
                          <a:ea typeface="굴림" pitchFamily="50" charset="-127"/>
                        </a:rPr>
                        <a:t>사        진</a:t>
                      </a:r>
                      <a:endParaRPr lang="ko-KR" altLang="en-US" sz="18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198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한자성명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44330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영문성명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850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주      민</a:t>
                      </a:r>
                      <a:endParaRPr lang="en-US" altLang="ko-KR" sz="14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등록번호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-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826996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연 </a:t>
                      </a:r>
                      <a:r>
                        <a:rPr lang="ko-KR" altLang="en-US" sz="1400" dirty="0" err="1" smtClean="0">
                          <a:latin typeface="굴림" pitchFamily="50" charset="-127"/>
                          <a:ea typeface="굴림" pitchFamily="50" charset="-127"/>
                        </a:rPr>
                        <a:t>락</a:t>
                      </a:r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 처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TEL. (      )         -</a:t>
                      </a:r>
                    </a:p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H.P</a:t>
                      </a:r>
                      <a:r>
                        <a:rPr lang="en-US" altLang="ko-KR" sz="1400" baseline="0" dirty="0" smtClean="0">
                          <a:latin typeface="굴림" pitchFamily="50" charset="-127"/>
                          <a:ea typeface="굴림" pitchFamily="50" charset="-127"/>
                        </a:rPr>
                        <a:t>. (      )         -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6997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주     소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( </a:t>
                      </a:r>
                      <a:r>
                        <a:rPr lang="en-US" altLang="ko-KR" sz="1400" baseline="0" dirty="0" smtClean="0">
                          <a:latin typeface="굴림" pitchFamily="50" charset="-127"/>
                          <a:ea typeface="굴림" pitchFamily="50" charset="-127"/>
                        </a:rPr>
                        <a:t>      -      )</a:t>
                      </a:r>
                    </a:p>
                    <a:p>
                      <a:pPr algn="l" latinLnBrk="1"/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0006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E-mail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latinLnBrk="1"/>
                      <a:r>
                        <a:rPr lang="en-US" altLang="ko-KR" sz="1400" dirty="0" smtClean="0">
                          <a:latin typeface="굴림" pitchFamily="50" charset="-127"/>
                          <a:ea typeface="굴림" pitchFamily="50" charset="-127"/>
                        </a:rPr>
                        <a:t>                    </a:t>
                      </a:r>
                      <a:r>
                        <a:rPr lang="en-US" altLang="ko-KR" sz="1400" baseline="0" dirty="0" smtClean="0">
                          <a:latin typeface="굴림" pitchFamily="50" charset="-127"/>
                          <a:ea typeface="굴림" pitchFamily="50" charset="-127"/>
                        </a:rPr>
                        <a:t>      @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18249" y="6833732"/>
            <a:ext cx="585609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  본인은 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2012 “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맑고 매력 있는 세계도시 서울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” 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미술작품교류기획전의 </a:t>
            </a:r>
            <a:endParaRPr lang="en-US" altLang="ko-KR" sz="1400" dirty="0" smtClean="0">
              <a:latin typeface="굴림" pitchFamily="50" charset="-127"/>
              <a:ea typeface="굴림" pitchFamily="50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개최요강을 준수하여 위와 같은 내용으로 출품 하고자 합니다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.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18793" y="7786710"/>
            <a:ext cx="23791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  </a:t>
            </a:r>
            <a:r>
              <a:rPr lang="en-US" altLang="ko-KR" sz="1400" dirty="0" smtClean="0">
                <a:latin typeface="굴림" pitchFamily="50" charset="-127"/>
                <a:ea typeface="굴림" pitchFamily="50" charset="-127"/>
              </a:rPr>
              <a:t>2014</a:t>
            </a:r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년         월          일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8" y="8643966"/>
            <a:ext cx="26372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사단법인 한국교육문화원 귀중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15639" y="8094487"/>
            <a:ext cx="31566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err="1" smtClean="0">
                <a:latin typeface="굴림" pitchFamily="50" charset="-127"/>
                <a:ea typeface="굴림" pitchFamily="50" charset="-127"/>
              </a:rPr>
              <a:t>출품자</a:t>
            </a:r>
            <a:r>
              <a:rPr lang="ko-KR" altLang="en-US" sz="1600" dirty="0" smtClean="0">
                <a:latin typeface="굴림" pitchFamily="50" charset="-127"/>
                <a:ea typeface="굴림" pitchFamily="50" charset="-127"/>
              </a:rPr>
              <a:t> </a:t>
            </a:r>
            <a:r>
              <a:rPr lang="en-US" altLang="ko-KR" sz="1600" dirty="0" smtClean="0">
                <a:latin typeface="굴림" pitchFamily="50" charset="-127"/>
                <a:ea typeface="굴림" pitchFamily="50" charset="-127"/>
              </a:rPr>
              <a:t>:                        (</a:t>
            </a:r>
            <a:r>
              <a:rPr lang="ko-KR" altLang="en-US" sz="1600" dirty="0" smtClean="0">
                <a:latin typeface="굴림" pitchFamily="50" charset="-127"/>
                <a:ea typeface="굴림" pitchFamily="50" charset="-127"/>
              </a:rPr>
              <a:t>서명</a:t>
            </a:r>
            <a:r>
              <a:rPr lang="en-US" altLang="ko-KR" sz="1600" dirty="0" smtClean="0">
                <a:latin typeface="굴림" pitchFamily="50" charset="-127"/>
                <a:ea typeface="굴림" pitchFamily="50" charset="-127"/>
              </a:rPr>
              <a:t>)</a:t>
            </a:r>
            <a:endParaRPr lang="ko-KR" altLang="en-US" sz="16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00768" y="71406"/>
            <a:ext cx="816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앞면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)</a:t>
            </a:r>
            <a:endParaRPr lang="ko-KR" altLang="en-US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285728" y="214282"/>
            <a:ext cx="2928957" cy="857256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SEOUL</a:t>
            </a:r>
          </a:p>
          <a:p>
            <a:pPr algn="ctr"/>
            <a:r>
              <a:rPr lang="en-US" altLang="ko-KR" sz="2000" dirty="0" smtClean="0">
                <a:solidFill>
                  <a:srgbClr val="9933FF"/>
                </a:solidFill>
                <a:latin typeface="Berlin Sans FB Demi" pitchFamily="34" charset="0"/>
              </a:rPr>
              <a:t>City of Culture and Art</a:t>
            </a:r>
            <a:endParaRPr lang="ko-KR" altLang="en-US" sz="2000" dirty="0">
              <a:solidFill>
                <a:srgbClr val="9933FF"/>
              </a:solidFill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000636" y="100010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제출서류서식</a:t>
            </a:r>
            <a:endParaRPr lang="en-US" altLang="ko-KR" dirty="0" smtClean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000636" y="1000100"/>
            <a:ext cx="1556809" cy="411375"/>
          </a:xfrm>
          <a:prstGeom prst="rect">
            <a:avLst/>
          </a:prstGeom>
          <a:noFill/>
          <a:ln w="28575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285728" y="1571604"/>
          <a:ext cx="6286545" cy="70009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3074"/>
                <a:gridCol w="4643471"/>
              </a:tblGrid>
              <a:tr h="928694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 smtClean="0">
                          <a:latin typeface="굴림" pitchFamily="50" charset="-127"/>
                          <a:ea typeface="굴림" pitchFamily="50" charset="-127"/>
                        </a:rPr>
                        <a:t>2014</a:t>
                      </a:r>
                      <a:r>
                        <a:rPr lang="en-US" altLang="ko-KR" sz="1800" baseline="0" dirty="0" smtClean="0"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  <a:r>
                        <a:rPr lang="ko-KR" altLang="en-US" sz="1800" dirty="0" smtClean="0">
                          <a:latin typeface="굴림" pitchFamily="50" charset="-127"/>
                          <a:ea typeface="굴림" pitchFamily="50" charset="-127"/>
                        </a:rPr>
                        <a:t>미술작품국제교류기획전</a:t>
                      </a:r>
                      <a:endParaRPr lang="en-US" altLang="ko-KR" sz="1800" dirty="0" smtClean="0"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algn="ctr" latinLnBrk="1"/>
                      <a:r>
                        <a:rPr lang="ko-KR" altLang="en-US" sz="2800" b="1" dirty="0" smtClean="0">
                          <a:latin typeface="굴림" pitchFamily="50" charset="-127"/>
                          <a:ea typeface="굴림" pitchFamily="50" charset="-127"/>
                        </a:rPr>
                        <a:t>출 품 신 청 서</a:t>
                      </a:r>
                      <a:endParaRPr lang="ko-KR" altLang="en-US" sz="2800" b="1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5715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출품분야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작 품 명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err="1" smtClean="0">
                          <a:latin typeface="굴림" pitchFamily="50" charset="-127"/>
                          <a:ea typeface="굴림" pitchFamily="50" charset="-127"/>
                        </a:rPr>
                        <a:t>규</a:t>
                      </a:r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     격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57163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작품소개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7859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작가프로필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1000132">
                <a:tc gridSpan="2">
                  <a:txBody>
                    <a:bodyPr/>
                    <a:lstStyle/>
                    <a:p>
                      <a:pPr algn="l" latinLnBrk="1"/>
                      <a:r>
                        <a:rPr lang="ko-KR" altLang="en-US" sz="1400" dirty="0" smtClean="0">
                          <a:latin typeface="굴림" pitchFamily="50" charset="-127"/>
                          <a:ea typeface="굴림" pitchFamily="50" charset="-127"/>
                        </a:rPr>
                        <a:t>      기타사항</a:t>
                      </a:r>
                      <a:endParaRPr lang="ko-KR" altLang="en-US" sz="1400" dirty="0"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latin typeface="바탕" pitchFamily="18" charset="-127"/>
                        <a:ea typeface="바탕" pitchFamily="18" charset="-127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5728" y="8643966"/>
            <a:ext cx="26372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latin typeface="굴림" pitchFamily="50" charset="-127"/>
                <a:ea typeface="굴림" pitchFamily="50" charset="-127"/>
              </a:rPr>
              <a:t>사단법인 한국교육문화원 귀중</a:t>
            </a:r>
            <a:endParaRPr lang="ko-KR" altLang="en-US" sz="1400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00768" y="71406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mtClean="0">
                <a:latin typeface="굴림" pitchFamily="50" charset="-127"/>
                <a:ea typeface="굴림" pitchFamily="50" charset="-127"/>
              </a:rPr>
              <a:t>(</a:t>
            </a:r>
            <a:r>
              <a:rPr lang="ko-KR" altLang="en-US" dirty="0" smtClean="0">
                <a:latin typeface="굴림" pitchFamily="50" charset="-127"/>
                <a:ea typeface="굴림" pitchFamily="50" charset="-127"/>
              </a:rPr>
              <a:t>뒷면</a:t>
            </a:r>
            <a:r>
              <a:rPr lang="en-US" altLang="ko-KR" dirty="0" smtClean="0">
                <a:latin typeface="굴림" pitchFamily="50" charset="-127"/>
                <a:ea typeface="굴림" pitchFamily="50" charset="-127"/>
              </a:rPr>
              <a:t>)</a:t>
            </a:r>
            <a:endParaRPr lang="ko-KR" altLang="en-US" dirty="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285728" y="214282"/>
            <a:ext cx="2928957" cy="857256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600" dirty="0" smtClean="0">
                <a:solidFill>
                  <a:srgbClr val="FFC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Berlin Sans FB Demi" pitchFamily="34" charset="0"/>
              </a:rPr>
              <a:t>SEOUL</a:t>
            </a:r>
          </a:p>
          <a:p>
            <a:pPr algn="ctr"/>
            <a:r>
              <a:rPr lang="en-US" altLang="ko-KR" sz="2000" dirty="0" smtClean="0">
                <a:solidFill>
                  <a:srgbClr val="9933FF"/>
                </a:solidFill>
                <a:latin typeface="Berlin Sans FB Demi" pitchFamily="34" charset="0"/>
              </a:rPr>
              <a:t>City of Culture and Art</a:t>
            </a:r>
            <a:endParaRPr lang="ko-KR" altLang="en-US" sz="2000" dirty="0">
              <a:solidFill>
                <a:srgbClr val="9933FF"/>
              </a:solidFill>
              <a:latin typeface="Berlin Sans FB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흐름">
  <a:themeElements>
    <a:clrScheme name="흐름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흐름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흐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2012</TotalTime>
  <Words>744</Words>
  <Application>Microsoft Office PowerPoint</Application>
  <PresentationFormat>화면 슬라이드 쇼(4:3)</PresentationFormat>
  <Paragraphs>168</Paragraphs>
  <Slides>9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흐름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</vt:vector>
  </TitlesOfParts>
  <Company>Samsung Electronics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SEC</dc:creator>
  <cp:lastModifiedBy>cho</cp:lastModifiedBy>
  <cp:revision>212</cp:revision>
  <dcterms:created xsi:type="dcterms:W3CDTF">2010-03-26T02:19:40Z</dcterms:created>
  <dcterms:modified xsi:type="dcterms:W3CDTF">2014-06-26T10:18:53Z</dcterms:modified>
</cp:coreProperties>
</file>