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07" r:id="rId2"/>
    <p:sldId id="257" r:id="rId3"/>
    <p:sldId id="258" r:id="rId4"/>
    <p:sldId id="259" r:id="rId5"/>
    <p:sldId id="260" r:id="rId6"/>
    <p:sldId id="261" r:id="rId7"/>
    <p:sldId id="262" r:id="rId8"/>
    <p:sldId id="306" r:id="rId9"/>
    <p:sldId id="305" r:id="rId10"/>
    <p:sldId id="267" r:id="rId11"/>
    <p:sldId id="266" r:id="rId12"/>
  </p:sldIdLst>
  <p:sldSz cx="6858000" cy="9144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>
          <p15:clr>
            <a:srgbClr val="A4A3A4"/>
          </p15:clr>
        </p15:guide>
        <p15:guide id="2" pos="21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56" d="100"/>
          <a:sy n="56" d="100"/>
        </p:scale>
        <p:origin x="2626" y="67"/>
      </p:cViewPr>
      <p:guideLst>
        <p:guide orient="horz" pos="3288"/>
        <p:guide pos="21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2"/>
          </a:xfrm>
          <a:prstGeom prst="rect">
            <a:avLst/>
          </a:prstGeom>
        </p:spPr>
        <p:txBody>
          <a:bodyPr vert="horz" lIns="91312" tIns="45656" rIns="91312" bIns="45656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332"/>
          </a:xfrm>
          <a:prstGeom prst="rect">
            <a:avLst/>
          </a:prstGeom>
        </p:spPr>
        <p:txBody>
          <a:bodyPr vert="horz" lIns="91312" tIns="45656" rIns="91312" bIns="45656"/>
          <a:lstStyle>
            <a:lvl1pPr algn="r">
              <a:defRPr sz="1200"/>
            </a:lvl1pPr>
          </a:lstStyle>
          <a:p>
            <a:pPr lvl="0">
              <a:defRPr/>
            </a:pPr>
            <a:fld id="{73BFA215-CAE0-4A81-A9F9-16D2FB8F5BD0}" type="datetime1">
              <a:rPr lang="ko-KR" altLang="en-US"/>
              <a:pPr lvl="0">
                <a:defRPr/>
              </a:pPr>
              <a:t>2024-07-28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003425" y="744538"/>
            <a:ext cx="27908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6332"/>
          </a:xfrm>
          <a:prstGeom prst="rect">
            <a:avLst/>
          </a:prstGeom>
        </p:spPr>
        <p:txBody>
          <a:bodyPr vert="horz" lIns="91312" tIns="45656" rIns="91312" bIns="45656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7"/>
            <a:ext cx="2945659" cy="496332"/>
          </a:xfrm>
          <a:prstGeom prst="rect">
            <a:avLst/>
          </a:prstGeom>
        </p:spPr>
        <p:txBody>
          <a:bodyPr vert="horz" lIns="91312" tIns="45656" rIns="91312" bIns="45656" anchor="b"/>
          <a:lstStyle>
            <a:lvl1pPr algn="r">
              <a:defRPr sz="1200"/>
            </a:lvl1pPr>
          </a:lstStyle>
          <a:p>
            <a:pPr lvl="0">
              <a:defRPr/>
            </a:pPr>
            <a:fld id="{BD632D82-1CBA-4407-8EB8-31EC3B9FBB8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D632D82-1CBA-4407-8EB8-31EC3B9FBB84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21F755-8A6C-466B-BE0C-C6810ADA4BC3}" type="datetimeFigureOut">
              <a:rPr lang="ko-KR" altLang="en-US" smtClean="0"/>
              <a:pPr/>
              <a:t>2024-07-28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4A2D60-FCA5-4565-885E-E1FD74B0EC0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5562" y="620562"/>
            <a:ext cx="4877293" cy="1296308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lvl="0">
              <a:defRPr/>
            </a:pPr>
            <a:r>
              <a:rPr lang="en-US" altLang="ko-KR" sz="2800" b="1" dirty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/>
                <a:ea typeface="굴림"/>
              </a:rPr>
              <a:t>2024’</a:t>
            </a:r>
            <a:r>
              <a:rPr lang="ko-KR" altLang="en-US" sz="2800" b="1" dirty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/>
                <a:ea typeface="굴림"/>
              </a:rPr>
              <a:t> </a:t>
            </a:r>
          </a:p>
          <a:p>
            <a:pPr lvl="0">
              <a:defRPr/>
            </a:pPr>
            <a:r>
              <a:rPr lang="ko-KR" altLang="en-US" sz="2800" b="1" dirty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/>
                <a:ea typeface="굴림"/>
              </a:rPr>
              <a:t>미술작품 국제교류 기획전</a:t>
            </a:r>
          </a:p>
          <a:p>
            <a:pPr lvl="0">
              <a:defRPr/>
            </a:pPr>
            <a:r>
              <a:rPr lang="en-US" altLang="ko-KR" sz="2800" b="1" dirty="0">
                <a:ln w="12700">
                  <a:solidFill>
                    <a:srgbClr val="CC33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/>
                <a:ea typeface="굴림"/>
              </a:rPr>
              <a:t>         </a:t>
            </a:r>
            <a:endParaRPr lang="ko-KR" altLang="en-US" sz="2800" b="1" dirty="0">
              <a:ln w="12700">
                <a:solidFill>
                  <a:srgbClr val="CC3300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굴림"/>
              <a:ea typeface="굴림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862760" y="6071813"/>
            <a:ext cx="3898652" cy="80585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600" dirty="0">
                <a:latin typeface="HY헤드라인M"/>
                <a:ea typeface="HY헤드라인M"/>
              </a:rPr>
              <a:t>▣ 일시 </a:t>
            </a:r>
            <a:r>
              <a:rPr lang="en-US" altLang="ko-KR" sz="1600" dirty="0">
                <a:latin typeface="HY헤드라인M"/>
                <a:ea typeface="HY헤드라인M"/>
              </a:rPr>
              <a:t>: 2024. 10. 22 ~ 10. 28</a:t>
            </a:r>
          </a:p>
          <a:p>
            <a:pPr>
              <a:defRPr/>
            </a:pPr>
            <a:r>
              <a:rPr lang="ko-KR" altLang="en-US" sz="1600" dirty="0">
                <a:latin typeface="HY헤드라인M"/>
                <a:ea typeface="HY헤드라인M"/>
              </a:rPr>
              <a:t>▣ 장소 </a:t>
            </a:r>
            <a:r>
              <a:rPr lang="en-US" altLang="ko-KR" sz="1600" dirty="0">
                <a:latin typeface="HY헤드라인M"/>
                <a:ea typeface="HY헤드라인M"/>
              </a:rPr>
              <a:t>: </a:t>
            </a:r>
            <a:r>
              <a:rPr lang="ko-KR" altLang="en-US" sz="1600" dirty="0">
                <a:latin typeface="HY헤드라인M"/>
                <a:ea typeface="HY헤드라인M"/>
              </a:rPr>
              <a:t>서울특별시의회 </a:t>
            </a:r>
            <a:r>
              <a:rPr lang="ko-KR" altLang="en-US" sz="1600" dirty="0" err="1">
                <a:latin typeface="HY헤드라인M"/>
                <a:ea typeface="HY헤드라인M"/>
              </a:rPr>
              <a:t>중앙홀</a:t>
            </a:r>
            <a:endParaRPr lang="en-US" altLang="ko-KR" sz="1600" dirty="0">
              <a:latin typeface="HY헤드라인M"/>
              <a:ea typeface="HY헤드라인M"/>
            </a:endParaRPr>
          </a:p>
          <a:p>
            <a:pPr>
              <a:defRPr/>
            </a:pPr>
            <a:r>
              <a:rPr lang="en-US" altLang="ko-KR" sz="1600" dirty="0">
                <a:solidFill>
                  <a:srgbClr val="0000FF"/>
                </a:solidFill>
                <a:latin typeface="HY헤드라인M"/>
                <a:ea typeface="HY헤드라인M"/>
              </a:rPr>
              <a:t>   </a:t>
            </a:r>
            <a:r>
              <a:rPr lang="ko-KR" altLang="en-US" sz="1600" dirty="0">
                <a:solidFill>
                  <a:srgbClr val="0000FF"/>
                </a:solidFill>
                <a:latin typeface="HY헤드라인M"/>
                <a:ea typeface="HY헤드라인M"/>
              </a:rPr>
              <a:t>개막식 </a:t>
            </a:r>
            <a:r>
              <a:rPr lang="en-US" altLang="ko-KR" sz="1600" dirty="0">
                <a:solidFill>
                  <a:srgbClr val="0000FF"/>
                </a:solidFill>
                <a:latin typeface="HY헤드라인M"/>
                <a:ea typeface="HY헤드라인M"/>
              </a:rPr>
              <a:t>: 2024. 10. 22(</a:t>
            </a:r>
            <a:r>
              <a:rPr lang="ko-KR" altLang="en-US" sz="1600" dirty="0">
                <a:solidFill>
                  <a:srgbClr val="0000FF"/>
                </a:solidFill>
                <a:latin typeface="HY헤드라인M"/>
                <a:ea typeface="HY헤드라인M"/>
              </a:rPr>
              <a:t>화</a:t>
            </a:r>
            <a:r>
              <a:rPr lang="en-US" altLang="ko-KR" sz="1600" dirty="0">
                <a:solidFill>
                  <a:srgbClr val="0000FF"/>
                </a:solidFill>
                <a:latin typeface="HY헤드라인M"/>
                <a:ea typeface="HY헤드라인M"/>
              </a:rPr>
              <a:t>) 15:00</a:t>
            </a:r>
            <a:endParaRPr lang="ko-KR" altLang="en-US" sz="1600" dirty="0">
              <a:solidFill>
                <a:srgbClr val="0000FF"/>
              </a:solidFill>
              <a:latin typeface="HY헤드라인M"/>
              <a:ea typeface="HY헤드라인M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109074" y="6058143"/>
            <a:ext cx="705134" cy="8262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600" dirty="0">
                <a:latin typeface="HY헤드라인M"/>
                <a:ea typeface="HY헤드라인M"/>
              </a:rPr>
              <a:t>한 국</a:t>
            </a:r>
            <a:endParaRPr lang="en-US" altLang="ko-KR" sz="1600" dirty="0">
              <a:latin typeface="HY헤드라인M"/>
              <a:ea typeface="HY헤드라인M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 dirty="0">
                <a:latin typeface="HY헤드라인M"/>
                <a:ea typeface="HY헤드라인M"/>
              </a:rPr>
              <a:t>(</a:t>
            </a:r>
            <a:r>
              <a:rPr lang="ko-KR" altLang="en-US" sz="1400" dirty="0">
                <a:latin typeface="HY헤드라인M"/>
                <a:ea typeface="HY헤드라인M"/>
              </a:rPr>
              <a:t>서울</a:t>
            </a:r>
            <a:r>
              <a:rPr lang="en-US" altLang="ko-KR" sz="1400" dirty="0">
                <a:latin typeface="HY헤드라인M"/>
                <a:ea typeface="HY헤드라인M"/>
              </a:rPr>
              <a:t>)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1836102" y="7927640"/>
            <a:ext cx="4036754" cy="733338"/>
            <a:chOff x="1176789" y="8179509"/>
            <a:chExt cx="3894499" cy="569573"/>
          </a:xfrm>
        </p:grpSpPr>
        <p:sp>
          <p:nvSpPr>
            <p:cNvPr id="20" name="TextBox 19"/>
            <p:cNvSpPr txBox="1"/>
            <p:nvPr/>
          </p:nvSpPr>
          <p:spPr>
            <a:xfrm>
              <a:off x="1176789" y="8261754"/>
              <a:ext cx="108205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b="1" dirty="0">
                  <a:solidFill>
                    <a:srgbClr val="0070C0"/>
                  </a:solidFill>
                </a:rPr>
                <a:t>사단법인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93301" y="8179509"/>
              <a:ext cx="2977987" cy="5695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3200" b="1" dirty="0">
                  <a:solidFill>
                    <a:srgbClr val="0070C0"/>
                  </a:solidFill>
                </a:rPr>
                <a:t>한국교육문화원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80088" y="8476409"/>
            <a:ext cx="3881324" cy="214314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rgbClr val="0070C0"/>
                </a:solidFill>
              </a:rPr>
              <a:t>KOREA  EDUCATION CULTURE CENTER, INC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C078D1F-892C-489F-89DC-3316BDE28D6D}"/>
              </a:ext>
            </a:extLst>
          </p:cNvPr>
          <p:cNvSpPr/>
          <p:nvPr/>
        </p:nvSpPr>
        <p:spPr>
          <a:xfrm>
            <a:off x="1109074" y="6921304"/>
            <a:ext cx="720080" cy="8262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dirty="0">
                <a:latin typeface="HY헤드라인M"/>
                <a:ea typeface="HY헤드라인M"/>
              </a:rPr>
              <a:t>일 본</a:t>
            </a:r>
            <a:endParaRPr lang="en-US" altLang="ko-KR" sz="1400" dirty="0">
              <a:latin typeface="HY헤드라인M"/>
              <a:ea typeface="HY헤드라인M"/>
            </a:endParaRPr>
          </a:p>
          <a:p>
            <a:pPr algn="ctr">
              <a:defRPr/>
            </a:pPr>
            <a:r>
              <a:rPr lang="en-US" altLang="ko-KR" sz="1400" dirty="0">
                <a:latin typeface="HY헤드라인M"/>
                <a:ea typeface="HY헤드라인M"/>
              </a:rPr>
              <a:t>(</a:t>
            </a:r>
            <a:r>
              <a:rPr lang="ko-KR" altLang="en-US" sz="1400" dirty="0">
                <a:latin typeface="HY헤드라인M"/>
                <a:ea typeface="HY헤드라인M"/>
              </a:rPr>
              <a:t>동경</a:t>
            </a:r>
            <a:r>
              <a:rPr lang="en-US" altLang="ko-KR" sz="1400" dirty="0">
                <a:latin typeface="HY헤드라인M"/>
                <a:ea typeface="HY헤드라인M"/>
              </a:rPr>
              <a:t>)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8DB5480-68AF-4E29-832D-0B5D055C6F8D}"/>
              </a:ext>
            </a:extLst>
          </p:cNvPr>
          <p:cNvSpPr/>
          <p:nvPr/>
        </p:nvSpPr>
        <p:spPr>
          <a:xfrm>
            <a:off x="1867601" y="6921304"/>
            <a:ext cx="3881325" cy="83072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HY헤드라인M"/>
                <a:ea typeface="HY헤드라인M"/>
              </a:rPr>
              <a:t>▣ 일시 </a:t>
            </a:r>
            <a:r>
              <a:rPr lang="en-US" altLang="ko-KR" sz="1600" dirty="0">
                <a:latin typeface="HY헤드라인M"/>
                <a:ea typeface="HY헤드라인M"/>
              </a:rPr>
              <a:t>: 2024.11.    ~ 11.     </a:t>
            </a:r>
            <a:r>
              <a:rPr lang="en-US" altLang="ko-KR" sz="1400" dirty="0">
                <a:latin typeface="HY헤드라인M"/>
                <a:ea typeface="HY헤드라인M"/>
              </a:rPr>
              <a:t>(</a:t>
            </a:r>
            <a:r>
              <a:rPr lang="ko-KR" altLang="en-US" sz="1400" dirty="0">
                <a:latin typeface="HY헤드라인M"/>
                <a:ea typeface="HY헤드라인M"/>
              </a:rPr>
              <a:t>일정 미정</a:t>
            </a:r>
            <a:r>
              <a:rPr lang="en-US" altLang="ko-KR" sz="1400" dirty="0">
                <a:latin typeface="HY헤드라인M"/>
                <a:ea typeface="HY헤드라인M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헤드라인M"/>
                <a:ea typeface="HY헤드라인M"/>
              </a:rPr>
              <a:t>▣ 장소 </a:t>
            </a:r>
            <a:r>
              <a:rPr lang="en-US" altLang="ko-KR" sz="1600" dirty="0">
                <a:latin typeface="HY헤드라인M"/>
                <a:ea typeface="HY헤드라인M"/>
              </a:rPr>
              <a:t>:</a:t>
            </a:r>
            <a:r>
              <a:rPr lang="ko-KR" altLang="en-US" sz="1600" dirty="0" err="1">
                <a:latin typeface="HY헤드라인M"/>
                <a:ea typeface="HY헤드라인M"/>
              </a:rPr>
              <a:t>재일본대한민국민단중앙홀</a:t>
            </a:r>
            <a:endParaRPr lang="ko-KR" altLang="en-US" sz="16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566EC45-A577-42AB-AA0B-09DA5A572815}"/>
              </a:ext>
            </a:extLst>
          </p:cNvPr>
          <p:cNvSpPr/>
          <p:nvPr/>
        </p:nvSpPr>
        <p:spPr>
          <a:xfrm>
            <a:off x="1318552" y="1359978"/>
            <a:ext cx="4150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b="1" dirty="0">
                <a:solidFill>
                  <a:srgbClr val="9933FF"/>
                </a:solidFill>
                <a:latin typeface="궁서체"/>
                <a:ea typeface="궁서체"/>
              </a:rPr>
              <a:t>『</a:t>
            </a:r>
            <a:r>
              <a:rPr lang="ko-KR" altLang="en-US" b="1" dirty="0">
                <a:solidFill>
                  <a:srgbClr val="9933FF"/>
                </a:solidFill>
                <a:latin typeface="궁서체"/>
                <a:ea typeface="궁서체"/>
              </a:rPr>
              <a:t>한국의 미</a:t>
            </a:r>
            <a:r>
              <a:rPr lang="en-US" altLang="ko-KR" b="1" dirty="0">
                <a:solidFill>
                  <a:srgbClr val="9933FF"/>
                </a:solidFill>
                <a:latin typeface="궁서체"/>
                <a:ea typeface="궁서체"/>
              </a:rPr>
              <a:t>(</a:t>
            </a:r>
            <a:r>
              <a:rPr lang="ko-KR" altLang="en-US" b="1" dirty="0">
                <a:solidFill>
                  <a:srgbClr val="9933FF"/>
                </a:solidFill>
                <a:latin typeface="궁서체"/>
                <a:ea typeface="궁서체"/>
              </a:rPr>
              <a:t>美</a:t>
            </a:r>
            <a:r>
              <a:rPr lang="en-US" altLang="ko-KR" b="1" dirty="0">
                <a:solidFill>
                  <a:srgbClr val="9933FF"/>
                </a:solidFill>
                <a:latin typeface="궁서체"/>
                <a:ea typeface="궁서체"/>
              </a:rPr>
              <a:t>)』- </a:t>
            </a:r>
            <a:r>
              <a:rPr lang="ko-KR" altLang="en-US" b="1" dirty="0">
                <a:solidFill>
                  <a:srgbClr val="9933FF"/>
                </a:solidFill>
                <a:latin typeface="궁서체"/>
                <a:ea typeface="궁서체"/>
              </a:rPr>
              <a:t>서울의 미</a:t>
            </a:r>
            <a:r>
              <a:rPr lang="en-US" altLang="ko-KR" b="1" dirty="0">
                <a:solidFill>
                  <a:srgbClr val="9933FF"/>
                </a:solidFill>
                <a:latin typeface="궁서체"/>
                <a:ea typeface="궁서체"/>
              </a:rPr>
              <a:t>(</a:t>
            </a:r>
            <a:r>
              <a:rPr lang="ko-KR" altLang="en-US" b="1" dirty="0">
                <a:solidFill>
                  <a:srgbClr val="9933FF"/>
                </a:solidFill>
                <a:latin typeface="궁서체"/>
                <a:ea typeface="궁서체"/>
              </a:rPr>
              <a:t>美</a:t>
            </a:r>
            <a:r>
              <a:rPr lang="en-US" altLang="ko-KR" b="1" dirty="0">
                <a:solidFill>
                  <a:srgbClr val="9933FF"/>
                </a:solidFill>
                <a:latin typeface="궁서체"/>
                <a:ea typeface="궁서체"/>
              </a:rPr>
              <a:t>)</a:t>
            </a:r>
            <a:r>
              <a:rPr lang="en-US" altLang="ko-KR" sz="2400" b="1" dirty="0">
                <a:solidFill>
                  <a:srgbClr val="9933FF"/>
                </a:solidFill>
                <a:latin typeface="궁서체"/>
                <a:ea typeface="궁서체"/>
              </a:rPr>
              <a:t> -</a:t>
            </a:r>
            <a:endParaRPr lang="ko-KR" altLang="en-US" sz="2400" dirty="0">
              <a:solidFill>
                <a:srgbClr val="9933FF"/>
              </a:solidFill>
              <a:latin typeface="궁서체"/>
              <a:ea typeface="궁서체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86B47C50-E767-4022-97A7-1DB1746109CB}"/>
              </a:ext>
            </a:extLst>
          </p:cNvPr>
          <p:cNvSpPr txBox="1"/>
          <p:nvPr/>
        </p:nvSpPr>
        <p:spPr>
          <a:xfrm>
            <a:off x="892591" y="5176410"/>
            <a:ext cx="497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   ▲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2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윤석열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 대통령은  출근길에 약식기자회견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2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도어스태핑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을 마친 뒤</a:t>
            </a: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   로비에 새로 걸린 </a:t>
            </a:r>
            <a:r>
              <a:rPr lang="ko-KR" altLang="en-US" sz="12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이다래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 작가의 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목각 인형의 모험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바다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)” 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그림을 </a:t>
            </a:r>
            <a:endParaRPr lang="en-US" altLang="ko-KR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둘러보고 있다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. (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사진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=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대통령실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2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4" name="Picture 2" descr="윤석열 대통령이 25일 오전 용산 대통령실에서 출근길 약식 기자회견(도어스테핑)을 마친 뒤 로비에 새로 걸린 이다래 작가의 '목각인형의 모험(바다)' 그림을 둘러보고 있다. 이날 대통령실 1층 양옆 벽면에는 발달장애 작가들의 작품 7점이 처음 전시됐다. (대통령실 제공)">
            <a:extLst>
              <a:ext uri="{FF2B5EF4-FFF2-40B4-BE49-F238E27FC236}">
                <a16:creationId xmlns:a16="http://schemas.microsoft.com/office/drawing/2014/main" id="{784F482C-89D1-4E25-95E8-E299381F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04" y="2429489"/>
            <a:ext cx="4613608" cy="2674017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71">
            <a:extLst>
              <a:ext uri="{FF2B5EF4-FFF2-40B4-BE49-F238E27FC236}">
                <a16:creationId xmlns:a16="http://schemas.microsoft.com/office/drawing/2014/main" id="{51FC3334-D336-8A38-923C-7BE3C0DA1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75">
            <a:extLst>
              <a:ext uri="{FF2B5EF4-FFF2-40B4-BE49-F238E27FC236}">
                <a16:creationId xmlns:a16="http://schemas.microsoft.com/office/drawing/2014/main" id="{86B43131-9735-EF71-89AB-16F1D896D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80">
            <a:extLst>
              <a:ext uri="{FF2B5EF4-FFF2-40B4-BE49-F238E27FC236}">
                <a16:creationId xmlns:a16="http://schemas.microsoft.com/office/drawing/2014/main" id="{BD1C0567-50CA-DAA6-1ECD-D43D3C8BB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2851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97">
            <a:extLst>
              <a:ext uri="{FF2B5EF4-FFF2-40B4-BE49-F238E27FC236}">
                <a16:creationId xmlns:a16="http://schemas.microsoft.com/office/drawing/2014/main" id="{30516495-4727-3A10-DB60-283B6FFAB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837" y="-457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109">
            <a:extLst>
              <a:ext uri="{FF2B5EF4-FFF2-40B4-BE49-F238E27FC236}">
                <a16:creationId xmlns:a16="http://schemas.microsoft.com/office/drawing/2014/main" id="{75B4EE71-3CE3-B3A2-1445-55304538A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837" y="-457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116">
            <a:extLst>
              <a:ext uri="{FF2B5EF4-FFF2-40B4-BE49-F238E27FC236}">
                <a16:creationId xmlns:a16="http://schemas.microsoft.com/office/drawing/2014/main" id="{A14F58CB-C7B3-51DB-02E5-E24C4AD8F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6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D3BB696-348E-71D2-1630-20393F8F37E1}"/>
              </a:ext>
            </a:extLst>
          </p:cNvPr>
          <p:cNvSpPr/>
          <p:nvPr/>
        </p:nvSpPr>
        <p:spPr>
          <a:xfrm>
            <a:off x="892591" y="2040245"/>
            <a:ext cx="4396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                      - 2023 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출품작 </a:t>
            </a:r>
            <a:r>
              <a:rPr lang="ko-KR" altLang="en-US" sz="12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이다래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 작가 작품 </a:t>
            </a:r>
            <a:r>
              <a:rPr lang="en-US" altLang="ko-KR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" name="_x318410952">
            <a:extLst>
              <a:ext uri="{FF2B5EF4-FFF2-40B4-BE49-F238E27FC236}">
                <a16:creationId xmlns:a16="http://schemas.microsoft.com/office/drawing/2014/main" id="{406B248D-8CF1-1EF8-6B45-F7BE881B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6" y="8117270"/>
            <a:ext cx="725198" cy="6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6F72E58A-33F2-6BFB-D107-B8652034585A}"/>
              </a:ext>
            </a:extLst>
          </p:cNvPr>
          <p:cNvSpPr/>
          <p:nvPr/>
        </p:nvSpPr>
        <p:spPr>
          <a:xfrm>
            <a:off x="4962" y="-13406"/>
            <a:ext cx="6853037" cy="91574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15491" y="1084911"/>
            <a:ext cx="15696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>
                <a:latin typeface="굴림"/>
                <a:ea typeface="굴림"/>
              </a:rPr>
              <a:t>제출서류서식</a:t>
            </a:r>
            <a:endParaRPr lang="en-US" altLang="ko-KR">
              <a:latin typeface="굴림"/>
              <a:ea typeface="굴림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015463" y="1071537"/>
            <a:ext cx="1556809" cy="411375"/>
          </a:xfrm>
          <a:prstGeom prst="rect">
            <a:avLst/>
          </a:prstGeom>
          <a:noFill/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9525">
                <a:solidFill>
                  <a:schemeClr val="tx1"/>
                </a:solidFill>
              </a:ln>
              <a:latin typeface="굴림"/>
              <a:ea typeface="굴림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35433"/>
              </p:ext>
            </p:extLst>
          </p:nvPr>
        </p:nvGraphicFramePr>
        <p:xfrm>
          <a:off x="285728" y="1571604"/>
          <a:ext cx="6286545" cy="4608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4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8694">
                <a:tc gridSpan="6"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800" b="1" dirty="0">
                          <a:latin typeface="굴림"/>
                          <a:ea typeface="굴림"/>
                        </a:rPr>
                        <a:t>2024</a:t>
                      </a:r>
                      <a:r>
                        <a:rPr lang="ko-KR" altLang="en-US" sz="1800" b="1" baseline="0" dirty="0">
                          <a:latin typeface="굴림"/>
                          <a:ea typeface="굴림"/>
                        </a:rPr>
                        <a:t> </a:t>
                      </a:r>
                      <a:r>
                        <a:rPr lang="ko-KR" altLang="en-US" sz="1800" b="1" dirty="0">
                          <a:latin typeface="굴림"/>
                          <a:ea typeface="굴림"/>
                        </a:rPr>
                        <a:t>미술작품 국제교류 기획전</a:t>
                      </a:r>
                    </a:p>
                    <a:p>
                      <a:pPr algn="ctr" latinLnBrk="1">
                        <a:defRPr/>
                      </a:pPr>
                      <a:r>
                        <a:rPr lang="ko-KR" altLang="en-US" sz="2800" b="1" dirty="0">
                          <a:latin typeface="굴림"/>
                          <a:ea typeface="굴림"/>
                        </a:rPr>
                        <a:t>출 품 신 청 서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6">
                <a:tc rowSpan="6"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2000" b="1" dirty="0">
                          <a:latin typeface="굴림"/>
                          <a:ea typeface="굴림"/>
                        </a:rPr>
                        <a:t>출</a:t>
                      </a:r>
                    </a:p>
                    <a:p>
                      <a:pPr algn="ctr" latinLnBrk="1">
                        <a:defRPr/>
                      </a:pPr>
                      <a:endParaRPr lang="en-US" altLang="ko-KR" sz="2000" b="1" dirty="0">
                        <a:latin typeface="굴림"/>
                        <a:ea typeface="굴림"/>
                      </a:endParaRPr>
                    </a:p>
                    <a:p>
                      <a:pPr algn="ctr" latinLnBrk="1">
                        <a:defRPr/>
                      </a:pPr>
                      <a:r>
                        <a:rPr lang="ko-KR" altLang="en-US" sz="2000" b="1" dirty="0">
                          <a:latin typeface="굴림"/>
                          <a:ea typeface="굴림"/>
                        </a:rPr>
                        <a:t>품</a:t>
                      </a:r>
                    </a:p>
                    <a:p>
                      <a:pPr algn="ctr" latinLnBrk="1">
                        <a:defRPr/>
                      </a:pPr>
                      <a:endParaRPr lang="en-US" altLang="ko-KR" sz="2000" b="1" dirty="0">
                        <a:latin typeface="굴림"/>
                        <a:ea typeface="굴림"/>
                      </a:endParaRPr>
                    </a:p>
                    <a:p>
                      <a:pPr algn="ctr" latinLnBrk="1">
                        <a:defRPr/>
                      </a:pPr>
                      <a:r>
                        <a:rPr lang="ko-KR" altLang="en-US" sz="2000" b="1" dirty="0">
                          <a:latin typeface="굴림"/>
                          <a:ea typeface="굴림"/>
                        </a:rPr>
                        <a:t>자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성      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</a:tcPr>
                </a:tc>
                <a:tc gridSpan="3"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한글</a:t>
                      </a: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)</a:t>
                      </a:r>
                    </a:p>
                    <a:p>
                      <a:pPr algn="l" latinLnBrk="1">
                        <a:defRPr/>
                      </a:pPr>
                      <a:endParaRPr lang="en-US" altLang="ko-KR" sz="1400" b="1" dirty="0">
                        <a:latin typeface="굴림"/>
                        <a:ea typeface="굴림"/>
                      </a:endParaRPr>
                    </a:p>
                    <a:p>
                      <a:pPr algn="l" latinLnBrk="1">
                        <a:defRPr/>
                      </a:pP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영문</a:t>
                      </a: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)</a:t>
                      </a:r>
                    </a:p>
                    <a:p>
                      <a:pPr algn="l" latinLnBrk="1">
                        <a:defRPr/>
                      </a:pPr>
                      <a:endParaRPr lang="en-US" altLang="ko-KR" sz="1400" b="1" dirty="0">
                        <a:latin typeface="굴림"/>
                        <a:ea typeface="굴림"/>
                      </a:endParaRPr>
                    </a:p>
                    <a:p>
                      <a:pPr algn="l" latinLnBrk="1">
                        <a:defRPr/>
                      </a:pP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한자</a:t>
                      </a: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)</a:t>
                      </a:r>
                      <a:endParaRPr lang="ko-KR" altLang="en-US" sz="1400" b="1" dirty="0">
                        <a:latin typeface="굴림"/>
                        <a:ea typeface="굴림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800" b="1">
                          <a:latin typeface="굴림"/>
                          <a:ea typeface="굴림"/>
                        </a:rPr>
                        <a:t>사        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198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400">
                        <a:latin typeface="바탕"/>
                        <a:ea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>
                          <a:latin typeface="굴림"/>
                          <a:ea typeface="굴림"/>
                        </a:rPr>
                        <a:t>생년월일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1400" b="1">
                        <a:latin typeface="굴림"/>
                        <a:ea typeface="굴림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성 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1400" b="1">
                        <a:latin typeface="굴림"/>
                        <a:ea typeface="굴림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272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400">
                        <a:latin typeface="바탕"/>
                        <a:ea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>
                          <a:latin typeface="굴림"/>
                          <a:ea typeface="굴림"/>
                        </a:rPr>
                        <a:t>소     속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1400" b="1" dirty="0">
                        <a:latin typeface="굴림"/>
                        <a:ea typeface="굴림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948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400">
                        <a:latin typeface="바탕"/>
                        <a:ea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>
                          <a:latin typeface="굴림"/>
                          <a:ea typeface="굴림"/>
                        </a:rPr>
                        <a:t>연 락 처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</a:tcPr>
                </a:tc>
                <a:tc gridSpan="4"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TEL. (      )         -</a:t>
                      </a:r>
                    </a:p>
                    <a:p>
                      <a:pPr algn="l" latinLnBrk="1">
                        <a:defRPr/>
                      </a:pP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H.P</a:t>
                      </a:r>
                      <a:r>
                        <a:rPr lang="en-US" altLang="ko-KR" sz="1400" b="1" baseline="0" dirty="0">
                          <a:latin typeface="굴림"/>
                          <a:ea typeface="굴림"/>
                        </a:rPr>
                        <a:t>. (      )         -</a:t>
                      </a:r>
                      <a:endParaRPr lang="ko-KR" altLang="en-US" sz="1400" b="1" dirty="0">
                        <a:latin typeface="굴림"/>
                        <a:ea typeface="굴림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68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400">
                        <a:latin typeface="바탕"/>
                        <a:ea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>
                          <a:latin typeface="굴림"/>
                          <a:ea typeface="굴림"/>
                        </a:rPr>
                        <a:t>주     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</a:tcPr>
                </a:tc>
                <a:tc gridSpan="4"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( </a:t>
                      </a:r>
                      <a:r>
                        <a:rPr lang="en-US" altLang="ko-KR" sz="1400" b="1" baseline="0" dirty="0">
                          <a:latin typeface="굴림"/>
                          <a:ea typeface="굴림"/>
                        </a:rPr>
                        <a:t>      -      )</a:t>
                      </a:r>
                    </a:p>
                    <a:p>
                      <a:pPr algn="l" latinLnBrk="1">
                        <a:defRPr/>
                      </a:pPr>
                      <a:endParaRPr lang="ko-KR" altLang="en-US" sz="1400" b="1" dirty="0">
                        <a:latin typeface="굴림"/>
                        <a:ea typeface="굴림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6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400" b="1">
                          <a:latin typeface="굴림"/>
                          <a:ea typeface="굴림"/>
                        </a:rPr>
                        <a:t>E-mail</a:t>
                      </a:r>
                      <a:endParaRPr lang="ko-KR" altLang="en-US" sz="1400" b="1">
                        <a:latin typeface="굴림"/>
                        <a:ea typeface="굴림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 gridSpan="4"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lang="en-US" altLang="ko-KR" sz="1400" b="1" dirty="0">
                          <a:latin typeface="굴림"/>
                          <a:ea typeface="굴림"/>
                        </a:rPr>
                        <a:t>                    </a:t>
                      </a:r>
                      <a:r>
                        <a:rPr lang="en-US" altLang="ko-KR" sz="1400" b="1" baseline="0" dirty="0">
                          <a:latin typeface="굴림"/>
                          <a:ea typeface="굴림"/>
                        </a:rPr>
                        <a:t>      @</a:t>
                      </a:r>
                      <a:endParaRPr lang="ko-KR" altLang="en-US" sz="1400" b="1" dirty="0">
                        <a:latin typeface="굴림"/>
                        <a:ea typeface="굴림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5142" y="6429600"/>
            <a:ext cx="5472973" cy="688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 dirty="0">
                <a:latin typeface="굴림"/>
                <a:ea typeface="굴림"/>
              </a:rPr>
              <a:t>    </a:t>
            </a:r>
            <a:r>
              <a:rPr lang="ko-KR" altLang="en-US" sz="1400" b="1" dirty="0">
                <a:latin typeface="굴림"/>
                <a:ea typeface="굴림"/>
              </a:rPr>
              <a:t>본인은 </a:t>
            </a:r>
            <a:r>
              <a:rPr lang="en-US" altLang="ko-KR" sz="1400" b="1" dirty="0">
                <a:latin typeface="굴림"/>
                <a:ea typeface="굴림"/>
              </a:rPr>
              <a:t>2024 </a:t>
            </a:r>
            <a:r>
              <a:rPr lang="ko-KR" altLang="en-US" sz="1400" b="1" dirty="0">
                <a:latin typeface="굴림"/>
                <a:ea typeface="굴림"/>
              </a:rPr>
              <a:t>미술작품 국제교류 기획전의 개최요강을 준수하여 </a:t>
            </a:r>
            <a:endParaRPr lang="en-US" altLang="ko-KR" sz="1400" b="1" dirty="0"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b="1" dirty="0">
                <a:latin typeface="굴림"/>
                <a:ea typeface="굴림"/>
              </a:rPr>
              <a:t>  위와 같은 내용으로 출품 하고자 합니다</a:t>
            </a:r>
            <a:r>
              <a:rPr lang="en-US" altLang="ko-KR" sz="1400" b="1" dirty="0">
                <a:latin typeface="굴림"/>
                <a:ea typeface="굴림"/>
              </a:rPr>
              <a:t>.</a:t>
            </a:r>
            <a:endParaRPr lang="ko-KR" altLang="en-US" sz="1400" b="1" dirty="0">
              <a:latin typeface="굴림"/>
              <a:ea typeface="굴림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0285" y="7452320"/>
            <a:ext cx="236410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400" dirty="0">
                <a:latin typeface="굴림"/>
                <a:ea typeface="굴림"/>
              </a:rPr>
              <a:t>  </a:t>
            </a:r>
            <a:r>
              <a:rPr lang="en-US" altLang="ko-KR" sz="1400" b="1" dirty="0">
                <a:latin typeface="굴림"/>
                <a:ea typeface="굴림"/>
              </a:rPr>
              <a:t>2024</a:t>
            </a:r>
            <a:r>
              <a:rPr lang="ko-KR" altLang="en-US" sz="1400" b="1" dirty="0">
                <a:latin typeface="굴림"/>
                <a:ea typeface="굴림"/>
              </a:rPr>
              <a:t>년         월          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7" y="8806938"/>
            <a:ext cx="259558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400" b="1" dirty="0">
                <a:latin typeface="굴림"/>
                <a:ea typeface="굴림"/>
              </a:rPr>
              <a:t>사단법인 한국교육문화원 귀중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5639" y="8094487"/>
            <a:ext cx="326710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600" b="1" dirty="0">
                <a:latin typeface="굴림"/>
                <a:ea typeface="굴림"/>
              </a:rPr>
              <a:t>출 품 자 </a:t>
            </a:r>
            <a:r>
              <a:rPr lang="en-US" altLang="ko-KR" sz="1600" b="1" dirty="0">
                <a:latin typeface="굴림"/>
                <a:ea typeface="굴림"/>
              </a:rPr>
              <a:t>:                        (</a:t>
            </a:r>
            <a:r>
              <a:rPr lang="ko-KR" altLang="en-US" sz="1600" b="1" dirty="0">
                <a:latin typeface="굴림"/>
                <a:ea typeface="굴림"/>
              </a:rPr>
              <a:t>서명</a:t>
            </a:r>
            <a:r>
              <a:rPr lang="en-US" altLang="ko-KR" sz="1600" b="1" dirty="0">
                <a:latin typeface="굴림"/>
                <a:ea typeface="굴림"/>
              </a:rPr>
              <a:t>)</a:t>
            </a:r>
            <a:endParaRPr lang="ko-KR" altLang="en-US" sz="1600" b="1" dirty="0">
              <a:latin typeface="굴림"/>
              <a:ea typeface="굴림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8" y="71406"/>
            <a:ext cx="8162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dirty="0">
                <a:latin typeface="굴림"/>
                <a:ea typeface="굴림"/>
              </a:rPr>
              <a:t>(</a:t>
            </a:r>
            <a:r>
              <a:rPr lang="ko-KR" altLang="en-US" dirty="0">
                <a:latin typeface="굴림"/>
                <a:ea typeface="굴림"/>
              </a:rPr>
              <a:t>앞면</a:t>
            </a:r>
            <a:r>
              <a:rPr lang="en-US" altLang="ko-KR" dirty="0">
                <a:latin typeface="굴림"/>
                <a:ea typeface="굴림"/>
              </a:rPr>
              <a:t>)</a:t>
            </a:r>
            <a:endParaRPr lang="ko-KR" altLang="en-US" dirty="0">
              <a:latin typeface="굴림"/>
              <a:ea typeface="굴림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5728" y="214282"/>
            <a:ext cx="2928957" cy="85725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60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/>
              </a:rPr>
              <a:t>SEOUL</a:t>
            </a:r>
          </a:p>
          <a:p>
            <a:pPr algn="ctr">
              <a:defRPr/>
            </a:pPr>
            <a:r>
              <a:rPr lang="en-US" altLang="ko-KR" sz="2000">
                <a:solidFill>
                  <a:srgbClr val="9933FF"/>
                </a:solidFill>
                <a:latin typeface="Berlin Sans FB Demi"/>
              </a:rPr>
              <a:t>City of Culture and Art</a:t>
            </a:r>
            <a:endParaRPr lang="ko-KR" altLang="en-US" sz="2000">
              <a:solidFill>
                <a:srgbClr val="9933FF"/>
              </a:solidFill>
              <a:latin typeface="Berlin Sans FB Demi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E7471A0-4D1E-8CB8-F78E-A48D5B2B0CA8}"/>
              </a:ext>
            </a:extLst>
          </p:cNvPr>
          <p:cNvSpPr/>
          <p:nvPr/>
        </p:nvSpPr>
        <p:spPr>
          <a:xfrm>
            <a:off x="4962" y="-13406"/>
            <a:ext cx="6853037" cy="91574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86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636" y="1000100"/>
            <a:ext cx="15582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dirty="0">
                <a:latin typeface="굴림"/>
                <a:ea typeface="굴림"/>
              </a:rPr>
              <a:t>제출서류서식</a:t>
            </a:r>
            <a:endParaRPr lang="en-US" altLang="ko-KR" dirty="0">
              <a:latin typeface="굴림"/>
              <a:ea typeface="굴림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000636" y="1000100"/>
            <a:ext cx="1556809" cy="411375"/>
          </a:xfrm>
          <a:prstGeom prst="rect">
            <a:avLst/>
          </a:prstGeom>
          <a:noFill/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9525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778738"/>
              </p:ext>
            </p:extLst>
          </p:nvPr>
        </p:nvGraphicFramePr>
        <p:xfrm>
          <a:off x="285728" y="1571604"/>
          <a:ext cx="6286545" cy="700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8694">
                <a:tc gridSpan="2"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800" b="1" dirty="0">
                          <a:latin typeface="굴림"/>
                          <a:ea typeface="굴림"/>
                        </a:rPr>
                        <a:t>2024</a:t>
                      </a:r>
                      <a:r>
                        <a:rPr lang="ko-KR" altLang="en-US" sz="1800" b="1" baseline="0" dirty="0">
                          <a:latin typeface="굴림"/>
                          <a:ea typeface="굴림"/>
                        </a:rPr>
                        <a:t> </a:t>
                      </a:r>
                      <a:r>
                        <a:rPr lang="ko-KR" altLang="en-US" sz="1800" b="1" dirty="0">
                          <a:latin typeface="굴림"/>
                          <a:ea typeface="굴림"/>
                        </a:rPr>
                        <a:t>미술작품 국제교류 기획전</a:t>
                      </a:r>
                    </a:p>
                    <a:p>
                      <a:pPr algn="ctr" latinLnBrk="1">
                        <a:defRPr/>
                      </a:pPr>
                      <a:r>
                        <a:rPr lang="ko-KR" altLang="en-US" sz="2800" b="1" dirty="0">
                          <a:latin typeface="굴림"/>
                          <a:ea typeface="굴림"/>
                        </a:rPr>
                        <a:t>출 품 신 청 서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출품분야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</a:tcPr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400" b="1">
                        <a:latin typeface="바탕"/>
                        <a:ea typeface="바탕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작 품 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400" b="1">
                        <a:latin typeface="바탕"/>
                        <a:ea typeface="바탕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규     격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 sz="1400" b="1">
                        <a:latin typeface="바탕"/>
                        <a:ea typeface="바탕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1636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>
                          <a:latin typeface="굴림"/>
                          <a:ea typeface="굴림"/>
                        </a:rPr>
                        <a:t>작품소개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1400" b="1" dirty="0">
                        <a:latin typeface="바탕"/>
                        <a:ea typeface="바탕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95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ko-KR" altLang="en-US" sz="1400" b="1">
                          <a:latin typeface="굴림"/>
                          <a:ea typeface="굴림"/>
                        </a:rPr>
                        <a:t>작가프로필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1400" b="1" dirty="0">
                        <a:latin typeface="바탕"/>
                        <a:ea typeface="바탕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0132">
                <a:tc gridSpan="2"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lang="ko-KR" altLang="en-US" sz="1400" b="1" dirty="0">
                          <a:latin typeface="굴림"/>
                          <a:ea typeface="굴림"/>
                        </a:rPr>
                        <a:t>      기타사항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1400">
                        <a:latin typeface="바탕"/>
                        <a:ea typeface="바탕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4644" y="8845896"/>
            <a:ext cx="259558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400" b="1" dirty="0">
                <a:latin typeface="굴림"/>
                <a:ea typeface="굴림"/>
              </a:rPr>
              <a:t>사단법인 한국교육문화원 귀중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768" y="71406"/>
            <a:ext cx="8194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>
                <a:latin typeface="굴림"/>
                <a:ea typeface="굴림"/>
              </a:rPr>
              <a:t>(</a:t>
            </a:r>
            <a:r>
              <a:rPr lang="ko-KR" altLang="en-US">
                <a:latin typeface="굴림"/>
                <a:ea typeface="굴림"/>
              </a:rPr>
              <a:t>뒷면</a:t>
            </a:r>
            <a:r>
              <a:rPr lang="en-US" altLang="ko-KR">
                <a:latin typeface="굴림"/>
                <a:ea typeface="굴림"/>
              </a:rPr>
              <a:t>)</a:t>
            </a:r>
            <a:endParaRPr lang="ko-KR" altLang="en-US">
              <a:latin typeface="굴림"/>
              <a:ea typeface="굴림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85728" y="214282"/>
            <a:ext cx="2928957" cy="85725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60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/>
              </a:rPr>
              <a:t>SEOUL</a:t>
            </a:r>
          </a:p>
          <a:p>
            <a:pPr algn="ctr">
              <a:defRPr/>
            </a:pPr>
            <a:r>
              <a:rPr lang="en-US" altLang="ko-KR" sz="2000">
                <a:solidFill>
                  <a:srgbClr val="9933FF"/>
                </a:solidFill>
                <a:latin typeface="Berlin Sans FB Demi"/>
              </a:rPr>
              <a:t>City of Culture and Art</a:t>
            </a:r>
            <a:endParaRPr lang="ko-KR" altLang="en-US" sz="2000">
              <a:solidFill>
                <a:srgbClr val="9933FF"/>
              </a:solidFill>
              <a:latin typeface="Berlin Sans FB Demi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8B07CB4-01F1-7704-9D5D-73DC838049BC}"/>
              </a:ext>
            </a:extLst>
          </p:cNvPr>
          <p:cNvSpPr/>
          <p:nvPr/>
        </p:nvSpPr>
        <p:spPr>
          <a:xfrm>
            <a:off x="4962" y="-13406"/>
            <a:ext cx="6853037" cy="91574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>
          <a:xfrm>
            <a:off x="224644" y="1636813"/>
            <a:ext cx="6408712" cy="9233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ko-KR" altLang="en-US" sz="1600" b="1" dirty="0">
                <a:latin typeface="+mn-ea"/>
              </a:rPr>
              <a:t>   </a:t>
            </a:r>
            <a:r>
              <a:rPr kumimoji="0" lang="ko-KR" altLang="en-US" b="1" dirty="0">
                <a:solidFill>
                  <a:srgbClr val="0070C0"/>
                </a:solidFill>
                <a:latin typeface="굴림"/>
                <a:ea typeface="襟 컲?"/>
              </a:rPr>
              <a:t>시민의 예술적 욕구를 만족시키고 </a:t>
            </a:r>
          </a:p>
          <a:p>
            <a:pPr lvl="0">
              <a:defRPr/>
            </a:pPr>
            <a:r>
              <a:rPr kumimoji="0" lang="ko-KR" altLang="en-US" b="1" dirty="0">
                <a:solidFill>
                  <a:srgbClr val="0070C0"/>
                </a:solidFill>
                <a:latin typeface="굴림"/>
                <a:ea typeface="襟 컲?"/>
              </a:rPr>
              <a:t>                 나아가  문화예술 발전의 큰 밑거름이 </a:t>
            </a:r>
          </a:p>
          <a:p>
            <a:pPr lvl="0">
              <a:defRPr/>
            </a:pPr>
            <a:r>
              <a:rPr kumimoji="0" lang="ko-KR" altLang="en-US" b="1" dirty="0">
                <a:solidFill>
                  <a:srgbClr val="0070C0"/>
                </a:solidFill>
                <a:latin typeface="굴림"/>
                <a:ea typeface="襟 컲?"/>
              </a:rPr>
              <a:t>                                      된다고 믿어 의심치  않습니다</a:t>
            </a:r>
            <a:r>
              <a:rPr kumimoji="0" lang="en-US" altLang="ko-KR" sz="1400" b="1" dirty="0">
                <a:solidFill>
                  <a:srgbClr val="0070C0"/>
                </a:solidFill>
                <a:latin typeface="굴림"/>
                <a:ea typeface="襟 컲?"/>
              </a:rPr>
              <a:t>.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>
          <a:xfrm>
            <a:off x="-15073" y="2928194"/>
            <a:ext cx="6858000" cy="58477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500" b="1" dirty="0">
                <a:latin typeface="굴림"/>
                <a:ea typeface="굴림"/>
              </a:rPr>
              <a:t>    아름답고 깨끗한 도시는 그 외관 뿐 아니라 그에 걸 맞는 역사적 정체성과 </a:t>
            </a:r>
            <a:endParaRPr kumimoji="0" lang="en-US" altLang="ko-KR" sz="1500" b="1" dirty="0"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ko-KR" altLang="en-US" sz="1500" b="1" dirty="0">
                <a:latin typeface="굴림"/>
                <a:ea typeface="굴림"/>
              </a:rPr>
              <a:t>  문화예술의 향기가 함께하는 도시라야 진정한 명품도시라 할 것입니다</a:t>
            </a:r>
            <a:r>
              <a:rPr kumimoji="0" lang="en-US" altLang="ko-KR" sz="1500" b="1" dirty="0">
                <a:latin typeface="굴림"/>
                <a:ea typeface="굴림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kumimoji="0" lang="en-US" altLang="ko-KR" sz="1500" b="1" dirty="0"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500" b="1" dirty="0">
                <a:latin typeface="굴림"/>
                <a:ea typeface="굴림"/>
              </a:rPr>
              <a:t>    </a:t>
            </a:r>
            <a:r>
              <a:rPr kumimoji="0" lang="ko-KR" altLang="en-US" sz="1500" b="1" dirty="0">
                <a:latin typeface="굴림"/>
                <a:ea typeface="굴림"/>
              </a:rPr>
              <a:t>그러한 점에서 이번 </a:t>
            </a:r>
            <a:r>
              <a:rPr lang="ko-KR" altLang="en-US" sz="1500" b="1" dirty="0">
                <a:latin typeface="굴림"/>
                <a:ea typeface="굴림"/>
              </a:rPr>
              <a:t>미술작품 국제교류 기획</a:t>
            </a:r>
            <a:r>
              <a:rPr kumimoji="0" lang="ko-KR" altLang="en-US" sz="1500" b="1" dirty="0">
                <a:latin typeface="굴림"/>
                <a:ea typeface="굴림"/>
              </a:rPr>
              <a:t>전은 시간과 공간 언어의 장벽을</a:t>
            </a:r>
            <a:endParaRPr kumimoji="0" lang="en-US" altLang="ko-KR" sz="1500" b="1" dirty="0"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500" b="1" dirty="0">
                <a:latin typeface="굴림"/>
                <a:ea typeface="굴림"/>
              </a:rPr>
              <a:t> </a:t>
            </a:r>
            <a:r>
              <a:rPr kumimoji="0" lang="ko-KR" altLang="en-US" sz="1500" b="1" dirty="0">
                <a:latin typeface="굴림"/>
                <a:ea typeface="굴림"/>
              </a:rPr>
              <a:t> 넘어</a:t>
            </a:r>
            <a:r>
              <a:rPr lang="en-US" altLang="ko-KR" sz="1500" b="1" dirty="0">
                <a:latin typeface="굴림"/>
                <a:ea typeface="굴림"/>
              </a:rPr>
              <a:t> </a:t>
            </a:r>
            <a:r>
              <a:rPr kumimoji="0" lang="ko-KR" altLang="en-US" sz="1500" b="1" dirty="0">
                <a:latin typeface="굴림"/>
                <a:ea typeface="굴림"/>
              </a:rPr>
              <a:t>시민에게 깊은 감동과 또한 가슴으로부터 우러나오는 우리의 감성을 일</a:t>
            </a:r>
            <a:endParaRPr kumimoji="0" lang="en-US" altLang="ko-KR" sz="1500" b="1" dirty="0"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ko-KR" altLang="en-US" sz="1500" b="1" dirty="0">
                <a:latin typeface="굴림"/>
                <a:ea typeface="굴림"/>
              </a:rPr>
              <a:t>  깨우며</a:t>
            </a:r>
            <a:r>
              <a:rPr lang="en-US" altLang="ko-KR" sz="1500" b="1" dirty="0">
                <a:latin typeface="굴림"/>
                <a:ea typeface="굴림"/>
              </a:rPr>
              <a:t> </a:t>
            </a:r>
            <a:r>
              <a:rPr kumimoji="0" lang="ko-KR" altLang="en-US" sz="1500" b="1" dirty="0">
                <a:latin typeface="굴림"/>
                <a:ea typeface="굴림"/>
              </a:rPr>
              <a:t>나아가 삶의 질을 풍요롭게 해 줄 것입니다</a:t>
            </a:r>
            <a:r>
              <a:rPr kumimoji="0" lang="en-US" altLang="ko-KR" sz="1500" b="1" dirty="0">
                <a:latin typeface="굴림"/>
                <a:ea typeface="굴림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ko-KR" sz="500" b="1" dirty="0">
                <a:latin typeface="굴림"/>
                <a:ea typeface="굴림"/>
              </a:rPr>
              <a:t> 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500" b="1" dirty="0">
                <a:latin typeface="굴림"/>
                <a:ea typeface="굴림"/>
              </a:rPr>
              <a:t>    출품하시는 국내</a:t>
            </a:r>
            <a:r>
              <a:rPr lang="ko-KR" altLang="en-US" sz="1500" b="1" dirty="0">
                <a:latin typeface="굴림"/>
                <a:ea typeface="굴림"/>
              </a:rPr>
              <a:t>외 </a:t>
            </a:r>
            <a:r>
              <a:rPr kumimoji="0" lang="ko-KR" altLang="en-US" sz="1500" b="1" dirty="0">
                <a:latin typeface="굴림"/>
                <a:ea typeface="굴림"/>
              </a:rPr>
              <a:t>작가들의  땀과 고뇌로 빚어낸</a:t>
            </a:r>
            <a:r>
              <a:rPr lang="en-US" altLang="ko-KR" sz="1500" b="1" dirty="0">
                <a:latin typeface="굴림"/>
                <a:ea typeface="굴림"/>
              </a:rPr>
              <a:t> </a:t>
            </a:r>
            <a:r>
              <a:rPr kumimoji="0" lang="ko-KR" altLang="en-US" sz="1500" b="1" dirty="0">
                <a:latin typeface="굴림"/>
                <a:ea typeface="굴림"/>
              </a:rPr>
              <a:t>수준 높은 미술작품이 시</a:t>
            </a:r>
            <a:endParaRPr kumimoji="0" lang="en-US" altLang="ko-KR" sz="1500" b="1" dirty="0"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500" b="1" dirty="0">
                <a:latin typeface="굴림"/>
                <a:ea typeface="굴림"/>
              </a:rPr>
              <a:t>  </a:t>
            </a:r>
            <a:r>
              <a:rPr kumimoji="0" lang="ko-KR" altLang="en-US" sz="1500" b="1" dirty="0">
                <a:latin typeface="굴림"/>
                <a:ea typeface="굴림"/>
              </a:rPr>
              <a:t>민의 예술적 욕구를 만족 시키고 나아가 문화예술 </a:t>
            </a:r>
            <a:r>
              <a:rPr lang="en-US" altLang="ko-KR" sz="1500" b="1" dirty="0">
                <a:latin typeface="굴림"/>
                <a:ea typeface="굴림"/>
              </a:rPr>
              <a:t> </a:t>
            </a:r>
            <a:r>
              <a:rPr kumimoji="0" lang="ko-KR" altLang="en-US" sz="1500" b="1" dirty="0">
                <a:latin typeface="굴림"/>
                <a:ea typeface="굴림"/>
              </a:rPr>
              <a:t>발전의 큰 밑거름이 된다고</a:t>
            </a:r>
            <a:endParaRPr kumimoji="0" lang="en-US" altLang="ko-KR" sz="1500" b="1" dirty="0"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ko-KR" altLang="en-US" sz="1500" b="1" dirty="0">
                <a:latin typeface="굴림"/>
                <a:ea typeface="굴림"/>
              </a:rPr>
              <a:t>  믿어 의심치 않습니다</a:t>
            </a:r>
            <a:r>
              <a:rPr kumimoji="0" lang="en-US" altLang="ko-KR" sz="1500" b="1" dirty="0">
                <a:latin typeface="굴림"/>
                <a:ea typeface="굴림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kumimoji="0" lang="en-US" altLang="ko-KR" sz="500" b="1" dirty="0"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altLang="ko-KR" sz="1500" b="1" dirty="0">
                <a:latin typeface="굴림"/>
                <a:ea typeface="굴림"/>
              </a:rPr>
              <a:t>    </a:t>
            </a:r>
            <a:r>
              <a:rPr kumimoji="0" lang="ko-KR" altLang="en-US" sz="1500" b="1" dirty="0">
                <a:latin typeface="굴림"/>
                <a:ea typeface="굴림"/>
              </a:rPr>
              <a:t>매년 실시하는 미술작품 국제교류전의 성공적인 개최를 위하여 많은 애를</a:t>
            </a:r>
            <a:endParaRPr kumimoji="0" lang="en-US" altLang="ko-KR" sz="1500" b="1" dirty="0"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500" b="1" dirty="0">
                <a:latin typeface="굴림"/>
                <a:ea typeface="굴림"/>
              </a:rPr>
              <a:t>  </a:t>
            </a:r>
            <a:r>
              <a:rPr kumimoji="0" lang="ko-KR" altLang="en-US" sz="1500" b="1" dirty="0">
                <a:latin typeface="굴림"/>
                <a:ea typeface="굴림"/>
              </a:rPr>
              <a:t>쓰시는 모든 분의 노고에 다시 한 번  감사를 드리며</a:t>
            </a:r>
            <a:r>
              <a:rPr kumimoji="0" lang="en-US" altLang="ko-KR" sz="1500" b="1" dirty="0">
                <a:latin typeface="굴림"/>
                <a:ea typeface="굴림"/>
              </a:rPr>
              <a:t>, </a:t>
            </a:r>
            <a:r>
              <a:rPr kumimoji="0" lang="ko-KR" altLang="en-US" sz="1500" b="1" dirty="0">
                <a:latin typeface="굴림"/>
                <a:ea typeface="굴림"/>
              </a:rPr>
              <a:t>이번</a:t>
            </a:r>
            <a:r>
              <a:rPr lang="ko-KR" altLang="en-US" sz="1500" b="1" dirty="0">
                <a:latin typeface="굴림"/>
                <a:ea typeface="굴림"/>
              </a:rPr>
              <a:t> </a:t>
            </a:r>
            <a:r>
              <a:rPr lang="en-US" altLang="ko-KR" sz="1500" b="1" dirty="0">
                <a:latin typeface="굴림"/>
                <a:ea typeface="굴림"/>
              </a:rPr>
              <a:t>‘2024 </a:t>
            </a:r>
            <a:r>
              <a:rPr lang="ko-KR" altLang="en-US" sz="1500" b="1" dirty="0">
                <a:latin typeface="굴림"/>
                <a:ea typeface="굴림"/>
              </a:rPr>
              <a:t>미술작품 </a:t>
            </a:r>
            <a:endParaRPr lang="en-US" altLang="ko-KR" sz="1500" b="1" dirty="0"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500" b="1" dirty="0">
                <a:latin typeface="굴림"/>
                <a:ea typeface="굴림"/>
              </a:rPr>
              <a:t> </a:t>
            </a:r>
            <a:r>
              <a:rPr lang="ko-KR" altLang="en-US" sz="1500" b="1" dirty="0">
                <a:latin typeface="굴림"/>
                <a:ea typeface="굴림"/>
              </a:rPr>
              <a:t>국제교류 기획전</a:t>
            </a:r>
            <a:r>
              <a:rPr lang="en-US" altLang="ko-KR" sz="1500" b="1" dirty="0">
                <a:latin typeface="굴림"/>
                <a:ea typeface="굴림"/>
              </a:rPr>
              <a:t>’</a:t>
            </a:r>
            <a:r>
              <a:rPr lang="ko-KR" altLang="en-US" sz="1500" b="1" dirty="0">
                <a:latin typeface="굴림"/>
                <a:ea typeface="굴림"/>
              </a:rPr>
              <a:t>에 </a:t>
            </a:r>
            <a:r>
              <a:rPr kumimoji="0" lang="ko-KR" altLang="en-US" sz="1500" b="1" dirty="0">
                <a:latin typeface="굴림"/>
                <a:ea typeface="굴림"/>
              </a:rPr>
              <a:t>참여하신 모든 분들과 시민 여러분의 앞날에 건강과</a:t>
            </a:r>
            <a:r>
              <a:rPr lang="en-US" altLang="ko-KR" sz="1500" b="1" dirty="0">
                <a:latin typeface="굴림"/>
                <a:ea typeface="굴림"/>
              </a:rPr>
              <a:t> </a:t>
            </a:r>
            <a:r>
              <a:rPr kumimoji="0" lang="ko-KR" altLang="en-US" sz="1500" b="1" dirty="0">
                <a:latin typeface="굴림"/>
                <a:ea typeface="굴림"/>
              </a:rPr>
              <a:t>행</a:t>
            </a:r>
            <a:endParaRPr kumimoji="0" lang="en-US" altLang="ko-KR" sz="1500" b="1" dirty="0"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ko-KR" altLang="en-US" sz="1500" b="1" dirty="0">
                <a:latin typeface="굴림"/>
                <a:ea typeface="굴림"/>
              </a:rPr>
              <a:t>  운이 함께 하시기를 기원합니다</a:t>
            </a:r>
            <a:r>
              <a:rPr kumimoji="0" lang="en-US" altLang="ko-KR" sz="1500" b="1" dirty="0">
                <a:latin typeface="굴림"/>
                <a:ea typeface="굴림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500" b="1" dirty="0">
                <a:latin typeface="굴림"/>
                <a:ea typeface="굴림"/>
              </a:rPr>
              <a:t>                                    </a:t>
            </a:r>
          </a:p>
          <a:p>
            <a:pPr lvl="0">
              <a:defRPr/>
            </a:pPr>
            <a:r>
              <a:rPr kumimoji="0" lang="ko-KR" altLang="en-US" sz="2000" b="1" dirty="0">
                <a:solidFill>
                  <a:srgbClr val="002060"/>
                </a:solidFill>
                <a:latin typeface="굴림"/>
                <a:ea typeface="굴림"/>
              </a:rPr>
              <a:t>                     </a:t>
            </a:r>
            <a:r>
              <a:rPr kumimoji="0" lang="en-US" altLang="ko-KR" sz="2400" b="1" dirty="0">
                <a:solidFill>
                  <a:srgbClr val="002060"/>
                </a:solidFill>
                <a:latin typeface="굴림"/>
                <a:ea typeface="굴림"/>
              </a:rPr>
              <a:t>(</a:t>
            </a:r>
            <a:r>
              <a:rPr kumimoji="0" lang="ko-KR" altLang="en-US" sz="2400" b="1" dirty="0">
                <a:solidFill>
                  <a:srgbClr val="002060"/>
                </a:solidFill>
                <a:latin typeface="굴림"/>
                <a:ea typeface="굴림"/>
              </a:rPr>
              <a:t>사</a:t>
            </a:r>
            <a:r>
              <a:rPr kumimoji="0" lang="en-US" altLang="ko-KR" sz="2400" b="1" dirty="0">
                <a:solidFill>
                  <a:srgbClr val="002060"/>
                </a:solidFill>
                <a:latin typeface="굴림"/>
                <a:ea typeface="굴림"/>
              </a:rPr>
              <a:t>) </a:t>
            </a:r>
            <a:r>
              <a:rPr kumimoji="0" lang="ko-KR" altLang="en-US" sz="2400" b="1" dirty="0">
                <a:solidFill>
                  <a:srgbClr val="002060"/>
                </a:solidFill>
                <a:latin typeface="굴림"/>
                <a:ea typeface="굴림"/>
              </a:rPr>
              <a:t>한 국 교 육 문 화 원</a:t>
            </a:r>
            <a:endParaRPr kumimoji="0" lang="en-US" altLang="ko-KR" sz="2400" b="1" dirty="0">
              <a:solidFill>
                <a:srgbClr val="002060"/>
              </a:solidFill>
              <a:latin typeface="굴림"/>
              <a:ea typeface="굴림"/>
            </a:endParaRPr>
          </a:p>
          <a:p>
            <a:pPr lvl="0">
              <a:defRPr/>
            </a:pPr>
            <a:r>
              <a:rPr lang="en-US" altLang="ko-KR" sz="2000" b="1" dirty="0">
                <a:solidFill>
                  <a:srgbClr val="002060"/>
                </a:solidFill>
                <a:latin typeface="굴림"/>
                <a:ea typeface="굴림"/>
              </a:rPr>
              <a:t>                     </a:t>
            </a:r>
            <a:r>
              <a:rPr kumimoji="0" lang="ko-KR" altLang="en-US" sz="2000" b="1" dirty="0">
                <a:solidFill>
                  <a:srgbClr val="002060"/>
                </a:solidFill>
                <a:latin typeface="굴림"/>
                <a:ea typeface="굴림"/>
              </a:rPr>
              <a:t>미 술 작 품 국 제 교 류 기획전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844824" y="733285"/>
            <a:ext cx="2771254" cy="572636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체"/>
                <a:ea typeface="굴림체"/>
              </a:rPr>
              <a:t>환 영 합 </a:t>
            </a:r>
            <a:r>
              <a:rPr lang="ko-KR" altLang="en-US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체"/>
                <a:ea typeface="굴림체"/>
              </a:rPr>
              <a:t>니</a:t>
            </a:r>
            <a:r>
              <a:rPr lang="ko-KR" alt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체"/>
                <a:ea typeface="굴림체"/>
              </a:rPr>
              <a:t> 다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C8EAB42-54B5-5B6D-6328-6A23BD281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2040" y="109046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AD8521D-23DF-A25D-353B-39BD05BEA078}"/>
              </a:ext>
            </a:extLst>
          </p:cNvPr>
          <p:cNvSpPr/>
          <p:nvPr/>
        </p:nvSpPr>
        <p:spPr>
          <a:xfrm>
            <a:off x="4962" y="-13406"/>
            <a:ext cx="6853037" cy="91574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484784" y="971600"/>
            <a:ext cx="4248472" cy="7143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미술작품 국제교류 기획전</a:t>
            </a:r>
            <a:endParaRPr lang="en-US" altLang="ko-K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굴림체" pitchFamily="49" charset="-127"/>
              <a:ea typeface="굴림체" pitchFamily="49" charset="-127"/>
            </a:endParaRPr>
          </a:p>
          <a:p>
            <a:pPr algn="ctr">
              <a:defRPr/>
            </a:pPr>
            <a:r>
              <a:rPr lang="ko-KR" alt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조직위원회조직도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4286250" y="5368511"/>
            <a:ext cx="642938" cy="1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1857375" y="5368511"/>
            <a:ext cx="642938" cy="1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2500306" y="1996431"/>
            <a:ext cx="1928826" cy="65945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6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총                재</a:t>
            </a:r>
            <a:endParaRPr kumimoji="0" lang="en-US" altLang="ko-KR" sz="16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00306" y="2996563"/>
            <a:ext cx="1928826" cy="65945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대  </a:t>
            </a:r>
            <a:r>
              <a:rPr kumimoji="0"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회     장</a:t>
            </a:r>
            <a:endParaRPr kumimoji="0" lang="en-US" altLang="ko-KR" sz="15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00306" y="3987450"/>
            <a:ext cx="1928826" cy="65945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집 행 위 원 장</a:t>
            </a:r>
            <a:endParaRPr kumimoji="0" lang="en-US" altLang="ko-KR" sz="15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00306" y="6037996"/>
            <a:ext cx="1928826" cy="72536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사     무     처</a:t>
            </a:r>
            <a:endParaRPr kumimoji="0" lang="en-US" altLang="ko-KR" sz="15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ctr">
              <a:defRPr/>
            </a:pPr>
            <a:r>
              <a:rPr kumimoji="0" lang="en-US" altLang="ko-KR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kumimoji="0"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사 무 총 장</a:t>
            </a:r>
            <a:r>
              <a:rPr kumimoji="0" lang="en-US" altLang="ko-KR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algn="ctr">
              <a:defRPr/>
            </a:pPr>
            <a:r>
              <a:rPr kumimoji="0"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홍 보 </a:t>
            </a:r>
            <a:r>
              <a:rPr kumimoji="0" lang="en-US" altLang="ko-KR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/ </a:t>
            </a:r>
            <a:r>
              <a:rPr kumimoji="0" lang="ko-KR" altLang="en-US" sz="1500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섭</a:t>
            </a:r>
            <a:r>
              <a:rPr kumimoji="0"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외</a:t>
            </a:r>
            <a:endParaRPr kumimoji="0" lang="en-US" altLang="ko-KR" sz="15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00306" y="7093072"/>
            <a:ext cx="1928826" cy="46159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미  술  분  과</a:t>
            </a:r>
            <a:endParaRPr kumimoji="0" lang="en-US" altLang="ko-KR" sz="1500" b="1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857751" y="5149424"/>
            <a:ext cx="1571625" cy="46159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시 도 지 부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06401" y="5149424"/>
            <a:ext cx="1571625" cy="46159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중 앙 지 부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60648" y="8253808"/>
            <a:ext cx="953800" cy="461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한국화</a:t>
            </a:r>
            <a:endParaRPr kumimoji="0" lang="en-US" altLang="ko-KR" sz="15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556792" y="8253808"/>
            <a:ext cx="1014978" cy="461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서양화</a:t>
            </a:r>
            <a:endParaRPr kumimoji="0" lang="en-US" altLang="ko-KR" sz="15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24944" y="8253808"/>
            <a:ext cx="1004147" cy="461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수채화 </a:t>
            </a:r>
            <a:endParaRPr kumimoji="0" lang="en-US" altLang="ko-KR" sz="15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293096" y="8244408"/>
            <a:ext cx="1065300" cy="461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민    화</a:t>
            </a:r>
            <a:endParaRPr kumimoji="0" lang="en-US" altLang="ko-KR" sz="15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 rot="5400000">
            <a:off x="3251199" y="2817968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rot="5400000">
            <a:off x="3251199" y="3833819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rot="5400000">
            <a:off x="3251199" y="4808193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2500306" y="4987582"/>
            <a:ext cx="1928826" cy="65945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문 화 예 술 국</a:t>
            </a:r>
            <a:endParaRPr kumimoji="0" lang="en-US" altLang="ko-KR" sz="15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929198" y="2480209"/>
            <a:ext cx="1571612" cy="65945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15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고    문 </a:t>
            </a:r>
            <a:endParaRPr kumimoji="0" lang="en-US" altLang="ko-KR" sz="15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51" name="직선 연결선 50"/>
          <p:cNvCxnSpPr/>
          <p:nvPr/>
        </p:nvCxnSpPr>
        <p:spPr>
          <a:xfrm>
            <a:off x="3429000" y="2797174"/>
            <a:ext cx="150019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 rot="5400000">
            <a:off x="3251199" y="5834083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 rot="5400000">
            <a:off x="3251199" y="6915725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 rot="5400000">
            <a:off x="3251199" y="7717229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 flipV="1">
            <a:off x="714356" y="7858148"/>
            <a:ext cx="5500726" cy="127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rot="5400000">
            <a:off x="4678359" y="804866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rot="5400000">
            <a:off x="3251200" y="804866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 rot="5400000">
            <a:off x="1893864" y="804866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 rot="5400000">
            <a:off x="534942" y="804866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661248" y="8241096"/>
            <a:ext cx="982462" cy="461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동양화</a:t>
            </a:r>
            <a:endParaRPr kumimoji="0" lang="en-US" altLang="ko-KR" sz="15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 rot="5400000">
            <a:off x="6035681" y="8035949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C275D07F-27E9-2BD4-382C-3EE9E76A59D9}"/>
              </a:ext>
            </a:extLst>
          </p:cNvPr>
          <p:cNvSpPr/>
          <p:nvPr/>
        </p:nvSpPr>
        <p:spPr>
          <a:xfrm>
            <a:off x="4962" y="-13406"/>
            <a:ext cx="6853037" cy="91574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ko-KR" sz="1800" b="0" i="0" u="none" strike="noStrike" cap="none" normalizeH="0" baseline="0">
              <a:solidFill>
                <a:schemeClr val="tx1"/>
              </a:solidFill>
              <a:effectLst/>
              <a:latin typeface="굴림"/>
              <a:ea typeface="굴림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32656" y="839619"/>
            <a:ext cx="1811992" cy="4445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dirty="0">
                <a:latin typeface="HY헤드라인M"/>
                <a:ea typeface="HY헤드라인M"/>
              </a:rPr>
              <a:t>▣ 행사개요</a:t>
            </a:r>
            <a:endParaRPr lang="ko-KR" altLang="en-US" sz="24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381054" y="1393006"/>
            <a:ext cx="6192688" cy="7355457"/>
          </a:xfrm>
          <a:prstGeom prst="roundRect">
            <a:avLst>
              <a:gd name="adj" fmla="val 6114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b="1" dirty="0">
              <a:solidFill>
                <a:schemeClr val="tx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  <a:defRPr/>
            </a:pPr>
            <a:endParaRPr lang="en-US" altLang="ko-KR" b="1" dirty="0">
              <a:solidFill>
                <a:schemeClr val="tx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b="1" dirty="0">
                <a:solidFill>
                  <a:schemeClr val="tx1"/>
                </a:solidFill>
                <a:latin typeface="HY헤드라인M"/>
                <a:ea typeface="HY헤드라인M"/>
              </a:rPr>
              <a:t> ♣ </a:t>
            </a:r>
            <a:r>
              <a:rPr lang="ko-KR" altLang="en-US" b="1" dirty="0">
                <a:solidFill>
                  <a:schemeClr val="tx1"/>
                </a:solidFill>
                <a:latin typeface="굴림"/>
                <a:ea typeface="굴림"/>
              </a:rPr>
              <a:t>행 사 명  </a:t>
            </a:r>
            <a:r>
              <a:rPr lang="en-US" altLang="ko-KR" b="1" dirty="0">
                <a:solidFill>
                  <a:schemeClr val="tx1"/>
                </a:solidFill>
                <a:latin typeface="굴림"/>
                <a:ea typeface="굴림"/>
              </a:rPr>
              <a:t>: 2024 </a:t>
            </a:r>
            <a:r>
              <a:rPr lang="ko-KR" altLang="en-US" b="1" dirty="0">
                <a:solidFill>
                  <a:schemeClr val="tx1"/>
                </a:solidFill>
                <a:latin typeface="굴림"/>
                <a:ea typeface="굴림"/>
              </a:rPr>
              <a:t>미술작품 국제교류 기획전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b="1" dirty="0">
                <a:solidFill>
                  <a:schemeClr val="tx1"/>
                </a:solidFill>
                <a:latin typeface="HY헤드라인M"/>
                <a:ea typeface="HY헤드라인M"/>
              </a:rPr>
              <a:t> ♣ </a:t>
            </a:r>
            <a:r>
              <a:rPr lang="ko-KR" altLang="en-US" b="1" dirty="0">
                <a:solidFill>
                  <a:schemeClr val="tx1"/>
                </a:solidFill>
                <a:latin typeface="굴림"/>
                <a:ea typeface="굴림"/>
              </a:rPr>
              <a:t>주     제  </a:t>
            </a:r>
            <a:r>
              <a:rPr lang="en-US" altLang="ko-KR" b="1" dirty="0">
                <a:solidFill>
                  <a:schemeClr val="tx1"/>
                </a:solidFill>
                <a:latin typeface="굴림"/>
                <a:ea typeface="굴림"/>
              </a:rPr>
              <a:t>: </a:t>
            </a:r>
            <a:r>
              <a:rPr lang="ko-KR" altLang="en-US" b="1" dirty="0">
                <a:solidFill>
                  <a:srgbClr val="C00000"/>
                </a:solidFill>
                <a:latin typeface="궁서"/>
                <a:ea typeface="궁서"/>
              </a:rPr>
              <a:t>한국의 미</a:t>
            </a:r>
            <a:r>
              <a:rPr lang="en-US" altLang="ko-KR" b="1" dirty="0">
                <a:solidFill>
                  <a:srgbClr val="C00000"/>
                </a:solidFill>
                <a:latin typeface="궁서"/>
                <a:ea typeface="궁서"/>
              </a:rPr>
              <a:t>(</a:t>
            </a:r>
            <a:r>
              <a:rPr lang="ko-KR" altLang="en-US" b="1" dirty="0">
                <a:solidFill>
                  <a:srgbClr val="C00000"/>
                </a:solidFill>
                <a:latin typeface="궁서"/>
                <a:ea typeface="궁서"/>
              </a:rPr>
              <a:t>美</a:t>
            </a:r>
            <a:r>
              <a:rPr lang="en-US" altLang="ko-KR" b="1" dirty="0">
                <a:solidFill>
                  <a:srgbClr val="C00000"/>
                </a:solidFill>
                <a:latin typeface="궁서"/>
                <a:ea typeface="궁서"/>
              </a:rPr>
              <a:t>) / </a:t>
            </a:r>
            <a:r>
              <a:rPr lang="ko-KR" altLang="en-US" b="1" dirty="0">
                <a:solidFill>
                  <a:srgbClr val="C00000"/>
                </a:solidFill>
                <a:latin typeface="궁서"/>
                <a:ea typeface="궁서"/>
              </a:rPr>
              <a:t>서울의 미</a:t>
            </a:r>
            <a:r>
              <a:rPr lang="en-US" altLang="ko-KR" b="1" dirty="0">
                <a:solidFill>
                  <a:srgbClr val="C00000"/>
                </a:solidFill>
                <a:latin typeface="궁서"/>
                <a:ea typeface="궁서"/>
              </a:rPr>
              <a:t>(</a:t>
            </a:r>
            <a:r>
              <a:rPr lang="ko-KR" altLang="en-US" b="1" dirty="0">
                <a:solidFill>
                  <a:srgbClr val="C00000"/>
                </a:solidFill>
                <a:latin typeface="궁서"/>
                <a:ea typeface="궁서"/>
              </a:rPr>
              <a:t>美</a:t>
            </a:r>
            <a:r>
              <a:rPr lang="en-US" altLang="ko-KR" b="1" dirty="0">
                <a:solidFill>
                  <a:srgbClr val="C00000"/>
                </a:solidFill>
                <a:latin typeface="궁서"/>
                <a:ea typeface="궁서"/>
              </a:rPr>
              <a:t>)</a:t>
            </a:r>
            <a:endParaRPr lang="en-US" altLang="ko-KR" b="1" dirty="0">
              <a:solidFill>
                <a:srgbClr val="0070C0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  <a:defRPr/>
            </a:pPr>
            <a:endParaRPr lang="en-US" altLang="ko-KR" b="1" dirty="0">
              <a:solidFill>
                <a:srgbClr val="0070C0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  <a:defRPr/>
            </a:pPr>
            <a:endParaRPr lang="en-US" altLang="ko-KR" b="1" dirty="0">
              <a:solidFill>
                <a:srgbClr val="0070C0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  <a:defRPr/>
            </a:pPr>
            <a:endParaRPr lang="en-US" altLang="ko-KR" b="1" dirty="0">
              <a:solidFill>
                <a:schemeClr val="tx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  <a:defRPr/>
            </a:pPr>
            <a:endParaRPr lang="en-US" altLang="ko-KR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b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♣ 한국전시</a:t>
            </a:r>
          </a:p>
          <a:p>
            <a:pPr>
              <a:defRPr/>
            </a:pPr>
            <a:r>
              <a:rPr lang="ko-KR" altLang="en-US" b="1" dirty="0">
                <a:solidFill>
                  <a:schemeClr val="tx1"/>
                </a:solidFill>
                <a:latin typeface="굴림"/>
                <a:ea typeface="굴림"/>
              </a:rPr>
              <a:t>  </a:t>
            </a:r>
            <a:r>
              <a:rPr lang="en-US" altLang="ko-KR" b="1" dirty="0">
                <a:solidFill>
                  <a:schemeClr val="tx1"/>
                </a:solidFill>
                <a:latin typeface="굴림"/>
                <a:ea typeface="굴림"/>
              </a:rPr>
              <a:t>- </a:t>
            </a:r>
            <a:r>
              <a:rPr lang="ko-KR" altLang="en-US" b="1" dirty="0">
                <a:solidFill>
                  <a:srgbClr val="0070C0"/>
                </a:solidFill>
                <a:latin typeface="굴림"/>
                <a:ea typeface="굴림"/>
              </a:rPr>
              <a:t>일 시 </a:t>
            </a:r>
            <a:r>
              <a:rPr lang="en-US" altLang="ko-KR" b="1" dirty="0">
                <a:solidFill>
                  <a:srgbClr val="0070C0"/>
                </a:solidFill>
                <a:latin typeface="굴림"/>
                <a:ea typeface="굴림"/>
              </a:rPr>
              <a:t>: 2024.  10. 22 ~ 10. 28</a:t>
            </a:r>
          </a:p>
          <a:p>
            <a:pPr>
              <a:defRPr/>
            </a:pPr>
            <a:r>
              <a:rPr lang="ko-KR" altLang="en-US" b="1" dirty="0">
                <a:solidFill>
                  <a:srgbClr val="0070C0"/>
                </a:solidFill>
                <a:latin typeface="굴림"/>
                <a:ea typeface="굴림"/>
              </a:rPr>
              <a:t>  </a:t>
            </a:r>
            <a:r>
              <a:rPr lang="en-US" altLang="ko-KR" b="1" dirty="0">
                <a:solidFill>
                  <a:srgbClr val="0070C0"/>
                </a:solidFill>
                <a:latin typeface="굴림"/>
                <a:ea typeface="굴림"/>
              </a:rPr>
              <a:t>- </a:t>
            </a:r>
            <a:r>
              <a:rPr lang="ko-KR" altLang="en-US" b="1" dirty="0">
                <a:solidFill>
                  <a:srgbClr val="0070C0"/>
                </a:solidFill>
                <a:latin typeface="굴림"/>
                <a:ea typeface="굴림"/>
              </a:rPr>
              <a:t>장 소 </a:t>
            </a:r>
            <a:r>
              <a:rPr lang="en-US" altLang="ko-KR" b="1" dirty="0">
                <a:solidFill>
                  <a:srgbClr val="0070C0"/>
                </a:solidFill>
                <a:latin typeface="굴림"/>
                <a:ea typeface="굴림"/>
              </a:rPr>
              <a:t>: </a:t>
            </a:r>
            <a:r>
              <a:rPr lang="ko-KR" altLang="en-US" b="1" dirty="0">
                <a:solidFill>
                  <a:srgbClr val="0070C0"/>
                </a:solidFill>
                <a:latin typeface="굴림"/>
                <a:ea typeface="굴림"/>
              </a:rPr>
              <a:t>서울특별시의회 </a:t>
            </a:r>
            <a:r>
              <a:rPr lang="ko-KR" altLang="en-US" b="1" dirty="0" err="1">
                <a:solidFill>
                  <a:srgbClr val="0070C0"/>
                </a:solidFill>
                <a:latin typeface="굴림"/>
                <a:ea typeface="굴림"/>
              </a:rPr>
              <a:t>중앙홀</a:t>
            </a:r>
            <a:endParaRPr lang="en-US" altLang="ko-KR" b="1" dirty="0">
              <a:solidFill>
                <a:srgbClr val="0070C0"/>
              </a:solidFill>
              <a:latin typeface="굴림"/>
              <a:ea typeface="굴림"/>
            </a:endParaRPr>
          </a:p>
          <a:p>
            <a:pPr>
              <a:defRPr/>
            </a:pPr>
            <a:endParaRPr lang="en-US" altLang="ko-KR" b="1" dirty="0">
              <a:solidFill>
                <a:srgbClr val="0070C0"/>
              </a:solidFill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900" b="1" i="1" dirty="0">
              <a:solidFill>
                <a:schemeClr val="tx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♣ 일본</a:t>
            </a:r>
            <a:r>
              <a: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동경</a:t>
            </a:r>
            <a:r>
              <a: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전시</a:t>
            </a:r>
          </a:p>
          <a:p>
            <a:pPr>
              <a:defRPr/>
            </a:pPr>
            <a:r>
              <a:rPr lang="en-US" altLang="ko-KR" b="1" dirty="0">
                <a:solidFill>
                  <a:schemeClr val="tx1"/>
                </a:solidFill>
                <a:latin typeface="HY헤드라인M"/>
                <a:ea typeface="HY헤드라인M"/>
              </a:rPr>
              <a:t>   - </a:t>
            </a:r>
            <a:r>
              <a:rPr lang="ko-KR" altLang="en-US" b="1" dirty="0">
                <a:solidFill>
                  <a:srgbClr val="0070C0"/>
                </a:solidFill>
                <a:latin typeface="굴림"/>
                <a:ea typeface="굴림"/>
              </a:rPr>
              <a:t>일 시 </a:t>
            </a:r>
            <a:r>
              <a:rPr lang="en-US" altLang="ko-KR" b="1" dirty="0">
                <a:solidFill>
                  <a:srgbClr val="0070C0"/>
                </a:solidFill>
                <a:latin typeface="굴림"/>
                <a:ea typeface="굴림"/>
              </a:rPr>
              <a:t>: 2024.  11.    ~ 11.   </a:t>
            </a:r>
          </a:p>
          <a:p>
            <a:pPr>
              <a:defRPr/>
            </a:pPr>
            <a:r>
              <a:rPr lang="ko-KR" altLang="en-US" b="1" dirty="0">
                <a:solidFill>
                  <a:srgbClr val="0070C0"/>
                </a:solidFill>
                <a:latin typeface="굴림"/>
                <a:ea typeface="굴림"/>
              </a:rPr>
              <a:t>   </a:t>
            </a:r>
            <a:r>
              <a:rPr lang="en-US" altLang="ko-KR" b="1" dirty="0">
                <a:solidFill>
                  <a:srgbClr val="0070C0"/>
                </a:solidFill>
                <a:latin typeface="굴림"/>
                <a:ea typeface="굴림"/>
              </a:rPr>
              <a:t>- </a:t>
            </a:r>
            <a:r>
              <a:rPr lang="ko-KR" altLang="en-US" b="1" dirty="0">
                <a:solidFill>
                  <a:srgbClr val="0070C0"/>
                </a:solidFill>
                <a:latin typeface="굴림"/>
                <a:ea typeface="굴림"/>
              </a:rPr>
              <a:t>장 소 </a:t>
            </a:r>
            <a:r>
              <a:rPr lang="en-US" altLang="ko-KR" b="1" dirty="0">
                <a:solidFill>
                  <a:srgbClr val="0070C0"/>
                </a:solidFill>
                <a:latin typeface="굴림"/>
                <a:ea typeface="굴림"/>
              </a:rPr>
              <a:t>: </a:t>
            </a:r>
            <a:r>
              <a:rPr lang="ko-KR" altLang="en-US" b="1" dirty="0">
                <a:solidFill>
                  <a:srgbClr val="0070C0"/>
                </a:solidFill>
                <a:latin typeface="굴림"/>
                <a:ea typeface="굴림"/>
              </a:rPr>
              <a:t>재일본 대한민국홀 민단 </a:t>
            </a:r>
            <a:r>
              <a:rPr lang="ko-KR" altLang="en-US" b="1" dirty="0" err="1">
                <a:solidFill>
                  <a:srgbClr val="0070C0"/>
                </a:solidFill>
                <a:latin typeface="굴림"/>
                <a:ea typeface="굴림"/>
              </a:rPr>
              <a:t>중앙홀</a:t>
            </a:r>
            <a:endParaRPr lang="ko-KR" altLang="en-US" b="1" dirty="0">
              <a:solidFill>
                <a:schemeClr val="tx1"/>
              </a:solidFill>
              <a:latin typeface="HY헤드라인M"/>
              <a:ea typeface="HY헤드라인M"/>
            </a:endParaRPr>
          </a:p>
          <a:p>
            <a:pPr>
              <a:lnSpc>
                <a:spcPct val="150000"/>
              </a:lnSpc>
              <a:defRPr/>
            </a:pPr>
            <a:endParaRPr lang="en-US" altLang="ko-KR" b="1" dirty="0">
              <a:solidFill>
                <a:srgbClr val="0070C0"/>
              </a:solidFill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endParaRPr lang="en-US" altLang="ko-KR" b="1" dirty="0">
              <a:solidFill>
                <a:srgbClr val="0070C0"/>
              </a:solidFill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endParaRPr lang="en-US" altLang="ko-KR" b="1" dirty="0">
              <a:solidFill>
                <a:srgbClr val="0070C0"/>
              </a:solidFill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endParaRPr lang="en-US" altLang="ko-KR" b="1" dirty="0">
              <a:solidFill>
                <a:srgbClr val="0070C0"/>
              </a:solidFill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endParaRPr lang="en-US" altLang="ko-KR" b="1" dirty="0">
              <a:solidFill>
                <a:srgbClr val="0070C0"/>
              </a:solidFill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b="1" dirty="0">
                <a:solidFill>
                  <a:schemeClr val="tx1"/>
                </a:solidFill>
                <a:latin typeface="HY헤드라인M"/>
                <a:ea typeface="HY헤드라인M"/>
              </a:rPr>
              <a:t>  </a:t>
            </a:r>
            <a:endParaRPr lang="ko-KR" altLang="en-US" b="1" dirty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314" y="2483768"/>
            <a:ext cx="5910592" cy="16896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dirty="0">
                <a:latin typeface="굴림"/>
                <a:ea typeface="굴림"/>
              </a:rPr>
              <a:t>    </a:t>
            </a:r>
            <a:r>
              <a:rPr lang="ko-KR" altLang="en-US" b="1" dirty="0">
                <a:solidFill>
                  <a:srgbClr val="00B050"/>
                </a:solidFill>
                <a:latin typeface="굴림"/>
                <a:ea typeface="굴림"/>
              </a:rPr>
              <a:t>한국</a:t>
            </a:r>
            <a:r>
              <a:rPr lang="en-US" altLang="ko-KR" b="1" dirty="0">
                <a:solidFill>
                  <a:srgbClr val="00B050"/>
                </a:solidFill>
                <a:latin typeface="굴림"/>
                <a:ea typeface="굴림"/>
              </a:rPr>
              <a:t>(</a:t>
            </a:r>
            <a:r>
              <a:rPr lang="ko-KR" altLang="en-US" b="1" dirty="0">
                <a:solidFill>
                  <a:srgbClr val="00B050"/>
                </a:solidFill>
                <a:latin typeface="굴림"/>
                <a:ea typeface="굴림"/>
              </a:rPr>
              <a:t>서울</a:t>
            </a:r>
            <a:r>
              <a:rPr lang="en-US" altLang="ko-KR" b="1" dirty="0">
                <a:solidFill>
                  <a:srgbClr val="00B050"/>
                </a:solidFill>
                <a:latin typeface="굴림"/>
                <a:ea typeface="굴림"/>
              </a:rPr>
              <a:t>)</a:t>
            </a:r>
            <a:r>
              <a:rPr lang="ko-KR" altLang="en-US" b="1" dirty="0">
                <a:solidFill>
                  <a:srgbClr val="00B050"/>
                </a:solidFill>
                <a:latin typeface="굴림"/>
                <a:ea typeface="굴림"/>
              </a:rPr>
              <a:t>의 아름다움 주제로 과거</a:t>
            </a:r>
            <a:r>
              <a:rPr lang="en-US" altLang="ko-KR" b="1" dirty="0">
                <a:solidFill>
                  <a:srgbClr val="00B050"/>
                </a:solidFill>
                <a:latin typeface="굴림"/>
                <a:ea typeface="굴림"/>
              </a:rPr>
              <a:t>, </a:t>
            </a:r>
            <a:r>
              <a:rPr lang="ko-KR" altLang="en-US" b="1" dirty="0">
                <a:solidFill>
                  <a:srgbClr val="00B050"/>
                </a:solidFill>
                <a:latin typeface="굴림"/>
                <a:ea typeface="굴림"/>
              </a:rPr>
              <a:t>현재</a:t>
            </a:r>
            <a:r>
              <a:rPr lang="en-US" altLang="ko-KR" b="1" dirty="0">
                <a:solidFill>
                  <a:srgbClr val="00B050"/>
                </a:solidFill>
                <a:latin typeface="굴림"/>
                <a:ea typeface="굴림"/>
              </a:rPr>
              <a:t>, </a:t>
            </a:r>
            <a:r>
              <a:rPr lang="ko-KR" altLang="en-US" b="1" dirty="0">
                <a:solidFill>
                  <a:srgbClr val="00B050"/>
                </a:solidFill>
                <a:latin typeface="굴림"/>
                <a:ea typeface="굴림"/>
              </a:rPr>
              <a:t>미래의 </a:t>
            </a:r>
            <a:endParaRPr lang="en-US" altLang="ko-KR" b="1" dirty="0">
              <a:solidFill>
                <a:srgbClr val="00B050"/>
              </a:solidFill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b="1" dirty="0">
                <a:solidFill>
                  <a:srgbClr val="00B050"/>
                </a:solidFill>
                <a:latin typeface="굴림"/>
                <a:ea typeface="굴림"/>
              </a:rPr>
              <a:t>   한국</a:t>
            </a:r>
            <a:r>
              <a:rPr lang="en-US" altLang="ko-KR" b="1" dirty="0">
                <a:solidFill>
                  <a:srgbClr val="00B050"/>
                </a:solidFill>
                <a:latin typeface="굴림"/>
                <a:ea typeface="굴림"/>
              </a:rPr>
              <a:t>(</a:t>
            </a:r>
            <a:r>
              <a:rPr lang="ko-KR" altLang="en-US" b="1" dirty="0">
                <a:solidFill>
                  <a:srgbClr val="00B050"/>
                </a:solidFill>
                <a:latin typeface="굴림"/>
                <a:ea typeface="굴림"/>
              </a:rPr>
              <a:t>서울</a:t>
            </a:r>
            <a:r>
              <a:rPr lang="en-US" altLang="ko-KR" b="1" dirty="0">
                <a:solidFill>
                  <a:srgbClr val="00B050"/>
                </a:solidFill>
                <a:latin typeface="굴림"/>
                <a:ea typeface="굴림"/>
              </a:rPr>
              <a:t>)</a:t>
            </a:r>
            <a:r>
              <a:rPr lang="ko-KR" altLang="en-US" b="1" dirty="0">
                <a:solidFill>
                  <a:srgbClr val="00B050"/>
                </a:solidFill>
                <a:latin typeface="굴림"/>
                <a:ea typeface="굴림"/>
              </a:rPr>
              <a:t>의 모습을 다양한</a:t>
            </a:r>
            <a:r>
              <a:rPr lang="en-US" altLang="ko-KR" b="1" dirty="0">
                <a:solidFill>
                  <a:srgbClr val="00B050"/>
                </a:solidFill>
                <a:latin typeface="굴림"/>
                <a:ea typeface="굴림"/>
              </a:rPr>
              <a:t> </a:t>
            </a:r>
            <a:r>
              <a:rPr lang="ko-KR" altLang="en-US" b="1" dirty="0">
                <a:solidFill>
                  <a:srgbClr val="00B050"/>
                </a:solidFill>
                <a:latin typeface="굴림"/>
                <a:ea typeface="굴림"/>
              </a:rPr>
              <a:t>장르로 표현하여 전통과 </a:t>
            </a:r>
            <a:endParaRPr lang="en-US" altLang="ko-KR" b="1" dirty="0">
              <a:solidFill>
                <a:srgbClr val="00B050"/>
              </a:solidFill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b="1" dirty="0">
                <a:solidFill>
                  <a:srgbClr val="00B050"/>
                </a:solidFill>
                <a:latin typeface="굴림"/>
                <a:ea typeface="굴림"/>
              </a:rPr>
              <a:t>   첨단이 </a:t>
            </a:r>
            <a:r>
              <a:rPr lang="en-US" altLang="ko-KR" b="1" dirty="0">
                <a:solidFill>
                  <a:srgbClr val="00B050"/>
                </a:solidFill>
                <a:latin typeface="굴림"/>
                <a:ea typeface="굴림"/>
              </a:rPr>
              <a:t> </a:t>
            </a:r>
            <a:r>
              <a:rPr lang="ko-KR" altLang="en-US" b="1" dirty="0">
                <a:solidFill>
                  <a:srgbClr val="00B050"/>
                </a:solidFill>
                <a:latin typeface="굴림"/>
                <a:ea typeface="굴림"/>
              </a:rPr>
              <a:t>어우러지는  문화도시의 </a:t>
            </a:r>
            <a:r>
              <a:rPr lang="en-US" altLang="ko-KR" b="1" dirty="0">
                <a:solidFill>
                  <a:srgbClr val="00B050"/>
                </a:solidFill>
                <a:latin typeface="굴림"/>
                <a:ea typeface="굴림"/>
              </a:rPr>
              <a:t> </a:t>
            </a:r>
            <a:r>
              <a:rPr lang="ko-KR" altLang="en-US" b="1" dirty="0">
                <a:solidFill>
                  <a:srgbClr val="00B050"/>
                </a:solidFill>
                <a:latin typeface="굴림"/>
                <a:ea typeface="굴림"/>
              </a:rPr>
              <a:t>맑은 한국</a:t>
            </a:r>
            <a:r>
              <a:rPr lang="en-US" altLang="ko-KR" b="1" dirty="0">
                <a:solidFill>
                  <a:srgbClr val="00B050"/>
                </a:solidFill>
                <a:latin typeface="굴림"/>
                <a:ea typeface="굴림"/>
              </a:rPr>
              <a:t>, </a:t>
            </a:r>
            <a:r>
              <a:rPr lang="ko-KR" altLang="en-US" b="1" dirty="0">
                <a:solidFill>
                  <a:srgbClr val="00B050"/>
                </a:solidFill>
                <a:latin typeface="굴림"/>
                <a:ea typeface="굴림"/>
              </a:rPr>
              <a:t>매력적인 </a:t>
            </a:r>
            <a:endParaRPr lang="en-US" altLang="ko-KR" b="1" dirty="0">
              <a:solidFill>
                <a:srgbClr val="00B050"/>
              </a:solidFill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b="1" dirty="0">
                <a:solidFill>
                  <a:srgbClr val="00B050"/>
                </a:solidFill>
                <a:latin typeface="굴림"/>
                <a:ea typeface="굴림"/>
              </a:rPr>
              <a:t>   한국</a:t>
            </a:r>
            <a:r>
              <a:rPr lang="en-US" altLang="ko-KR" b="1" dirty="0">
                <a:solidFill>
                  <a:srgbClr val="00B050"/>
                </a:solidFill>
                <a:latin typeface="굴림"/>
                <a:ea typeface="굴림"/>
              </a:rPr>
              <a:t>(</a:t>
            </a:r>
            <a:r>
              <a:rPr lang="ko-KR" altLang="en-US" b="1" dirty="0">
                <a:solidFill>
                  <a:srgbClr val="00B050"/>
                </a:solidFill>
                <a:latin typeface="굴림"/>
                <a:ea typeface="굴림"/>
              </a:rPr>
              <a:t>서울</a:t>
            </a:r>
            <a:r>
              <a:rPr lang="en-US" altLang="ko-KR" b="1" dirty="0">
                <a:solidFill>
                  <a:srgbClr val="00B050"/>
                </a:solidFill>
                <a:latin typeface="굴림"/>
                <a:ea typeface="굴림"/>
              </a:rPr>
              <a:t>)</a:t>
            </a:r>
            <a:r>
              <a:rPr lang="ko-KR" altLang="en-US" b="1" dirty="0">
                <a:solidFill>
                  <a:srgbClr val="00B050"/>
                </a:solidFill>
                <a:latin typeface="굴림"/>
                <a:ea typeface="굴림"/>
              </a:rPr>
              <a:t>을 표현한 작품</a:t>
            </a:r>
            <a:endParaRPr lang="en-US" altLang="ko-KR" b="1" dirty="0">
              <a:solidFill>
                <a:srgbClr val="00B050"/>
              </a:solidFill>
              <a:latin typeface="굴림"/>
              <a:ea typeface="굴림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8207" y="7299068"/>
            <a:ext cx="5798382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b="1" dirty="0">
                <a:latin typeface="굴림"/>
                <a:ea typeface="굴림"/>
              </a:rPr>
              <a:t>♣ 시       상</a:t>
            </a:r>
            <a:endParaRPr lang="en-US" altLang="ko-KR" b="1" dirty="0">
              <a:latin typeface="굴림"/>
              <a:ea typeface="굴림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9933FF"/>
                </a:solidFill>
                <a:latin typeface="굴림"/>
                <a:ea typeface="굴림"/>
              </a:rPr>
              <a:t>  </a:t>
            </a:r>
            <a:r>
              <a:rPr lang="ko-KR" altLang="en-US" b="1" dirty="0">
                <a:solidFill>
                  <a:srgbClr val="9933FF"/>
                </a:solidFill>
                <a:latin typeface="굴림"/>
                <a:ea typeface="굴림"/>
              </a:rPr>
              <a:t>서울특별시장상 </a:t>
            </a:r>
            <a:r>
              <a:rPr lang="en-US" altLang="ko-KR" b="1" dirty="0">
                <a:solidFill>
                  <a:srgbClr val="9933FF"/>
                </a:solidFill>
                <a:latin typeface="굴림"/>
                <a:ea typeface="굴림"/>
              </a:rPr>
              <a:t>/ </a:t>
            </a:r>
            <a:r>
              <a:rPr lang="ko-KR" altLang="en-US" b="1" dirty="0">
                <a:solidFill>
                  <a:srgbClr val="9933FF"/>
                </a:solidFill>
                <a:latin typeface="굴림"/>
                <a:ea typeface="굴림"/>
              </a:rPr>
              <a:t>서울시의회의장상 </a:t>
            </a:r>
            <a:r>
              <a:rPr lang="en-US" altLang="ko-KR" b="1" dirty="0">
                <a:solidFill>
                  <a:srgbClr val="9933FF"/>
                </a:solidFill>
                <a:latin typeface="굴림"/>
                <a:ea typeface="굴림"/>
              </a:rPr>
              <a:t>/ </a:t>
            </a:r>
            <a:r>
              <a:rPr lang="ko-KR" altLang="en-US" b="1" dirty="0">
                <a:solidFill>
                  <a:srgbClr val="9933FF"/>
                </a:solidFill>
                <a:latin typeface="굴림"/>
                <a:ea typeface="굴림"/>
              </a:rPr>
              <a:t>서울시교육감상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9933FF"/>
                </a:solidFill>
                <a:latin typeface="굴림"/>
                <a:ea typeface="굴림"/>
              </a:rPr>
              <a:t>  </a:t>
            </a:r>
            <a:r>
              <a:rPr lang="ko-KR" altLang="en-US" b="1" dirty="0">
                <a:solidFill>
                  <a:srgbClr val="9933FF"/>
                </a:solidFill>
                <a:latin typeface="굴림"/>
                <a:ea typeface="굴림"/>
              </a:rPr>
              <a:t>예총회장상 </a:t>
            </a:r>
            <a:r>
              <a:rPr lang="en-US" altLang="ko-KR" b="1" dirty="0">
                <a:solidFill>
                  <a:srgbClr val="9933FF"/>
                </a:solidFill>
                <a:latin typeface="굴림"/>
                <a:ea typeface="굴림"/>
              </a:rPr>
              <a:t>/ </a:t>
            </a:r>
            <a:r>
              <a:rPr lang="ko-KR" altLang="en-US" b="1" dirty="0">
                <a:solidFill>
                  <a:srgbClr val="9933FF"/>
                </a:solidFill>
                <a:latin typeface="굴림"/>
                <a:ea typeface="굴림"/>
              </a:rPr>
              <a:t>기관장상</a:t>
            </a:r>
            <a:endParaRPr lang="en-US" altLang="ko-KR" b="1" dirty="0">
              <a:solidFill>
                <a:srgbClr val="9933FF"/>
              </a:solidFill>
              <a:latin typeface="굴림"/>
              <a:ea typeface="굴림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8490F4D-648F-3329-594C-BEC8A582324B}"/>
              </a:ext>
            </a:extLst>
          </p:cNvPr>
          <p:cNvSpPr/>
          <p:nvPr/>
        </p:nvSpPr>
        <p:spPr>
          <a:xfrm>
            <a:off x="4962" y="-13406"/>
            <a:ext cx="6853037" cy="91574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17621" y="1672189"/>
            <a:ext cx="1290738" cy="4457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 dirty="0">
                <a:latin typeface="굴림"/>
                <a:ea typeface="굴림"/>
              </a:rPr>
              <a:t>▣ 목 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783" y="2912148"/>
            <a:ext cx="457207" cy="4482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600" b="1">
                <a:latin typeface="굴림"/>
                <a:ea typeface="굴림"/>
              </a:rPr>
              <a:t>  </a:t>
            </a:r>
            <a:r>
              <a:rPr lang="en-US" altLang="ko-KR" sz="1600" b="1">
                <a:latin typeface="굴림"/>
                <a:ea typeface="굴림"/>
              </a:rPr>
              <a:t>  </a:t>
            </a:r>
            <a:endParaRPr lang="ko-KR" altLang="en-US" sz="1600" b="1">
              <a:latin typeface="굴림"/>
              <a:ea typeface="굴림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14146" y="4181023"/>
            <a:ext cx="1782148" cy="4457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 dirty="0">
                <a:latin typeface="굴림"/>
                <a:ea typeface="굴림"/>
              </a:rPr>
              <a:t>▣ 전시성격</a:t>
            </a:r>
          </a:p>
        </p:txBody>
      </p:sp>
      <p:sp>
        <p:nvSpPr>
          <p:cNvPr id="43" name="모서리가 둥근 직사각형 42"/>
          <p:cNvSpPr/>
          <p:nvPr/>
        </p:nvSpPr>
        <p:spPr>
          <a:xfrm>
            <a:off x="642918" y="7000892"/>
            <a:ext cx="5643602" cy="1785949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b="1" dirty="0">
                <a:solidFill>
                  <a:schemeClr val="tx1"/>
                </a:solidFill>
                <a:latin typeface="HY헤드라인M"/>
                <a:ea typeface="HY헤드라인M"/>
              </a:rPr>
              <a:t>문화시민으로</a:t>
            </a:r>
            <a:r>
              <a:rPr lang="ko-KR" altLang="en-US" b="1" dirty="0">
                <a:solidFill>
                  <a:srgbClr val="FF0000"/>
                </a:solidFill>
                <a:latin typeface="HY헤드라인M"/>
                <a:ea typeface="HY헤드라인M"/>
              </a:rPr>
              <a:t> 자긍심 </a:t>
            </a:r>
            <a:r>
              <a:rPr lang="ko-KR" altLang="en-US" b="1" dirty="0">
                <a:solidFill>
                  <a:schemeClr val="tx1"/>
                </a:solidFill>
                <a:latin typeface="HY헤드라인M"/>
                <a:ea typeface="HY헤드라인M"/>
              </a:rPr>
              <a:t>함양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b="1" dirty="0">
                <a:solidFill>
                  <a:srgbClr val="FF0000"/>
                </a:solidFill>
                <a:latin typeface="HY헤드라인M"/>
                <a:ea typeface="HY헤드라인M"/>
              </a:rPr>
              <a:t>            세계 속에 대한민국 </a:t>
            </a:r>
            <a:r>
              <a:rPr lang="ko-KR" altLang="en-US" b="1" dirty="0">
                <a:solidFill>
                  <a:schemeClr val="tx1"/>
                </a:solidFill>
                <a:latin typeface="HY헤드라인M"/>
                <a:ea typeface="HY헤드라인M"/>
              </a:rPr>
              <a:t>홍보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b="1" dirty="0">
                <a:solidFill>
                  <a:schemeClr val="tx1"/>
                </a:solidFill>
                <a:latin typeface="HY헤드라인M"/>
                <a:ea typeface="HY헤드라인M"/>
              </a:rPr>
              <a:t>                       시민과 함께하는</a:t>
            </a:r>
            <a:r>
              <a:rPr lang="ko-KR" altLang="en-US" b="1" dirty="0">
                <a:solidFill>
                  <a:srgbClr val="FF0000"/>
                </a:solidFill>
                <a:latin typeface="HY헤드라인M"/>
                <a:ea typeface="HY헤드라인M"/>
              </a:rPr>
              <a:t> 문화예술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b="1" dirty="0">
                <a:solidFill>
                  <a:srgbClr val="FF0000"/>
                </a:solidFill>
                <a:latin typeface="HY헤드라인M"/>
                <a:ea typeface="HY헤드라인M"/>
              </a:rPr>
              <a:t>                                  다양한 장르</a:t>
            </a:r>
            <a:r>
              <a:rPr lang="ko-KR" altLang="en-US" b="1" dirty="0">
                <a:solidFill>
                  <a:schemeClr val="tx1"/>
                </a:solidFill>
                <a:latin typeface="HY헤드라인M"/>
                <a:ea typeface="HY헤드라인M"/>
              </a:rPr>
              <a:t>로</a:t>
            </a:r>
            <a:r>
              <a:rPr lang="ko-KR" altLang="en-US" b="1" dirty="0">
                <a:solidFill>
                  <a:srgbClr val="FF0000"/>
                </a:solidFill>
                <a:latin typeface="HY헤드라인M"/>
                <a:ea typeface="HY헤드라인M"/>
              </a:rPr>
              <a:t> </a:t>
            </a:r>
            <a:r>
              <a:rPr lang="ko-KR" altLang="en-US" b="1" dirty="0">
                <a:solidFill>
                  <a:schemeClr val="tx1"/>
                </a:solidFill>
                <a:latin typeface="HY헤드라인M"/>
                <a:ea typeface="HY헤드라인M"/>
              </a:rPr>
              <a:t>한국을 표현</a:t>
            </a:r>
          </a:p>
        </p:txBody>
      </p:sp>
      <p:sp>
        <p:nvSpPr>
          <p:cNvPr id="45" name="액자 44"/>
          <p:cNvSpPr/>
          <p:nvPr/>
        </p:nvSpPr>
        <p:spPr>
          <a:xfrm>
            <a:off x="642918" y="4802326"/>
            <a:ext cx="5643602" cy="1369204"/>
          </a:xfrm>
          <a:prstGeom prst="frame">
            <a:avLst>
              <a:gd name="adj1" fmla="val 1250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>
                <a:solidFill>
                  <a:schemeClr val="tx1"/>
                </a:solidFill>
                <a:latin typeface="HY헤드라인M"/>
                <a:ea typeface="HY헤드라인M"/>
              </a:rPr>
              <a:t>시간과 공간의 벽이 없는 서울특별시의회 </a:t>
            </a:r>
            <a:r>
              <a:rPr lang="ko-KR" altLang="en-US" dirty="0" err="1">
                <a:solidFill>
                  <a:schemeClr val="tx1"/>
                </a:solidFill>
                <a:latin typeface="HY헤드라인M"/>
                <a:ea typeface="HY헤드라인M"/>
              </a:rPr>
              <a:t>중앙홀</a:t>
            </a:r>
            <a:r>
              <a:rPr lang="ko-KR" altLang="en-US" dirty="0">
                <a:solidFill>
                  <a:schemeClr val="tx1"/>
                </a:solidFill>
                <a:latin typeface="HY헤드라인M"/>
                <a:ea typeface="HY헤드라인M"/>
              </a:rPr>
              <a:t> 갤러리에서 전시함으로 시민에게 다가가는 </a:t>
            </a:r>
          </a:p>
          <a:p>
            <a:pPr algn="ctr">
              <a:defRPr/>
            </a:pPr>
            <a:r>
              <a:rPr lang="ko-KR" altLang="en-US" dirty="0">
                <a:solidFill>
                  <a:schemeClr val="tx1"/>
                </a:solidFill>
                <a:latin typeface="HY헤드라인M"/>
                <a:ea typeface="HY헤드라인M"/>
              </a:rPr>
              <a:t>문화체험의 장</a:t>
            </a:r>
          </a:p>
        </p:txBody>
      </p:sp>
      <p:sp>
        <p:nvSpPr>
          <p:cNvPr id="46" name="위쪽 화살표 45"/>
          <p:cNvSpPr/>
          <p:nvPr/>
        </p:nvSpPr>
        <p:spPr>
          <a:xfrm>
            <a:off x="3178967" y="6371897"/>
            <a:ext cx="500066" cy="428628"/>
          </a:xfrm>
          <a:prstGeom prst="upArrow">
            <a:avLst>
              <a:gd name="adj1" fmla="val 50000"/>
              <a:gd name="adj2" fmla="val 4694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357166" y="2205421"/>
            <a:ext cx="5929354" cy="1736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b="1" dirty="0">
                <a:latin typeface="굴림"/>
                <a:ea typeface="굴림"/>
              </a:rPr>
              <a:t> 전통과 첨단이 어우러진 문화도시로 맑은 대한민국</a:t>
            </a:r>
            <a:r>
              <a:rPr lang="en-US" altLang="ko-KR" b="1" dirty="0">
                <a:latin typeface="굴림"/>
                <a:ea typeface="굴림"/>
              </a:rPr>
              <a:t>, </a:t>
            </a:r>
            <a:r>
              <a:rPr lang="ko-KR" altLang="en-US" b="1" dirty="0">
                <a:latin typeface="굴림"/>
                <a:ea typeface="굴림"/>
              </a:rPr>
              <a:t>매력적인 한국</a:t>
            </a:r>
            <a:r>
              <a:rPr lang="en-US" altLang="ko-KR" b="1" dirty="0">
                <a:latin typeface="굴림"/>
                <a:ea typeface="굴림"/>
              </a:rPr>
              <a:t>(</a:t>
            </a:r>
            <a:r>
              <a:rPr lang="ko-KR" altLang="en-US" b="1" dirty="0">
                <a:latin typeface="굴림"/>
                <a:ea typeface="굴림"/>
              </a:rPr>
              <a:t>서울</a:t>
            </a:r>
            <a:r>
              <a:rPr lang="en-US" altLang="ko-KR" b="1" dirty="0">
                <a:latin typeface="굴림"/>
                <a:ea typeface="굴림"/>
              </a:rPr>
              <a:t>)</a:t>
            </a:r>
            <a:r>
              <a:rPr lang="ko-KR" altLang="en-US" b="1" dirty="0">
                <a:latin typeface="굴림"/>
                <a:ea typeface="굴림"/>
              </a:rPr>
              <a:t>을 다양한 장르의 작품을 전시하며</a:t>
            </a:r>
            <a:r>
              <a:rPr lang="en-US" altLang="ko-KR" b="1" dirty="0">
                <a:latin typeface="굴림"/>
                <a:ea typeface="굴림"/>
              </a:rPr>
              <a:t>, </a:t>
            </a:r>
            <a:r>
              <a:rPr lang="ko-KR" altLang="en-US" b="1" dirty="0">
                <a:latin typeface="굴림"/>
                <a:ea typeface="굴림"/>
              </a:rPr>
              <a:t>또한 서울과 자매 도시인 일본 동경</a:t>
            </a:r>
            <a:r>
              <a:rPr lang="en-US" altLang="ko-KR" b="1" dirty="0">
                <a:latin typeface="굴림"/>
                <a:ea typeface="굴림"/>
              </a:rPr>
              <a:t> </a:t>
            </a:r>
            <a:r>
              <a:rPr lang="ko-KR" altLang="en-US" b="1" dirty="0">
                <a:latin typeface="굴림"/>
                <a:ea typeface="굴림"/>
              </a:rPr>
              <a:t>에서의 작품 전시회를 통해 수도 대한민국을 세계에 알림을 목적으로 한다</a:t>
            </a:r>
            <a:r>
              <a:rPr lang="en-US" altLang="ko-KR" b="1" dirty="0">
                <a:latin typeface="굴림"/>
                <a:ea typeface="굴림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846" y="734288"/>
            <a:ext cx="6408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200" b="1" dirty="0">
                <a:latin typeface="굴림"/>
                <a:ea typeface="굴림"/>
              </a:rPr>
              <a:t>   - </a:t>
            </a:r>
            <a:r>
              <a:rPr lang="ko-KR" altLang="en-US" sz="3200" b="1" dirty="0">
                <a:latin typeface="굴림"/>
                <a:ea typeface="굴림"/>
              </a:rPr>
              <a:t>미술작품 국제교류 기획전 </a:t>
            </a:r>
            <a:r>
              <a:rPr lang="en-US" altLang="ko-KR" sz="3200" b="1" dirty="0">
                <a:latin typeface="굴림"/>
                <a:ea typeface="굴림"/>
              </a:rPr>
              <a:t>-</a:t>
            </a:r>
            <a:endParaRPr lang="ko-KR" altLang="en-US" sz="3200" b="1" dirty="0">
              <a:latin typeface="굴림"/>
              <a:ea typeface="굴림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5DE233E-BA41-E137-49FB-6EC42A90F031}"/>
              </a:ext>
            </a:extLst>
          </p:cNvPr>
          <p:cNvSpPr/>
          <p:nvPr/>
        </p:nvSpPr>
        <p:spPr>
          <a:xfrm>
            <a:off x="4962" y="-13406"/>
            <a:ext cx="6853037" cy="91574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64" y="899592"/>
            <a:ext cx="374173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 dirty="0">
                <a:latin typeface="굴림"/>
                <a:ea typeface="굴림"/>
              </a:rPr>
              <a:t>▣ 공모부문</a:t>
            </a:r>
            <a:r>
              <a:rPr lang="en-US" altLang="ko-KR" sz="2400" b="1" dirty="0">
                <a:latin typeface="굴림"/>
                <a:ea typeface="굴림"/>
              </a:rPr>
              <a:t>(</a:t>
            </a:r>
            <a:r>
              <a:rPr lang="ko-KR" altLang="en-US" sz="2400" b="1" dirty="0">
                <a:latin typeface="굴림"/>
                <a:ea typeface="굴림"/>
              </a:rPr>
              <a:t>서울의 미</a:t>
            </a:r>
            <a:r>
              <a:rPr lang="en-US" altLang="ko-KR" sz="2400" b="1" dirty="0">
                <a:latin typeface="굴림"/>
                <a:ea typeface="굴림"/>
              </a:rPr>
              <a:t>(</a:t>
            </a:r>
            <a:r>
              <a:rPr lang="ko-KR" altLang="en-US" sz="2400" b="1" dirty="0">
                <a:latin typeface="굴림"/>
                <a:ea typeface="굴림"/>
              </a:rPr>
              <a:t>美</a:t>
            </a:r>
            <a:r>
              <a:rPr lang="en-US" altLang="ko-KR" sz="2400" b="1" dirty="0">
                <a:latin typeface="굴림"/>
                <a:ea typeface="굴림"/>
              </a:rPr>
              <a:t>)</a:t>
            </a:r>
            <a:endParaRPr lang="ko-KR" altLang="en-US" sz="2400" b="1" dirty="0">
              <a:latin typeface="굴림"/>
              <a:ea typeface="굴림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672" y="1331640"/>
            <a:ext cx="5904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/>
              <a:buChar char="v"/>
              <a:defRPr/>
            </a:pPr>
            <a:r>
              <a:rPr lang="ko-KR" altLang="en-US" b="1" dirty="0">
                <a:latin typeface="굴림"/>
                <a:ea typeface="굴림"/>
              </a:rPr>
              <a:t> </a:t>
            </a:r>
            <a:r>
              <a:rPr lang="ko-KR" altLang="en-US" b="1" dirty="0">
                <a:solidFill>
                  <a:srgbClr val="002060"/>
                </a:solidFill>
                <a:latin typeface="굴림"/>
                <a:ea typeface="굴림"/>
              </a:rPr>
              <a:t>서양화</a:t>
            </a:r>
            <a:r>
              <a:rPr lang="en-US" altLang="ko-KR" b="1" dirty="0">
                <a:solidFill>
                  <a:srgbClr val="002060"/>
                </a:solidFill>
                <a:latin typeface="굴림"/>
                <a:ea typeface="굴림"/>
              </a:rPr>
              <a:t>  /  </a:t>
            </a:r>
            <a:r>
              <a:rPr lang="ko-KR" altLang="en-US" b="1" dirty="0">
                <a:solidFill>
                  <a:srgbClr val="002060"/>
                </a:solidFill>
                <a:latin typeface="굴림"/>
                <a:ea typeface="굴림"/>
              </a:rPr>
              <a:t>한국화</a:t>
            </a:r>
            <a:r>
              <a:rPr lang="en-US" altLang="ko-KR" b="1" dirty="0">
                <a:solidFill>
                  <a:srgbClr val="002060"/>
                </a:solidFill>
                <a:latin typeface="굴림"/>
                <a:ea typeface="굴림"/>
              </a:rPr>
              <a:t>  / </a:t>
            </a:r>
            <a:r>
              <a:rPr lang="ko-KR" altLang="en-US" b="1" dirty="0">
                <a:solidFill>
                  <a:srgbClr val="002060"/>
                </a:solidFill>
                <a:latin typeface="굴림"/>
                <a:ea typeface="굴림"/>
              </a:rPr>
              <a:t>수채화 </a:t>
            </a:r>
            <a:r>
              <a:rPr lang="en-US" altLang="ko-KR" b="1" dirty="0">
                <a:solidFill>
                  <a:srgbClr val="002060"/>
                </a:solidFill>
                <a:latin typeface="굴림"/>
                <a:ea typeface="굴림"/>
              </a:rPr>
              <a:t>/ </a:t>
            </a:r>
            <a:r>
              <a:rPr lang="ko-KR" altLang="en-US" b="1" dirty="0">
                <a:solidFill>
                  <a:srgbClr val="002060"/>
                </a:solidFill>
                <a:latin typeface="굴림"/>
                <a:ea typeface="굴림"/>
              </a:rPr>
              <a:t>민화  </a:t>
            </a:r>
            <a:r>
              <a:rPr lang="en-US" altLang="ko-KR" b="1" dirty="0">
                <a:solidFill>
                  <a:srgbClr val="002060"/>
                </a:solidFill>
                <a:latin typeface="굴림"/>
                <a:ea typeface="굴림"/>
              </a:rPr>
              <a:t>/ </a:t>
            </a:r>
            <a:r>
              <a:rPr lang="ko-KR" altLang="en-US" b="1" dirty="0">
                <a:solidFill>
                  <a:srgbClr val="002060"/>
                </a:solidFill>
                <a:latin typeface="굴림"/>
                <a:ea typeface="굴림"/>
              </a:rPr>
              <a:t>동양화 </a:t>
            </a:r>
            <a:r>
              <a:rPr lang="en-US" altLang="ko-KR" b="1" dirty="0">
                <a:solidFill>
                  <a:srgbClr val="002060"/>
                </a:solidFill>
                <a:latin typeface="굴림"/>
                <a:ea typeface="굴림"/>
              </a:rPr>
              <a:t>/ </a:t>
            </a:r>
            <a:r>
              <a:rPr lang="ko-KR" altLang="en-US" b="1" dirty="0">
                <a:solidFill>
                  <a:srgbClr val="002060"/>
                </a:solidFill>
                <a:latin typeface="굴림"/>
                <a:ea typeface="굴림"/>
              </a:rPr>
              <a:t>서예</a:t>
            </a:r>
            <a:endParaRPr lang="en-US" altLang="ko-KR" b="1" dirty="0">
              <a:solidFill>
                <a:srgbClr val="002060"/>
              </a:solidFill>
              <a:latin typeface="굴림"/>
              <a:ea typeface="굴림"/>
            </a:endParaRPr>
          </a:p>
          <a:p>
            <a:pPr lvl="0">
              <a:defRPr/>
            </a:pPr>
            <a:r>
              <a:rPr lang="en-US" altLang="ko-KR" b="1" dirty="0">
                <a:solidFill>
                  <a:schemeClr val="accent1"/>
                </a:solidFill>
                <a:latin typeface="굴림"/>
                <a:ea typeface="굴림"/>
              </a:rPr>
              <a:t>  </a:t>
            </a:r>
            <a:r>
              <a:rPr lang="ko-KR" altLang="en-US" b="1" dirty="0">
                <a:solidFill>
                  <a:srgbClr val="FF0000"/>
                </a:solidFill>
                <a:latin typeface="굴림"/>
                <a:ea typeface="굴림"/>
              </a:rPr>
              <a:t>총 </a:t>
            </a:r>
            <a:r>
              <a:rPr lang="en-US" altLang="ko-KR" b="1" dirty="0">
                <a:solidFill>
                  <a:srgbClr val="FF0000"/>
                </a:solidFill>
                <a:latin typeface="굴림"/>
                <a:ea typeface="굴림"/>
              </a:rPr>
              <a:t>30</a:t>
            </a:r>
            <a:r>
              <a:rPr lang="ko-KR" altLang="en-US" b="1" dirty="0">
                <a:solidFill>
                  <a:srgbClr val="FF0000"/>
                </a:solidFill>
                <a:latin typeface="굴림"/>
                <a:ea typeface="굴림"/>
              </a:rPr>
              <a:t>여 점 작품 전시(입상작품  및 우수작</a:t>
            </a:r>
            <a:r>
              <a:rPr lang="en-US" altLang="ko-KR" b="1" dirty="0">
                <a:solidFill>
                  <a:srgbClr val="FF0000"/>
                </a:solidFill>
                <a:latin typeface="굴림"/>
                <a:ea typeface="굴림"/>
              </a:rPr>
              <a:t>)</a:t>
            </a:r>
          </a:p>
          <a:p>
            <a:pPr lvl="0">
              <a:defRPr/>
            </a:pPr>
            <a:endParaRPr lang="en-US" altLang="ko-KR" dirty="0">
              <a:solidFill>
                <a:schemeClr val="accent1"/>
              </a:solidFill>
              <a:latin typeface="굴림"/>
              <a:ea typeface="굴림"/>
            </a:endParaRPr>
          </a:p>
          <a:p>
            <a:pPr>
              <a:buFont typeface="Wingdings"/>
              <a:buChar char="v"/>
              <a:defRPr/>
            </a:pPr>
            <a:endParaRPr lang="en-US" altLang="ko-KR" b="1" dirty="0">
              <a:solidFill>
                <a:srgbClr val="FF0000"/>
              </a:solidFill>
              <a:latin typeface="굴림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919" y="2107690"/>
            <a:ext cx="5040560" cy="447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 b="1" dirty="0">
                <a:latin typeface="굴림"/>
                <a:ea typeface="굴림"/>
              </a:rPr>
              <a:t>▣ 작품</a:t>
            </a:r>
            <a:r>
              <a:rPr lang="en-US" altLang="ko-KR" sz="2400" b="1" dirty="0">
                <a:latin typeface="굴림"/>
                <a:ea typeface="굴림"/>
              </a:rPr>
              <a:t>&lt;8</a:t>
            </a:r>
            <a:r>
              <a:rPr lang="ko-KR" altLang="en-US" sz="2400" b="1" dirty="0">
                <a:latin typeface="굴림"/>
                <a:ea typeface="굴림"/>
              </a:rPr>
              <a:t>호 </a:t>
            </a:r>
            <a:r>
              <a:rPr lang="en-US" altLang="ko-KR" sz="2400" b="1" dirty="0">
                <a:latin typeface="굴림"/>
                <a:ea typeface="굴림"/>
              </a:rPr>
              <a:t>~ 20</a:t>
            </a:r>
            <a:r>
              <a:rPr lang="ko-KR" altLang="en-US" sz="2400" b="1" dirty="0">
                <a:latin typeface="굴림"/>
                <a:ea typeface="굴림"/>
              </a:rPr>
              <a:t>호</a:t>
            </a:r>
            <a:r>
              <a:rPr lang="en-US" altLang="ko-KR" sz="2400" b="1" dirty="0">
                <a:latin typeface="굴림"/>
                <a:ea typeface="굴림"/>
              </a:rPr>
              <a:t>&gt;</a:t>
            </a:r>
            <a:endParaRPr lang="ko-KR" altLang="en-US" sz="2400" b="1" dirty="0">
              <a:latin typeface="굴림"/>
              <a:ea typeface="굴림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705" y="2485628"/>
            <a:ext cx="504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/>
              <a:buChar char="v"/>
              <a:defRPr/>
            </a:pPr>
            <a:r>
              <a:rPr lang="en-US" altLang="ko-KR" b="1" dirty="0">
                <a:latin typeface="굴림"/>
                <a:ea typeface="굴림"/>
              </a:rPr>
              <a:t> </a:t>
            </a:r>
            <a:r>
              <a:rPr lang="ko-KR" altLang="en-US" b="1" dirty="0">
                <a:latin typeface="굴림"/>
                <a:ea typeface="굴림"/>
              </a:rPr>
              <a:t>국내외 미 발표된 창작 작품</a:t>
            </a:r>
          </a:p>
          <a:p>
            <a:pPr>
              <a:buFont typeface="Wingdings"/>
              <a:buChar char="v"/>
              <a:defRPr/>
            </a:pPr>
            <a:endParaRPr lang="en-US" altLang="ko-KR" b="1" dirty="0">
              <a:latin typeface="굴림"/>
              <a:ea typeface="굴림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856" y="2909907"/>
            <a:ext cx="2597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 dirty="0">
                <a:latin typeface="굴림"/>
                <a:ea typeface="굴림"/>
              </a:rPr>
              <a:t>▣ 작품 출품 내용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337" y="3343612"/>
            <a:ext cx="65886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dirty="0">
                <a:latin typeface="굴림"/>
                <a:ea typeface="굴림"/>
              </a:rPr>
              <a:t> </a:t>
            </a:r>
            <a:r>
              <a:rPr lang="ko-KR" altLang="en-US" b="1" dirty="0">
                <a:latin typeface="굴림"/>
                <a:ea typeface="굴림"/>
              </a:rPr>
              <a:t>대한민국</a:t>
            </a:r>
            <a:r>
              <a:rPr lang="en-US" altLang="ko-KR" b="1" dirty="0">
                <a:latin typeface="굴림"/>
                <a:ea typeface="굴림"/>
              </a:rPr>
              <a:t>(</a:t>
            </a:r>
            <a:r>
              <a:rPr lang="ko-KR" altLang="en-US" b="1" dirty="0">
                <a:latin typeface="굴림"/>
                <a:ea typeface="굴림"/>
              </a:rPr>
              <a:t>서울</a:t>
            </a:r>
            <a:r>
              <a:rPr lang="en-US" altLang="ko-KR" b="1" dirty="0">
                <a:latin typeface="굴림"/>
                <a:ea typeface="굴림"/>
              </a:rPr>
              <a:t>)</a:t>
            </a:r>
            <a:r>
              <a:rPr lang="ko-KR" altLang="en-US" b="1" dirty="0">
                <a:latin typeface="굴림"/>
                <a:ea typeface="굴림"/>
              </a:rPr>
              <a:t>의 모습을 주제로 과거</a:t>
            </a:r>
            <a:r>
              <a:rPr lang="en-US" altLang="ko-KR" b="1" dirty="0">
                <a:latin typeface="굴림"/>
                <a:ea typeface="굴림"/>
              </a:rPr>
              <a:t>, </a:t>
            </a:r>
            <a:r>
              <a:rPr lang="ko-KR" altLang="en-US" b="1" dirty="0">
                <a:latin typeface="굴림"/>
                <a:ea typeface="굴림"/>
              </a:rPr>
              <a:t>현재</a:t>
            </a:r>
            <a:r>
              <a:rPr lang="en-US" altLang="ko-KR" b="1" dirty="0">
                <a:latin typeface="굴림"/>
                <a:ea typeface="굴림"/>
              </a:rPr>
              <a:t>, </a:t>
            </a:r>
            <a:r>
              <a:rPr lang="ko-KR" altLang="en-US" b="1" dirty="0">
                <a:latin typeface="굴림"/>
                <a:ea typeface="굴림"/>
              </a:rPr>
              <a:t>미래의 모습을 </a:t>
            </a:r>
            <a:endParaRPr lang="en-US" altLang="ko-KR" b="1" dirty="0">
              <a:latin typeface="굴림"/>
              <a:ea typeface="굴림"/>
            </a:endParaRPr>
          </a:p>
          <a:p>
            <a:pPr lvl="0">
              <a:defRPr/>
            </a:pPr>
            <a:r>
              <a:rPr lang="ko-KR" altLang="en-US" b="1" dirty="0">
                <a:latin typeface="굴림"/>
                <a:ea typeface="굴림"/>
              </a:rPr>
              <a:t>다양한 장르로 표현하여 전통과 첨단이 어우러지는 문화도시의 </a:t>
            </a:r>
          </a:p>
          <a:p>
            <a:pPr lvl="0">
              <a:defRPr/>
            </a:pPr>
            <a:r>
              <a:rPr lang="ko-KR" altLang="en-US" b="1" dirty="0">
                <a:latin typeface="굴림"/>
                <a:ea typeface="굴림"/>
              </a:rPr>
              <a:t>맑은 한국</a:t>
            </a:r>
            <a:r>
              <a:rPr lang="en-US" altLang="ko-KR" b="1" dirty="0">
                <a:latin typeface="굴림"/>
                <a:ea typeface="굴림"/>
              </a:rPr>
              <a:t>, </a:t>
            </a:r>
            <a:r>
              <a:rPr lang="ko-KR" altLang="en-US" b="1" dirty="0">
                <a:latin typeface="굴림"/>
                <a:ea typeface="굴림"/>
              </a:rPr>
              <a:t>매력적인 한국을 표현한 작품</a:t>
            </a:r>
            <a:endParaRPr lang="en-US" altLang="ko-KR" b="1" dirty="0">
              <a:latin typeface="굴림"/>
              <a:ea typeface="굴림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261" y="4291695"/>
            <a:ext cx="2977092" cy="4491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>
                <a:latin typeface="굴림"/>
                <a:ea typeface="굴림"/>
              </a:rPr>
              <a:t>▣ 참가 자격 및 대상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705" y="4667636"/>
            <a:ext cx="59939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/>
              <a:buChar char="v"/>
              <a:defRPr/>
            </a:pPr>
            <a:r>
              <a:rPr lang="en-US" altLang="ko-KR" dirty="0">
                <a:latin typeface="굴림"/>
                <a:ea typeface="굴림"/>
              </a:rPr>
              <a:t> </a:t>
            </a:r>
            <a:r>
              <a:rPr lang="ko-KR" altLang="en-US" b="1" dirty="0">
                <a:latin typeface="굴림"/>
                <a:ea typeface="굴림"/>
              </a:rPr>
              <a:t>대한민국 국민 및 재외동포</a:t>
            </a:r>
          </a:p>
          <a:p>
            <a:pPr>
              <a:defRPr/>
            </a:pPr>
            <a:r>
              <a:rPr lang="en-US" altLang="ko-KR" b="1" dirty="0">
                <a:solidFill>
                  <a:srgbClr val="FF0000"/>
                </a:solidFill>
                <a:latin typeface="굴림"/>
                <a:ea typeface="굴림"/>
              </a:rPr>
              <a:t>*</a:t>
            </a:r>
            <a:r>
              <a:rPr lang="ko-KR" altLang="en-US" b="1" dirty="0">
                <a:solidFill>
                  <a:srgbClr val="FF0000"/>
                </a:solidFill>
                <a:latin typeface="굴림"/>
                <a:ea typeface="굴림"/>
              </a:rPr>
              <a:t>학생의 입상한 작품은  기성작가와 함께 전시하고</a:t>
            </a:r>
            <a:r>
              <a:rPr lang="en-US" altLang="ko-KR" b="1" dirty="0">
                <a:solidFill>
                  <a:srgbClr val="FF0000"/>
                </a:solidFill>
                <a:latin typeface="굴림"/>
                <a:ea typeface="굴림"/>
              </a:rPr>
              <a:t> </a:t>
            </a:r>
            <a:r>
              <a:rPr lang="ko-KR" altLang="en-US" b="1" dirty="0">
                <a:solidFill>
                  <a:srgbClr val="FF0000"/>
                </a:solidFill>
                <a:latin typeface="굴림"/>
                <a:ea typeface="굴림"/>
              </a:rPr>
              <a:t>참가 </a:t>
            </a:r>
          </a:p>
          <a:p>
            <a:pPr lvl="0">
              <a:defRPr/>
            </a:pPr>
            <a:r>
              <a:rPr lang="en-US" altLang="ko-KR" b="1" dirty="0">
                <a:solidFill>
                  <a:srgbClr val="FF0000"/>
                </a:solidFill>
                <a:latin typeface="굴림"/>
                <a:ea typeface="굴림"/>
              </a:rPr>
              <a:t>  </a:t>
            </a:r>
            <a:r>
              <a:rPr lang="ko-KR" altLang="en-US" b="1" dirty="0">
                <a:solidFill>
                  <a:srgbClr val="FF0000"/>
                </a:solidFill>
                <a:latin typeface="굴림"/>
                <a:ea typeface="굴림"/>
              </a:rPr>
              <a:t>부문별 시상한다</a:t>
            </a:r>
            <a:r>
              <a:rPr lang="en-US" altLang="ko-KR" dirty="0">
                <a:solidFill>
                  <a:srgbClr val="FF0000"/>
                </a:solidFill>
                <a:latin typeface="굴림"/>
                <a:ea typeface="굴림"/>
              </a:rPr>
              <a:t>.</a:t>
            </a:r>
            <a:endParaRPr lang="en-US" altLang="ko-KR" b="1" dirty="0">
              <a:solidFill>
                <a:srgbClr val="FF0000"/>
              </a:solidFill>
              <a:latin typeface="굴림"/>
              <a:ea typeface="굴림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664" y="5588033"/>
            <a:ext cx="6453336" cy="54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000" b="1" dirty="0">
                <a:latin typeface="굴림"/>
                <a:ea typeface="굴림"/>
              </a:rPr>
              <a:t>▣ 심사 기준</a:t>
            </a:r>
            <a:endParaRPr lang="en-US" altLang="ko-KR" sz="1600" b="1" dirty="0">
              <a:latin typeface="굴림"/>
              <a:ea typeface="굴림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39351" y="6072459"/>
            <a:ext cx="5904656" cy="90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latin typeface="굴림"/>
                <a:ea typeface="굴림"/>
              </a:rPr>
              <a:t> 심사는 전문인으로 구성된 심사위원의 평가로 심사한다</a:t>
            </a:r>
            <a:r>
              <a:rPr lang="en-US" altLang="ko-KR" b="1" dirty="0">
                <a:latin typeface="굴림"/>
                <a:ea typeface="굴림"/>
              </a:rPr>
              <a:t>.</a:t>
            </a:r>
          </a:p>
          <a:p>
            <a:pPr>
              <a:defRPr/>
            </a:pPr>
            <a:r>
              <a:rPr lang="ko-KR" altLang="en-US" b="1" dirty="0">
                <a:latin typeface="굴림"/>
                <a:ea typeface="굴림"/>
              </a:rPr>
              <a:t>  ▢ 심사위원장 </a:t>
            </a:r>
            <a:r>
              <a:rPr lang="en-US" altLang="ko-KR" b="1" dirty="0">
                <a:latin typeface="굴림"/>
                <a:ea typeface="굴림"/>
              </a:rPr>
              <a:t>1</a:t>
            </a:r>
            <a:r>
              <a:rPr lang="ko-KR" altLang="en-US" b="1" dirty="0">
                <a:latin typeface="굴림"/>
                <a:ea typeface="굴림"/>
              </a:rPr>
              <a:t>인 </a:t>
            </a:r>
          </a:p>
          <a:p>
            <a:pPr>
              <a:defRPr/>
            </a:pPr>
            <a:r>
              <a:rPr lang="ko-KR" altLang="en-US" b="1" dirty="0">
                <a:latin typeface="굴림"/>
                <a:ea typeface="굴림"/>
              </a:rPr>
              <a:t>  ▢ 심사위원 </a:t>
            </a:r>
            <a:r>
              <a:rPr lang="en-US" altLang="ko-KR" b="1" dirty="0">
                <a:latin typeface="굴림"/>
                <a:ea typeface="굴림"/>
              </a:rPr>
              <a:t>: </a:t>
            </a:r>
            <a:r>
              <a:rPr lang="ko-KR" altLang="en-US" b="1" dirty="0">
                <a:latin typeface="굴림"/>
                <a:ea typeface="굴림"/>
              </a:rPr>
              <a:t>각 부문별 위원 </a:t>
            </a:r>
            <a:r>
              <a:rPr lang="en-US" altLang="ko-KR" b="1" dirty="0">
                <a:latin typeface="굴림"/>
                <a:ea typeface="굴림"/>
              </a:rPr>
              <a:t>10</a:t>
            </a:r>
            <a:r>
              <a:rPr lang="ko-KR" altLang="en-US" b="1" dirty="0">
                <a:latin typeface="굴림"/>
                <a:ea typeface="굴림"/>
              </a:rPr>
              <a:t>명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27261" y="7135671"/>
            <a:ext cx="56166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1" dirty="0">
                <a:latin typeface="굴림"/>
                <a:ea typeface="굴림"/>
              </a:rPr>
              <a:t>▣ </a:t>
            </a:r>
            <a:r>
              <a:rPr lang="ko-KR" altLang="en-US" sz="2000" b="1" dirty="0">
                <a:latin typeface="굴림"/>
                <a:ea typeface="굴림"/>
              </a:rPr>
              <a:t>수상자발표</a:t>
            </a:r>
            <a:r>
              <a:rPr lang="en-US" altLang="ko-KR" sz="2000" b="1" dirty="0">
                <a:latin typeface="굴림"/>
                <a:ea typeface="굴림"/>
              </a:rPr>
              <a:t>(</a:t>
            </a:r>
            <a:r>
              <a:rPr lang="ko-KR" altLang="en-US" sz="2000" b="1" dirty="0">
                <a:latin typeface="굴림"/>
                <a:ea typeface="굴림"/>
              </a:rPr>
              <a:t>학교 및 개별 통보</a:t>
            </a:r>
            <a:r>
              <a:rPr lang="en-US" altLang="ko-KR" sz="2000" b="1" dirty="0">
                <a:latin typeface="굴림"/>
                <a:ea typeface="굴림"/>
              </a:rPr>
              <a:t>)</a:t>
            </a:r>
          </a:p>
          <a:p>
            <a:pPr>
              <a:defRPr/>
            </a:pPr>
            <a:r>
              <a:rPr lang="ko-KR" altLang="en-US" dirty="0">
                <a:latin typeface="굴림"/>
                <a:ea typeface="굴림"/>
              </a:rPr>
              <a:t>    </a:t>
            </a:r>
            <a:r>
              <a:rPr lang="ko-KR" altLang="en-US" b="1" dirty="0">
                <a:latin typeface="굴림"/>
                <a:ea typeface="굴림"/>
              </a:rPr>
              <a:t>▶</a:t>
            </a:r>
            <a:r>
              <a:rPr lang="en-US" altLang="ko-KR" b="1" dirty="0">
                <a:latin typeface="굴림"/>
                <a:ea typeface="굴림"/>
              </a:rPr>
              <a:t>2024</a:t>
            </a:r>
            <a:r>
              <a:rPr lang="ko-KR" altLang="en-US" b="1" dirty="0">
                <a:latin typeface="굴림"/>
                <a:ea typeface="굴림"/>
              </a:rPr>
              <a:t>년 </a:t>
            </a:r>
            <a:r>
              <a:rPr lang="en-US" altLang="ko-KR" b="1" dirty="0">
                <a:latin typeface="굴림"/>
                <a:ea typeface="굴림"/>
              </a:rPr>
              <a:t>09</a:t>
            </a:r>
            <a:r>
              <a:rPr lang="ko-KR" altLang="en-US" b="1" dirty="0">
                <a:latin typeface="굴림"/>
                <a:ea typeface="굴림"/>
              </a:rPr>
              <a:t>월  </a:t>
            </a:r>
            <a:r>
              <a:rPr lang="en-US" altLang="ko-KR" b="1" dirty="0">
                <a:latin typeface="굴림"/>
                <a:ea typeface="굴림"/>
              </a:rPr>
              <a:t>25</a:t>
            </a:r>
            <a:r>
              <a:rPr lang="ko-KR" altLang="en-US" b="1" dirty="0">
                <a:latin typeface="굴림"/>
                <a:ea typeface="굴림"/>
              </a:rPr>
              <a:t>일</a:t>
            </a:r>
          </a:p>
          <a:p>
            <a:pPr>
              <a:defRPr/>
            </a:pPr>
            <a:endParaRPr lang="en-US" altLang="ko-KR" b="1" dirty="0">
              <a:latin typeface="굴림"/>
              <a:ea typeface="굴림"/>
            </a:endParaRPr>
          </a:p>
          <a:p>
            <a:pPr>
              <a:defRPr/>
            </a:pPr>
            <a:r>
              <a:rPr lang="ko-KR" altLang="en-US" b="1" dirty="0">
                <a:latin typeface="굴림"/>
                <a:ea typeface="굴림"/>
              </a:rPr>
              <a:t>▣ </a:t>
            </a:r>
            <a:r>
              <a:rPr lang="ko-KR" altLang="en-US" sz="2000" b="1" dirty="0">
                <a:latin typeface="굴림"/>
                <a:ea typeface="굴림"/>
              </a:rPr>
              <a:t>시 상 식 </a:t>
            </a:r>
          </a:p>
          <a:p>
            <a:pPr>
              <a:defRPr/>
            </a:pPr>
            <a:r>
              <a:rPr lang="ko-KR" altLang="en-US" b="1" dirty="0">
                <a:latin typeface="굴림"/>
                <a:ea typeface="굴림"/>
              </a:rPr>
              <a:t>    ▶</a:t>
            </a:r>
            <a:r>
              <a:rPr lang="en-US" altLang="ko-KR" b="1" dirty="0">
                <a:latin typeface="굴림"/>
                <a:ea typeface="굴림"/>
              </a:rPr>
              <a:t>2024</a:t>
            </a:r>
            <a:r>
              <a:rPr lang="ko-KR" altLang="en-US" b="1" dirty="0">
                <a:latin typeface="굴림"/>
                <a:ea typeface="굴림"/>
              </a:rPr>
              <a:t>년 </a:t>
            </a:r>
            <a:r>
              <a:rPr lang="en-US" altLang="ko-KR" b="1" dirty="0">
                <a:latin typeface="굴림"/>
                <a:ea typeface="굴림"/>
              </a:rPr>
              <a:t>10</a:t>
            </a:r>
            <a:r>
              <a:rPr lang="ko-KR" altLang="en-US" b="1" dirty="0">
                <a:latin typeface="굴림"/>
                <a:ea typeface="굴림"/>
              </a:rPr>
              <a:t>월 </a:t>
            </a:r>
            <a:r>
              <a:rPr lang="en-US" altLang="ko-KR" b="1" dirty="0">
                <a:latin typeface="굴림"/>
                <a:ea typeface="굴림"/>
              </a:rPr>
              <a:t> 4</a:t>
            </a:r>
            <a:r>
              <a:rPr lang="ko-KR" altLang="en-US" b="1" dirty="0">
                <a:latin typeface="굴림"/>
                <a:ea typeface="굴림"/>
              </a:rPr>
              <a:t>일</a:t>
            </a:r>
            <a:r>
              <a:rPr lang="en-US" altLang="ko-KR" b="1" dirty="0">
                <a:latin typeface="굴림"/>
                <a:ea typeface="굴림"/>
              </a:rPr>
              <a:t>(</a:t>
            </a:r>
            <a:r>
              <a:rPr lang="ko-KR" altLang="en-US" b="1" dirty="0">
                <a:latin typeface="굴림"/>
                <a:ea typeface="굴림"/>
              </a:rPr>
              <a:t>토</a:t>
            </a:r>
            <a:r>
              <a:rPr lang="en-US" altLang="ko-KR" b="1" dirty="0">
                <a:latin typeface="굴림"/>
                <a:ea typeface="굴림"/>
              </a:rPr>
              <a:t>) 14:00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CC4AC0A-033F-F5FC-2CFE-05C0A6FA6B8A}"/>
              </a:ext>
            </a:extLst>
          </p:cNvPr>
          <p:cNvSpPr/>
          <p:nvPr/>
        </p:nvSpPr>
        <p:spPr>
          <a:xfrm>
            <a:off x="4962" y="-13406"/>
            <a:ext cx="6853037" cy="91574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648" y="1835696"/>
            <a:ext cx="6336703" cy="656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000" b="1" dirty="0">
                <a:latin typeface="굴림"/>
                <a:ea typeface="굴림"/>
              </a:rPr>
              <a:t> ▣ 신청서  및 작품 제출 기간 </a:t>
            </a:r>
            <a:r>
              <a:rPr lang="en-US" altLang="ko-KR" sz="2000" b="1" dirty="0">
                <a:latin typeface="굴림"/>
                <a:ea typeface="굴림"/>
              </a:rPr>
              <a:t>: 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latin typeface="굴림"/>
                <a:ea typeface="굴림"/>
              </a:rPr>
              <a:t>     *</a:t>
            </a:r>
            <a:r>
              <a:rPr lang="ko-KR" altLang="en-US" sz="2000" b="1" dirty="0">
                <a:latin typeface="굴림"/>
                <a:ea typeface="굴림"/>
              </a:rPr>
              <a:t>신  청  서 </a:t>
            </a:r>
            <a:r>
              <a:rPr lang="en-US" altLang="ko-KR" sz="2000" b="1" dirty="0">
                <a:latin typeface="굴림"/>
                <a:ea typeface="굴림"/>
              </a:rPr>
              <a:t>: 2024</a:t>
            </a:r>
            <a:r>
              <a:rPr lang="ko-KR" altLang="en-US" sz="2000" b="1" dirty="0">
                <a:latin typeface="굴림"/>
                <a:ea typeface="굴림"/>
              </a:rPr>
              <a:t>년  </a:t>
            </a:r>
            <a:r>
              <a:rPr lang="en-US" altLang="ko-KR" sz="2000" b="1" dirty="0">
                <a:latin typeface="굴림"/>
                <a:ea typeface="굴림"/>
              </a:rPr>
              <a:t>09</a:t>
            </a:r>
            <a:r>
              <a:rPr lang="ko-KR" altLang="en-US" sz="2000" b="1" dirty="0">
                <a:latin typeface="굴림"/>
                <a:ea typeface="굴림"/>
              </a:rPr>
              <a:t>월  </a:t>
            </a:r>
            <a:r>
              <a:rPr lang="en-US" altLang="ko-KR" sz="2000" b="1" dirty="0">
                <a:latin typeface="굴림"/>
                <a:ea typeface="굴림"/>
              </a:rPr>
              <a:t>30</a:t>
            </a:r>
            <a:r>
              <a:rPr lang="ko-KR" altLang="en-US" sz="2000" b="1" dirty="0">
                <a:latin typeface="굴림"/>
                <a:ea typeface="굴림"/>
              </a:rPr>
              <a:t>일까지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latin typeface="굴림"/>
                <a:ea typeface="굴림"/>
              </a:rPr>
              <a:t>     * </a:t>
            </a:r>
            <a:r>
              <a:rPr lang="ko-KR" altLang="en-US" sz="2000" b="1" dirty="0">
                <a:latin typeface="굴림"/>
                <a:ea typeface="굴림"/>
              </a:rPr>
              <a:t>작품제출  </a:t>
            </a:r>
            <a:r>
              <a:rPr lang="en-US" altLang="ko-KR" sz="2000" b="1" dirty="0">
                <a:latin typeface="굴림"/>
                <a:ea typeface="굴림"/>
              </a:rPr>
              <a:t>: 2024</a:t>
            </a:r>
            <a:r>
              <a:rPr lang="ko-KR" altLang="en-US" sz="2000" b="1" dirty="0">
                <a:latin typeface="굴림"/>
                <a:ea typeface="굴림"/>
              </a:rPr>
              <a:t>년 </a:t>
            </a:r>
            <a:r>
              <a:rPr lang="en-US" altLang="ko-KR" sz="2000" b="1" dirty="0">
                <a:latin typeface="굴림"/>
                <a:ea typeface="굴림"/>
              </a:rPr>
              <a:t> 10</a:t>
            </a:r>
            <a:r>
              <a:rPr lang="ko-KR" altLang="en-US" sz="2000" b="1" dirty="0">
                <a:latin typeface="굴림"/>
                <a:ea typeface="굴림"/>
              </a:rPr>
              <a:t>월 </a:t>
            </a:r>
            <a:r>
              <a:rPr lang="en-US" altLang="ko-KR" sz="2000" b="1" dirty="0">
                <a:latin typeface="굴림"/>
                <a:ea typeface="굴림"/>
              </a:rPr>
              <a:t> 22</a:t>
            </a:r>
            <a:r>
              <a:rPr lang="ko-KR" altLang="en-US" sz="2000" b="1" dirty="0">
                <a:latin typeface="굴림"/>
                <a:ea typeface="굴림"/>
              </a:rPr>
              <a:t>일</a:t>
            </a:r>
            <a:r>
              <a:rPr lang="en-US" altLang="ko-KR" sz="2000" b="1" dirty="0">
                <a:latin typeface="굴림"/>
                <a:ea typeface="굴림"/>
              </a:rPr>
              <a:t>(</a:t>
            </a:r>
            <a:r>
              <a:rPr lang="ko-KR" altLang="en-US" sz="2000" b="1" dirty="0">
                <a:latin typeface="굴림"/>
                <a:ea typeface="굴림"/>
              </a:rPr>
              <a:t>화</a:t>
            </a:r>
            <a:r>
              <a:rPr lang="en-US" altLang="ko-KR" sz="2000" b="1" dirty="0">
                <a:latin typeface="굴림"/>
                <a:ea typeface="굴림"/>
              </a:rPr>
              <a:t>) 11:00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FF0000"/>
                </a:solidFill>
                <a:latin typeface="굴림"/>
                <a:ea typeface="굴림"/>
              </a:rPr>
              <a:t>  ※ </a:t>
            </a:r>
            <a:r>
              <a:rPr lang="ko-KR" altLang="en-US" sz="2000" b="1" dirty="0">
                <a:solidFill>
                  <a:srgbClr val="FF0000"/>
                </a:solidFill>
                <a:latin typeface="굴림"/>
                <a:ea typeface="굴림"/>
              </a:rPr>
              <a:t>작품은 액자는 유리를  빼고  서울시의회 중앙홀로 </a:t>
            </a:r>
            <a:endParaRPr lang="en-US" altLang="ko-KR" sz="2000" b="1" dirty="0">
              <a:solidFill>
                <a:srgbClr val="FF0000"/>
              </a:solidFill>
              <a:latin typeface="굴림"/>
              <a:ea typeface="굴림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FF0000"/>
                </a:solidFill>
                <a:latin typeface="굴림"/>
                <a:ea typeface="굴림"/>
              </a:rPr>
              <a:t>     11</a:t>
            </a:r>
            <a:r>
              <a:rPr lang="ko-KR" altLang="en-US" sz="2000" b="1" dirty="0">
                <a:solidFill>
                  <a:srgbClr val="FF0000"/>
                </a:solidFill>
                <a:latin typeface="굴림"/>
                <a:ea typeface="굴림"/>
              </a:rPr>
              <a:t>시까지 제출해 주시기 바랍니다</a:t>
            </a:r>
            <a:r>
              <a:rPr lang="en-US" altLang="ko-KR" sz="2000" b="1" dirty="0">
                <a:solidFill>
                  <a:srgbClr val="FF0000"/>
                </a:solidFill>
                <a:latin typeface="굴림"/>
                <a:ea typeface="굴림"/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2000" dirty="0">
              <a:solidFill>
                <a:srgbClr val="FF0000"/>
              </a:solidFill>
              <a:latin typeface="굴림"/>
              <a:ea typeface="굴림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latin typeface="굴림"/>
                <a:ea typeface="굴림"/>
              </a:rPr>
              <a:t> </a:t>
            </a:r>
            <a:r>
              <a:rPr lang="ko-KR" altLang="ko-KR" sz="2000" b="1" dirty="0">
                <a:latin typeface="굴림"/>
                <a:ea typeface="굴림"/>
              </a:rPr>
              <a:t>▣</a:t>
            </a:r>
            <a:r>
              <a:rPr lang="en-US" altLang="ko-KR" sz="2000" b="1" dirty="0">
                <a:latin typeface="굴림"/>
                <a:ea typeface="굴림"/>
              </a:rPr>
              <a:t> </a:t>
            </a:r>
            <a:r>
              <a:rPr lang="ko-KR" altLang="en-US" sz="2000" b="1" dirty="0">
                <a:latin typeface="굴림"/>
                <a:ea typeface="굴림"/>
              </a:rPr>
              <a:t>신청서 접수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FF0000"/>
                </a:solidFill>
                <a:latin typeface="굴림"/>
                <a:ea typeface="굴림"/>
              </a:rPr>
              <a:t>    E- mail : koecc@hanmail.net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FF0000"/>
                </a:solidFill>
                <a:latin typeface="굴림"/>
                <a:ea typeface="굴림"/>
              </a:rPr>
              <a:t>   ☞</a:t>
            </a:r>
            <a:r>
              <a:rPr lang="ko-KR" altLang="en-US" sz="2000" b="1" dirty="0">
                <a:solidFill>
                  <a:srgbClr val="FF0000"/>
                </a:solidFill>
                <a:latin typeface="굴림"/>
                <a:ea typeface="굴림"/>
              </a:rPr>
              <a:t> 본원 참가 신청서 양식만 유효함</a:t>
            </a:r>
            <a:r>
              <a:rPr lang="en-US" altLang="ko-KR" sz="2000" b="1" dirty="0">
                <a:solidFill>
                  <a:srgbClr val="FF0000"/>
                </a:solidFill>
                <a:latin typeface="굴림"/>
                <a:ea typeface="굴림"/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000" dirty="0">
                <a:solidFill>
                  <a:srgbClr val="FF0000"/>
                </a:solidFill>
                <a:latin typeface="새굴림"/>
                <a:ea typeface="새굴림"/>
              </a:rPr>
              <a:t>          </a:t>
            </a:r>
            <a:endParaRPr lang="en-US" altLang="ko-KR" sz="2000" b="1" dirty="0">
              <a:latin typeface="굴림"/>
              <a:ea typeface="굴림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000" b="1" dirty="0">
                <a:latin typeface="굴림"/>
                <a:ea typeface="굴림"/>
              </a:rPr>
              <a:t>▣</a:t>
            </a:r>
            <a:r>
              <a:rPr lang="ko-KR" altLang="en-US" sz="2000" b="1" dirty="0">
                <a:latin typeface="굴림"/>
                <a:ea typeface="굴림"/>
              </a:rPr>
              <a:t> 행정사무처  및  집행본부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b="1" dirty="0">
                <a:latin typeface="굴림"/>
                <a:ea typeface="굴림"/>
              </a:rPr>
              <a:t>     </a:t>
            </a:r>
            <a:r>
              <a:rPr lang="ko-KR" altLang="en-US" sz="2000" b="1" dirty="0">
                <a:latin typeface="굴림"/>
                <a:ea typeface="굴림"/>
              </a:rPr>
              <a:t>사단법인 한국교육문화원  문화예술팀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latin typeface="굴림"/>
                <a:ea typeface="굴림"/>
              </a:rPr>
              <a:t>  </a:t>
            </a:r>
            <a:r>
              <a:rPr lang="en-US" altLang="ko-KR" sz="2000" b="1" dirty="0">
                <a:latin typeface="HY헤드라인M"/>
                <a:ea typeface="HY헤드라인M"/>
              </a:rPr>
              <a:t>◎</a:t>
            </a:r>
            <a:r>
              <a:rPr lang="en-US" altLang="ko-KR" sz="2000" b="1" dirty="0">
                <a:latin typeface="굴림"/>
                <a:ea typeface="굴림"/>
              </a:rPr>
              <a:t> </a:t>
            </a:r>
            <a:r>
              <a:rPr lang="ko-KR" altLang="en-US" sz="2000" b="1" dirty="0">
                <a:latin typeface="굴림"/>
                <a:ea typeface="굴림"/>
              </a:rPr>
              <a:t>연락처 </a:t>
            </a:r>
            <a:r>
              <a:rPr lang="en-US" altLang="ko-KR" sz="2000" b="1" dirty="0">
                <a:latin typeface="굴림"/>
                <a:ea typeface="굴림"/>
              </a:rPr>
              <a:t>: TEL. 02)720-8681 / 010-5268-6748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 dirty="0">
                <a:solidFill>
                  <a:srgbClr val="0000FF"/>
                </a:solidFill>
                <a:latin typeface="굴림"/>
                <a:ea typeface="굴림"/>
              </a:rPr>
              <a:t>                   </a:t>
            </a:r>
            <a:r>
              <a:rPr lang="en-US" altLang="ko-KR" sz="2400" b="1" dirty="0">
                <a:solidFill>
                  <a:srgbClr val="0000FF"/>
                </a:solidFill>
                <a:latin typeface="굴림"/>
                <a:ea typeface="굴림"/>
              </a:rPr>
              <a:t>http://www.koecc.or.kr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260648" y="899592"/>
            <a:ext cx="1941984" cy="60080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굴림체"/>
                <a:ea typeface="굴림체"/>
              </a:rPr>
              <a:t>참가 안내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B663A87-F216-D5CB-0779-D6FC88238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9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E6FFC09-9621-7C24-BEEA-76E791500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MS PGothic"/>
        <a:font script="Hang" typeface="HY중고딕"/>
        <a:font script="Hans" typeface="隶书"/>
        <a:font script="Hant" typeface="Microsoft JhengHei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SimSun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945</Words>
  <Application>Microsoft Office PowerPoint</Application>
  <PresentationFormat>화면 슬라이드 쇼(4:3)</PresentationFormat>
  <Paragraphs>186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5" baseType="lpstr">
      <vt:lpstr>HY헤드라인M</vt:lpstr>
      <vt:lpstr>굴림</vt:lpstr>
      <vt:lpstr>굴림체</vt:lpstr>
      <vt:lpstr>궁서</vt:lpstr>
      <vt:lpstr>궁서체</vt:lpstr>
      <vt:lpstr>맑은 고딕</vt:lpstr>
      <vt:lpstr>바탕</vt:lpstr>
      <vt:lpstr>새굴림</vt:lpstr>
      <vt:lpstr>Berlin Sans FB Demi</vt:lpstr>
      <vt:lpstr>Calibri</vt:lpstr>
      <vt:lpstr>Constantia</vt:lpstr>
      <vt:lpstr>Wingdings</vt:lpstr>
      <vt:lpstr>Wingdings 2</vt:lpstr>
      <vt:lpstr>흐름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Samsung Electronics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은혜 조</cp:lastModifiedBy>
  <cp:revision>251</cp:revision>
  <dcterms:created xsi:type="dcterms:W3CDTF">2010-03-26T02:19:40Z</dcterms:created>
  <dcterms:modified xsi:type="dcterms:W3CDTF">2024-07-28T14:29:22Z</dcterms:modified>
  <cp:version>1000.0000.01</cp:version>
</cp:coreProperties>
</file>