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6" r:id="rId10"/>
    <p:sldId id="300" r:id="rId11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1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77" d="100"/>
          <a:sy n="77" d="100"/>
        </p:scale>
        <p:origin x="3156" y="102"/>
      </p:cViewPr>
      <p:guideLst>
        <p:guide orient="horz" pos="3288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r">
              <a:defRPr sz="1200"/>
            </a:lvl1pPr>
          </a:lstStyle>
          <a:p>
            <a:pPr lvl="0">
              <a:defRPr/>
            </a:pPr>
            <a:fld id="{73BFA215-CAE0-4A81-A9F9-16D2FB8F5BD0}" type="datetime1">
              <a:rPr lang="ko-KR" altLang="en-US"/>
              <a:pPr lvl="0">
                <a:defRPr/>
              </a:pPr>
              <a:t>2023-09-07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r">
              <a:defRPr sz="1200"/>
            </a:lvl1pPr>
          </a:lstStyle>
          <a:p>
            <a:pPr lvl="0">
              <a:defRPr/>
            </a:pPr>
            <a:fld id="{BD632D82-1CBA-4407-8EB8-31EC3B9FBB84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BD632D82-1CBA-4407-8EB8-31EC3B9FBB84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2023-09-07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12675" y="1330033"/>
            <a:ext cx="5832648" cy="1296308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r>
              <a:rPr lang="en-US" altLang="ko-KR" sz="2800" b="1" dirty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2023’</a:t>
            </a:r>
            <a:r>
              <a:rPr lang="ko-KR" altLang="en-US" sz="2800" b="1" dirty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 </a:t>
            </a:r>
          </a:p>
          <a:p>
            <a:pPr lvl="0">
              <a:defRPr/>
            </a:pPr>
            <a:r>
              <a:rPr lang="ko-KR" altLang="en-US" sz="2800" b="1" dirty="0" err="1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미술작품국제교류기획전</a:t>
            </a:r>
            <a:endParaRPr lang="ko-KR" altLang="en-US" sz="2800" b="1" dirty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/>
              <a:ea typeface="굴림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808843" y="4915949"/>
            <a:ext cx="4140437" cy="83981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 sz="1600" dirty="0">
                <a:latin typeface="HY헤드라인M"/>
                <a:ea typeface="HY헤드라인M"/>
              </a:rPr>
              <a:t>▣ 일시 </a:t>
            </a:r>
            <a:r>
              <a:rPr lang="en-US" altLang="ko-KR" sz="1600" dirty="0">
                <a:latin typeface="HY헤드라인M"/>
                <a:ea typeface="HY헤드라인M"/>
              </a:rPr>
              <a:t>: 2023. 11. 01 ~ 11. 10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600" dirty="0">
                <a:latin typeface="HY헤드라인M"/>
                <a:ea typeface="HY헤드라인M"/>
              </a:rPr>
              <a:t>▣ 장소 </a:t>
            </a:r>
            <a:r>
              <a:rPr lang="en-US" altLang="ko-KR" sz="1600" dirty="0">
                <a:latin typeface="HY헤드라인M"/>
                <a:ea typeface="HY헤드라인M"/>
              </a:rPr>
              <a:t>: </a:t>
            </a:r>
            <a:r>
              <a:rPr lang="ko-KR" altLang="en-US" sz="1600" dirty="0">
                <a:latin typeface="HY헤드라인M"/>
                <a:ea typeface="HY헤드라인M"/>
              </a:rPr>
              <a:t>서울특별시의회 </a:t>
            </a:r>
            <a:r>
              <a:rPr lang="ko-KR" altLang="en-US" sz="1600" dirty="0" err="1">
                <a:latin typeface="HY헤드라인M"/>
                <a:ea typeface="HY헤드라인M"/>
              </a:rPr>
              <a:t>중앙홀</a:t>
            </a:r>
            <a:endParaRPr lang="ko-KR" altLang="en-US" sz="1600" dirty="0">
              <a:latin typeface="HY헤드라인M"/>
              <a:ea typeface="HY헤드라인M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071546" y="4889092"/>
            <a:ext cx="642942" cy="162881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latin typeface="HY헤드라인M"/>
                <a:ea typeface="HY헤드라인M"/>
              </a:rPr>
              <a:t>한국</a:t>
            </a:r>
            <a:endParaRPr lang="en-US" altLang="ko-KR" dirty="0">
              <a:latin typeface="HY헤드라인M"/>
              <a:ea typeface="HY헤드라인M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714488" y="7858148"/>
            <a:ext cx="4095012" cy="584775"/>
            <a:chOff x="1176789" y="8143900"/>
            <a:chExt cx="4095012" cy="584775"/>
          </a:xfrm>
        </p:grpSpPr>
        <p:sp>
          <p:nvSpPr>
            <p:cNvPr id="20" name="TextBox 19"/>
            <p:cNvSpPr txBox="1"/>
            <p:nvPr/>
          </p:nvSpPr>
          <p:spPr>
            <a:xfrm>
              <a:off x="1176789" y="8261754"/>
              <a:ext cx="108205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b="1">
                  <a:solidFill>
                    <a:srgbClr val="0070C0"/>
                  </a:solidFill>
                </a:rPr>
                <a:t>사단법인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14554" y="8143899"/>
              <a:ext cx="2977987" cy="5695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sz="3200" b="1">
                  <a:solidFill>
                    <a:srgbClr val="0070C0"/>
                  </a:solidFill>
                </a:rPr>
                <a:t>한국교육문화원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857364" y="8429652"/>
            <a:ext cx="3881324" cy="214314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r>
              <a:rPr lang="en-US" altLang="ko-KR" b="1">
                <a:solidFill>
                  <a:srgbClr val="0070C0"/>
                </a:solidFill>
              </a:rPr>
              <a:t>KOREA  EDUCATION CULTURE CENTER, INC</a:t>
            </a:r>
            <a:endParaRPr lang="ko-KR" altLang="en-US" b="1">
              <a:solidFill>
                <a:srgbClr val="0070C0"/>
              </a:solidFill>
            </a:endParaRPr>
          </a:p>
        </p:txBody>
      </p:sp>
      <p:pic>
        <p:nvPicPr>
          <p:cNvPr id="23" name="그림 22" descr="문화원로고.jpg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71546" y="8001024"/>
            <a:ext cx="675743" cy="675743"/>
          </a:xfrm>
          <a:prstGeom prst="rect">
            <a:avLst/>
          </a:prstGeom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8C078D1F-892C-489F-89DC-3316BDE28D6D}"/>
              </a:ext>
            </a:extLst>
          </p:cNvPr>
          <p:cNvSpPr/>
          <p:nvPr/>
        </p:nvSpPr>
        <p:spPr>
          <a:xfrm>
            <a:off x="1071546" y="6602224"/>
            <a:ext cx="642942" cy="9286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latin typeface="HY헤드라인M"/>
                <a:ea typeface="HY헤드라인M"/>
              </a:rPr>
              <a:t>동경</a:t>
            </a:r>
            <a:endParaRPr lang="en-US" altLang="ko-KR" dirty="0">
              <a:latin typeface="HY헤드라인M"/>
              <a:ea typeface="HY헤드라인M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58DB5480-68AF-4E29-832D-0B5D055C6F8D}"/>
              </a:ext>
            </a:extLst>
          </p:cNvPr>
          <p:cNvSpPr/>
          <p:nvPr/>
        </p:nvSpPr>
        <p:spPr>
          <a:xfrm>
            <a:off x="1821072" y="6602224"/>
            <a:ext cx="4128208" cy="92869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dirty="0">
                <a:latin typeface="HY헤드라인M"/>
                <a:ea typeface="HY헤드라인M"/>
              </a:rPr>
              <a:t>▣ 일시 </a:t>
            </a:r>
            <a:r>
              <a:rPr lang="en-US" altLang="ko-KR" dirty="0">
                <a:latin typeface="HY헤드라인M"/>
                <a:ea typeface="HY헤드라인M"/>
              </a:rPr>
              <a:t>: 2023. 11. 20 ~ 11. 22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latin typeface="HY헤드라인M"/>
                <a:ea typeface="HY헤드라인M"/>
              </a:rPr>
              <a:t>▣ 장소 </a:t>
            </a:r>
            <a:r>
              <a:rPr lang="en-US" altLang="ko-KR" dirty="0">
                <a:latin typeface="HY헤드라인M"/>
                <a:ea typeface="HY헤드라인M"/>
              </a:rPr>
              <a:t>:</a:t>
            </a:r>
            <a:r>
              <a:rPr lang="ko-KR" altLang="en-US" dirty="0">
                <a:latin typeface="HY헤드라인M"/>
                <a:ea typeface="HY헤드라인M"/>
              </a:rPr>
              <a:t>재일본 대한민국 민단 </a:t>
            </a:r>
            <a:r>
              <a:rPr lang="ko-KR" altLang="en-US" dirty="0" err="1">
                <a:latin typeface="HY헤드라인M"/>
                <a:ea typeface="HY헤드라인M"/>
              </a:rPr>
              <a:t>중앙홀</a:t>
            </a:r>
            <a:endParaRPr lang="ko-KR" altLang="en-US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7566EC45-A577-42AB-AA0B-09DA5A572815}"/>
              </a:ext>
            </a:extLst>
          </p:cNvPr>
          <p:cNvSpPr/>
          <p:nvPr/>
        </p:nvSpPr>
        <p:spPr>
          <a:xfrm>
            <a:off x="1381804" y="2789955"/>
            <a:ext cx="409439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600" b="1" dirty="0">
                <a:solidFill>
                  <a:srgbClr val="9933FF"/>
                </a:solidFill>
                <a:latin typeface="궁서체"/>
                <a:ea typeface="궁서체"/>
              </a:rPr>
              <a:t>『</a:t>
            </a:r>
            <a:r>
              <a:rPr lang="ko-KR" altLang="en-US" sz="3600" b="1" dirty="0">
                <a:solidFill>
                  <a:srgbClr val="9933FF"/>
                </a:solidFill>
                <a:latin typeface="궁서체"/>
                <a:ea typeface="궁서체"/>
              </a:rPr>
              <a:t>한국의 미</a:t>
            </a:r>
            <a:r>
              <a:rPr lang="en-US" altLang="ko-KR" sz="3600" b="1" dirty="0">
                <a:solidFill>
                  <a:srgbClr val="9933FF"/>
                </a:solidFill>
                <a:latin typeface="궁서체"/>
                <a:ea typeface="궁서체"/>
              </a:rPr>
              <a:t>(</a:t>
            </a:r>
            <a:r>
              <a:rPr lang="ko-KR" altLang="en-US" sz="3600" b="1" dirty="0">
                <a:solidFill>
                  <a:srgbClr val="9933FF"/>
                </a:solidFill>
                <a:latin typeface="궁서체"/>
                <a:ea typeface="궁서체"/>
              </a:rPr>
              <a:t>美</a:t>
            </a:r>
            <a:r>
              <a:rPr lang="en-US" altLang="ko-KR" sz="3600" b="1" dirty="0">
                <a:solidFill>
                  <a:srgbClr val="9933FF"/>
                </a:solidFill>
                <a:latin typeface="궁서체"/>
                <a:ea typeface="궁서체"/>
              </a:rPr>
              <a:t>)』</a:t>
            </a:r>
          </a:p>
          <a:p>
            <a:pPr lvl="0">
              <a:defRPr/>
            </a:pPr>
            <a:r>
              <a:rPr lang="en-US" altLang="ko-KR" sz="3600" b="1" dirty="0">
                <a:solidFill>
                  <a:srgbClr val="9933FF"/>
                </a:solidFill>
                <a:latin typeface="궁서체"/>
                <a:ea typeface="궁서체"/>
              </a:rPr>
              <a:t>  </a:t>
            </a:r>
            <a:r>
              <a:rPr lang="en-US" altLang="ko-KR" sz="3200" b="1" dirty="0">
                <a:solidFill>
                  <a:srgbClr val="9933FF"/>
                </a:solidFill>
                <a:latin typeface="궁서체"/>
                <a:ea typeface="궁서체"/>
              </a:rPr>
              <a:t>&lt;</a:t>
            </a:r>
            <a:r>
              <a:rPr lang="ko-KR" altLang="en-US" sz="3200" b="1" dirty="0">
                <a:solidFill>
                  <a:srgbClr val="9933FF"/>
                </a:solidFill>
                <a:latin typeface="궁서체"/>
                <a:ea typeface="궁서체"/>
              </a:rPr>
              <a:t>서울의 미</a:t>
            </a:r>
            <a:r>
              <a:rPr lang="en-US" altLang="ko-KR" sz="3200" b="1" dirty="0">
                <a:solidFill>
                  <a:srgbClr val="9933FF"/>
                </a:solidFill>
                <a:latin typeface="궁서체"/>
                <a:ea typeface="궁서체"/>
              </a:rPr>
              <a:t>(</a:t>
            </a:r>
            <a:r>
              <a:rPr lang="ko-KR" altLang="en-US" sz="3200" b="1" dirty="0">
                <a:solidFill>
                  <a:srgbClr val="9933FF"/>
                </a:solidFill>
                <a:latin typeface="궁서체"/>
                <a:ea typeface="궁서체"/>
              </a:rPr>
              <a:t>美</a:t>
            </a:r>
            <a:r>
              <a:rPr lang="en-US" altLang="ko-KR" sz="3200" b="1" dirty="0">
                <a:solidFill>
                  <a:srgbClr val="9933FF"/>
                </a:solidFill>
                <a:latin typeface="궁서체"/>
                <a:ea typeface="궁서체"/>
              </a:rPr>
              <a:t>)&gt;</a:t>
            </a:r>
            <a:endParaRPr lang="ko-KR" altLang="en-US" sz="3200" dirty="0">
              <a:solidFill>
                <a:srgbClr val="9933FF"/>
              </a:solidFill>
              <a:latin typeface="궁서체"/>
              <a:ea typeface="궁서체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EF2EA1C-5739-4059-B935-332D1D5B4D7F}"/>
              </a:ext>
            </a:extLst>
          </p:cNvPr>
          <p:cNvSpPr/>
          <p:nvPr/>
        </p:nvSpPr>
        <p:spPr>
          <a:xfrm>
            <a:off x="1821072" y="5823317"/>
            <a:ext cx="4128208" cy="71998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 sz="1600" dirty="0">
                <a:latin typeface="HY헤드라인M"/>
                <a:ea typeface="HY헤드라인M"/>
              </a:rPr>
              <a:t>▣ 일시 </a:t>
            </a:r>
            <a:r>
              <a:rPr lang="en-US" altLang="ko-KR" sz="1600" dirty="0">
                <a:latin typeface="HY헤드라인M"/>
                <a:ea typeface="HY헤드라인M"/>
              </a:rPr>
              <a:t>: 2023. 12. 01 ~ 12.  10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600" dirty="0">
                <a:latin typeface="HY헤드라인M"/>
                <a:ea typeface="HY헤드라인M"/>
              </a:rPr>
              <a:t>▣ 장소 </a:t>
            </a:r>
            <a:r>
              <a:rPr lang="en-US" altLang="ko-KR" sz="1600" dirty="0">
                <a:latin typeface="HY헤드라인M"/>
                <a:ea typeface="HY헤드라인M"/>
              </a:rPr>
              <a:t>: </a:t>
            </a:r>
            <a:r>
              <a:rPr lang="ko-KR" altLang="en-US" sz="1600" dirty="0">
                <a:latin typeface="HY헤드라인M"/>
                <a:ea typeface="HY헤드라인M"/>
              </a:rPr>
              <a:t>자연당 갤러리</a:t>
            </a:r>
            <a:r>
              <a:rPr lang="en-US" altLang="ko-KR" sz="1600" dirty="0">
                <a:latin typeface="HY헤드라인M"/>
                <a:ea typeface="HY헤드라인M"/>
              </a:rPr>
              <a:t>(</a:t>
            </a:r>
            <a:r>
              <a:rPr lang="ko-KR" altLang="en-US" sz="1600" dirty="0">
                <a:latin typeface="HY헤드라인M"/>
                <a:ea typeface="HY헤드라인M"/>
              </a:rPr>
              <a:t>영종도</a:t>
            </a:r>
            <a:r>
              <a:rPr lang="en-US" altLang="ko-KR" sz="1600" dirty="0">
                <a:latin typeface="HY헤드라인M"/>
                <a:ea typeface="HY헤드라인M"/>
              </a:rPr>
              <a:t>)</a:t>
            </a:r>
            <a:endParaRPr lang="ko-KR" altLang="en-US" sz="1600" dirty="0">
              <a:latin typeface="HY헤드라인M"/>
              <a:ea typeface="HY헤드라인M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408D61D5-1A5B-4C6F-9484-8B4DCD9FC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0757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/>
          <p:cNvSpPr txBox="1">
            <a:spLocks noChangeArrowheads="1"/>
          </p:cNvSpPr>
          <p:nvPr/>
        </p:nvSpPr>
        <p:spPr>
          <a:xfrm>
            <a:off x="188640" y="1797607"/>
            <a:ext cx="6408712" cy="9233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ko-KR" altLang="en-US" sz="1600" b="1" dirty="0">
                <a:latin typeface="+mn-ea"/>
              </a:rPr>
              <a:t>   </a:t>
            </a:r>
            <a:r>
              <a:rPr kumimoji="0" lang="ko-KR" altLang="en-US" b="1" dirty="0">
                <a:solidFill>
                  <a:srgbClr val="0070C0"/>
                </a:solidFill>
                <a:latin typeface="굴림"/>
                <a:ea typeface="襟 컲?"/>
              </a:rPr>
              <a:t>시민의 예술적 욕구를 만족시키고 </a:t>
            </a:r>
          </a:p>
          <a:p>
            <a:pPr lvl="0">
              <a:defRPr/>
            </a:pPr>
            <a:r>
              <a:rPr kumimoji="0" lang="ko-KR" altLang="en-US" b="1" dirty="0">
                <a:solidFill>
                  <a:srgbClr val="0070C0"/>
                </a:solidFill>
                <a:latin typeface="굴림"/>
                <a:ea typeface="襟 컲?"/>
              </a:rPr>
              <a:t>                나아가  문화예술 발전의 큰 밑거름이 </a:t>
            </a:r>
          </a:p>
          <a:p>
            <a:pPr lvl="0">
              <a:defRPr/>
            </a:pPr>
            <a:r>
              <a:rPr kumimoji="0" lang="ko-KR" altLang="en-US" b="1" dirty="0">
                <a:solidFill>
                  <a:srgbClr val="0070C0"/>
                </a:solidFill>
                <a:latin typeface="굴림"/>
                <a:ea typeface="襟 컲?"/>
              </a:rPr>
              <a:t>                                   된다고 믿어 의심치  않습니다</a:t>
            </a:r>
            <a:r>
              <a:rPr kumimoji="0" lang="en-US" altLang="ko-KR" sz="1400" b="1" dirty="0">
                <a:solidFill>
                  <a:srgbClr val="0070C0"/>
                </a:solidFill>
                <a:latin typeface="굴림"/>
                <a:ea typeface="襟 컲?"/>
              </a:rPr>
              <a:t>.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>
          <a:xfrm>
            <a:off x="0" y="2843808"/>
            <a:ext cx="6858000" cy="584775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ko-KR" altLang="en-US" sz="1500" b="1" dirty="0">
                <a:latin typeface="굴림"/>
                <a:ea typeface="굴림"/>
              </a:rPr>
              <a:t>  아름답고 깨끗한 도시는 그 외관 뿐 아니라 그에 걸 맞는 역사적 정체성과 문화예술의 향기가 함께하는 도시라야 진정한 명품도시라 할 것입니다</a:t>
            </a:r>
            <a:r>
              <a:rPr kumimoji="0" lang="en-US" altLang="ko-KR" sz="1500" b="1" dirty="0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kumimoji="0" lang="en-US" altLang="ko-KR" sz="1500" b="1" dirty="0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500" b="1" dirty="0">
                <a:latin typeface="굴림"/>
                <a:ea typeface="굴림"/>
              </a:rPr>
              <a:t> </a:t>
            </a:r>
            <a:r>
              <a:rPr kumimoji="0" lang="ko-KR" altLang="en-US" sz="1500" b="1" dirty="0">
                <a:latin typeface="굴림"/>
                <a:ea typeface="굴림"/>
              </a:rPr>
              <a:t>그러한 점에서 이번 </a:t>
            </a:r>
            <a:r>
              <a:rPr lang="ko-KR" altLang="en-US" sz="1500" b="1" dirty="0">
                <a:latin typeface="굴림"/>
                <a:ea typeface="굴림"/>
              </a:rPr>
              <a:t>미술작품 국제교류 기획</a:t>
            </a:r>
            <a:r>
              <a:rPr kumimoji="0" lang="ko-KR" altLang="en-US" sz="1500" b="1" dirty="0">
                <a:latin typeface="굴림"/>
                <a:ea typeface="굴림"/>
              </a:rPr>
              <a:t>전은 시간과 공간 언어의 장벽을 넘어 시민에게 깊은 감동과 또한 가슴으로부터 우러나오는 우리의 감성을 일깨우며 나아가 삶의 질을 풍요롭게 해 줄 것입니다</a:t>
            </a:r>
            <a:r>
              <a:rPr kumimoji="0" lang="en-US" altLang="ko-KR" sz="1500" b="1" dirty="0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kumimoji="0" lang="en-US" altLang="ko-KR" sz="500" b="1" dirty="0">
                <a:latin typeface="굴림"/>
                <a:ea typeface="굴림"/>
              </a:rPr>
              <a:t> 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 dirty="0">
                <a:latin typeface="굴림"/>
                <a:ea typeface="굴림"/>
              </a:rPr>
              <a:t>  출품하시는 국내 작가  여러분과  재외동포 작가들의  땀과 고뇌로 빚어낸 수준 높은 미술작품이 시민의 예술적 욕구를 만족 시키고 나아가 문화예술 발전의 큰 밑거름이 된다고 믿어 의심치 않습니다</a:t>
            </a:r>
            <a:r>
              <a:rPr kumimoji="0" lang="en-US" altLang="ko-KR" sz="1500" b="1" dirty="0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kumimoji="0" lang="en-US" altLang="ko-KR" sz="500" b="1" dirty="0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en-US" altLang="ko-KR" sz="1500" b="1" dirty="0">
                <a:latin typeface="굴림"/>
                <a:ea typeface="굴림"/>
              </a:rPr>
              <a:t>  </a:t>
            </a:r>
            <a:r>
              <a:rPr kumimoji="0" lang="ko-KR" altLang="en-US" sz="1500" b="1" dirty="0">
                <a:latin typeface="굴림"/>
                <a:ea typeface="굴림"/>
              </a:rPr>
              <a:t>매년 실시하는 미술작품 국제교류 기획전의 성공적인 개최를 위하여 많은 애를 쓰시는 모든 분의 노고에 다시 한 번  감사를 드리며</a:t>
            </a:r>
            <a:r>
              <a:rPr kumimoji="0" lang="en-US" altLang="ko-KR" sz="1500" b="1" dirty="0">
                <a:latin typeface="굴림"/>
                <a:ea typeface="굴림"/>
              </a:rPr>
              <a:t>, </a:t>
            </a:r>
            <a:r>
              <a:rPr kumimoji="0" lang="ko-KR" altLang="en-US" sz="1500" b="1" dirty="0">
                <a:latin typeface="굴림"/>
                <a:ea typeface="굴림"/>
              </a:rPr>
              <a:t>이번 </a:t>
            </a:r>
            <a:r>
              <a:rPr lang="ko-KR" altLang="en-US" sz="1500" b="1" dirty="0">
                <a:latin typeface="굴림"/>
                <a:ea typeface="굴림"/>
              </a:rPr>
              <a:t>미술작품 국제교류 기획전에 </a:t>
            </a:r>
            <a:r>
              <a:rPr kumimoji="0" lang="ko-KR" altLang="en-US" sz="1500" b="1" dirty="0">
                <a:latin typeface="굴림"/>
                <a:ea typeface="굴림"/>
              </a:rPr>
              <a:t>참여하신 모든 분들과 시민 여러분의 앞날에 건강과 행운이 함께 하시기를 기원합니다</a:t>
            </a:r>
            <a:r>
              <a:rPr kumimoji="0" lang="en-US" altLang="ko-KR" sz="1500" b="1" dirty="0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500" b="1" dirty="0">
                <a:latin typeface="굴림"/>
                <a:ea typeface="굴림"/>
              </a:rPr>
              <a:t>                                         </a:t>
            </a:r>
          </a:p>
          <a:p>
            <a:pPr lvl="0">
              <a:defRPr/>
            </a:pPr>
            <a:r>
              <a:rPr kumimoji="0" lang="ko-KR" altLang="en-US" sz="2000" b="1" dirty="0">
                <a:solidFill>
                  <a:srgbClr val="002060"/>
                </a:solidFill>
                <a:latin typeface="굴림"/>
                <a:ea typeface="굴림"/>
              </a:rPr>
              <a:t>                     </a:t>
            </a:r>
            <a:r>
              <a:rPr kumimoji="0" lang="en-US" altLang="ko-KR" sz="2400" b="1" dirty="0">
                <a:solidFill>
                  <a:srgbClr val="002060"/>
                </a:solidFill>
                <a:latin typeface="굴림"/>
                <a:ea typeface="굴림"/>
              </a:rPr>
              <a:t>(</a:t>
            </a:r>
            <a:r>
              <a:rPr kumimoji="0" lang="ko-KR" altLang="en-US" sz="2400" b="1" dirty="0">
                <a:solidFill>
                  <a:srgbClr val="002060"/>
                </a:solidFill>
                <a:latin typeface="굴림"/>
                <a:ea typeface="굴림"/>
              </a:rPr>
              <a:t>사</a:t>
            </a:r>
            <a:r>
              <a:rPr kumimoji="0" lang="en-US" altLang="ko-KR" sz="2400" b="1" dirty="0">
                <a:solidFill>
                  <a:srgbClr val="002060"/>
                </a:solidFill>
                <a:latin typeface="굴림"/>
                <a:ea typeface="굴림"/>
              </a:rPr>
              <a:t>) </a:t>
            </a:r>
            <a:r>
              <a:rPr kumimoji="0" lang="ko-KR" altLang="en-US" sz="2400" b="1" dirty="0">
                <a:solidFill>
                  <a:srgbClr val="002060"/>
                </a:solidFill>
                <a:latin typeface="굴림"/>
                <a:ea typeface="굴림"/>
              </a:rPr>
              <a:t>한 국 교 육 문 화 원</a:t>
            </a:r>
            <a:endParaRPr kumimoji="0" lang="en-US" altLang="ko-KR" sz="2400" b="1" dirty="0">
              <a:solidFill>
                <a:srgbClr val="002060"/>
              </a:solidFill>
              <a:latin typeface="굴림"/>
              <a:ea typeface="굴림"/>
            </a:endParaRPr>
          </a:p>
          <a:p>
            <a:pPr lvl="0">
              <a:defRPr/>
            </a:pPr>
            <a:r>
              <a:rPr lang="en-US" altLang="ko-KR" sz="2000" b="1" dirty="0">
                <a:solidFill>
                  <a:srgbClr val="002060"/>
                </a:solidFill>
                <a:latin typeface="굴림"/>
                <a:ea typeface="굴림"/>
              </a:rPr>
              <a:t>                     </a:t>
            </a:r>
            <a:r>
              <a:rPr kumimoji="0" lang="ko-KR" altLang="en-US" sz="2000" b="1" dirty="0">
                <a:solidFill>
                  <a:srgbClr val="002060"/>
                </a:solidFill>
                <a:latin typeface="굴림"/>
                <a:ea typeface="굴림"/>
              </a:rPr>
              <a:t>미 술 작 품 국 제 교 류 기획전</a:t>
            </a:r>
          </a:p>
        </p:txBody>
      </p:sp>
      <p:sp>
        <p:nvSpPr>
          <p:cNvPr id="15" name="모서리가 둥근 직사각형 14"/>
          <p:cNvSpPr/>
          <p:nvPr/>
        </p:nvSpPr>
        <p:spPr>
          <a:xfrm>
            <a:off x="2028450" y="856092"/>
            <a:ext cx="2771254" cy="572636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/>
                <a:ea typeface="굴림체"/>
              </a:rPr>
              <a:t>환   영   사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484784" y="971600"/>
            <a:ext cx="4248472" cy="7143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미술작품 국제교류 기획전</a:t>
            </a:r>
            <a:endParaRPr lang="en-US" altLang="ko-KR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algn="ctr">
              <a:defRPr/>
            </a:pPr>
            <a:r>
              <a:rPr lang="ko-KR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조직위원회조직도</a:t>
            </a:r>
          </a:p>
        </p:txBody>
      </p:sp>
      <p:cxnSp>
        <p:nvCxnSpPr>
          <p:cNvPr id="3" name="직선 연결선 2"/>
          <p:cNvCxnSpPr/>
          <p:nvPr/>
        </p:nvCxnSpPr>
        <p:spPr>
          <a:xfrm>
            <a:off x="4286250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1857375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2500306" y="1996431"/>
            <a:ext cx="1928826" cy="65945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6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총                재</a:t>
            </a:r>
            <a:endParaRPr kumimoji="0" lang="en-US" altLang="ko-KR" sz="16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00306" y="2996563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대  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회     장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00306" y="3987450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집 행 위 원 장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500306" y="6037996"/>
            <a:ext cx="1928826" cy="725366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    무     처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ctr">
              <a:defRPr/>
            </a:pP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무 총 장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홍 보 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kumimoji="0" lang="ko-KR" altLang="en-US" sz="1500" b="1" dirty="0" err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섭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외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500306" y="7093072"/>
            <a:ext cx="1928826" cy="461597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미  술  분  과</a:t>
            </a:r>
            <a:endParaRPr kumimoji="0" lang="en-US" altLang="ko-KR" sz="1500" b="1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85775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시 도 지 부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0640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중 앙 지 부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60648" y="8253808"/>
            <a:ext cx="9538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한국화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556792" y="8253808"/>
            <a:ext cx="1014978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서양화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924944" y="8253808"/>
            <a:ext cx="1004147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수채화 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293096" y="8244408"/>
            <a:ext cx="10653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민    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9" name="직선 연결선 38"/>
          <p:cNvCxnSpPr/>
          <p:nvPr/>
        </p:nvCxnSpPr>
        <p:spPr>
          <a:xfrm rot="5400000">
            <a:off x="3251199" y="2817968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5400000">
            <a:off x="3251199" y="383381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rot="5400000">
            <a:off x="3251199" y="480819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2500306" y="4987582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문 화 예 술 국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929198" y="2480209"/>
            <a:ext cx="1571612" cy="659454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고    문 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51" name="직선 연결선 50"/>
          <p:cNvCxnSpPr/>
          <p:nvPr/>
        </p:nvCxnSpPr>
        <p:spPr>
          <a:xfrm>
            <a:off x="3429000" y="2797174"/>
            <a:ext cx="150019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rot="5400000">
            <a:off x="3251199" y="583408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rot="5400000">
            <a:off x="3251199" y="6915725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rot="5400000">
            <a:off x="3251199" y="771722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714356" y="7858148"/>
            <a:ext cx="5500726" cy="127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rot="5400000">
            <a:off x="4678359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rot="5400000">
            <a:off x="3251200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rot="5400000">
            <a:off x="1893864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34942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661248" y="8241096"/>
            <a:ext cx="982462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동양화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5" name="직선 연결선 34"/>
          <p:cNvCxnSpPr/>
          <p:nvPr/>
        </p:nvCxnSpPr>
        <p:spPr>
          <a:xfrm rot="5400000">
            <a:off x="6035681" y="803594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kumimoji="1" lang="ko-KR" altLang="ko-KR" sz="1800" b="0" i="0" u="none" strike="noStrike" cap="none" normalizeH="0" baseline="0">
              <a:solidFill>
                <a:schemeClr val="tx1"/>
              </a:solidFill>
              <a:effectLst/>
              <a:latin typeface="굴림"/>
              <a:ea typeface="굴림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0648" y="1115616"/>
            <a:ext cx="1811992" cy="44457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>
                <a:latin typeface="HY헤드라인M"/>
                <a:ea typeface="HY헤드라인M"/>
              </a:rPr>
              <a:t>▣ 행사개요</a:t>
            </a:r>
            <a:endParaRPr lang="ko-KR" altLang="en-US" sz="2400"/>
          </a:p>
        </p:txBody>
      </p:sp>
      <p:sp>
        <p:nvSpPr>
          <p:cNvPr id="9" name="모서리가 둥근 직사각형 8"/>
          <p:cNvSpPr/>
          <p:nvPr/>
        </p:nvSpPr>
        <p:spPr>
          <a:xfrm>
            <a:off x="332656" y="1835696"/>
            <a:ext cx="6192688" cy="7200800"/>
          </a:xfrm>
          <a:prstGeom prst="roundRect">
            <a:avLst>
              <a:gd name="adj" fmla="val 6114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 </a:t>
            </a:r>
            <a:endParaRPr lang="en-US" altLang="ko-KR" b="1" dirty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>
                <a:solidFill>
                  <a:schemeClr val="tx1"/>
                </a:solidFill>
                <a:latin typeface="굴림"/>
                <a:ea typeface="굴림"/>
              </a:rPr>
              <a:t>행 사 명  </a:t>
            </a:r>
            <a:r>
              <a:rPr lang="en-US" altLang="ko-KR" b="1" dirty="0">
                <a:solidFill>
                  <a:schemeClr val="tx1"/>
                </a:solidFill>
                <a:latin typeface="굴림"/>
                <a:ea typeface="굴림"/>
              </a:rPr>
              <a:t>: </a:t>
            </a:r>
            <a:r>
              <a:rPr lang="ko-KR" altLang="en-US" b="1" dirty="0">
                <a:solidFill>
                  <a:schemeClr val="tx1"/>
                </a:solidFill>
                <a:latin typeface="굴림"/>
                <a:ea typeface="굴림"/>
              </a:rPr>
              <a:t>미술작품 국제 교류기획전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 ♣ </a:t>
            </a:r>
            <a:r>
              <a:rPr lang="ko-KR" altLang="en-US" b="1" dirty="0">
                <a:solidFill>
                  <a:schemeClr val="tx1"/>
                </a:solidFill>
                <a:latin typeface="굴림"/>
                <a:ea typeface="굴림"/>
              </a:rPr>
              <a:t>주     제  </a:t>
            </a:r>
            <a:r>
              <a:rPr lang="en-US" altLang="ko-KR" b="1" dirty="0">
                <a:solidFill>
                  <a:schemeClr val="tx1"/>
                </a:solidFill>
                <a:latin typeface="굴림"/>
                <a:ea typeface="굴림"/>
              </a:rPr>
              <a:t>: </a:t>
            </a:r>
            <a:r>
              <a:rPr lang="ko-KR" altLang="en-US" b="1" dirty="0">
                <a:solidFill>
                  <a:srgbClr val="C00000"/>
                </a:solidFill>
                <a:latin typeface="궁서"/>
                <a:ea typeface="궁서"/>
              </a:rPr>
              <a:t>한국의 미</a:t>
            </a:r>
            <a:r>
              <a:rPr lang="en-US" altLang="ko-KR" b="1" dirty="0">
                <a:solidFill>
                  <a:srgbClr val="C00000"/>
                </a:solidFill>
                <a:latin typeface="궁서"/>
                <a:ea typeface="궁서"/>
              </a:rPr>
              <a:t>(</a:t>
            </a:r>
            <a:r>
              <a:rPr lang="ko-KR" altLang="en-US" b="1" dirty="0">
                <a:solidFill>
                  <a:srgbClr val="C00000"/>
                </a:solidFill>
                <a:latin typeface="궁서"/>
                <a:ea typeface="궁서"/>
              </a:rPr>
              <a:t>美</a:t>
            </a:r>
            <a:r>
              <a:rPr lang="en-US" altLang="ko-KR" b="1" dirty="0">
                <a:solidFill>
                  <a:srgbClr val="C00000"/>
                </a:solidFill>
                <a:latin typeface="궁서"/>
                <a:ea typeface="궁서"/>
              </a:rPr>
              <a:t>) / </a:t>
            </a:r>
            <a:r>
              <a:rPr lang="ko-KR" altLang="en-US" b="1" dirty="0">
                <a:solidFill>
                  <a:srgbClr val="C00000"/>
                </a:solidFill>
                <a:latin typeface="궁서"/>
                <a:ea typeface="궁서"/>
              </a:rPr>
              <a:t>서울의 미</a:t>
            </a:r>
            <a:r>
              <a:rPr lang="en-US" altLang="ko-KR" b="1" dirty="0">
                <a:solidFill>
                  <a:srgbClr val="C00000"/>
                </a:solidFill>
                <a:latin typeface="궁서"/>
                <a:ea typeface="궁서"/>
              </a:rPr>
              <a:t>(</a:t>
            </a:r>
            <a:r>
              <a:rPr lang="ko-KR" altLang="en-US" b="1" dirty="0">
                <a:solidFill>
                  <a:srgbClr val="C00000"/>
                </a:solidFill>
                <a:latin typeface="궁서"/>
                <a:ea typeface="궁서"/>
              </a:rPr>
              <a:t>美</a:t>
            </a:r>
            <a:r>
              <a:rPr lang="en-US" altLang="ko-KR" b="1" dirty="0">
                <a:solidFill>
                  <a:srgbClr val="C00000"/>
                </a:solidFill>
                <a:latin typeface="궁서"/>
                <a:ea typeface="궁서"/>
              </a:rPr>
              <a:t>)</a:t>
            </a:r>
            <a:endParaRPr lang="en-US" altLang="ko-KR" b="1" dirty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 ♣ 한국전시</a:t>
            </a:r>
          </a:p>
          <a:p>
            <a:pPr>
              <a:defRPr/>
            </a:pPr>
            <a:r>
              <a:rPr lang="ko-KR" altLang="en-US" b="1" dirty="0">
                <a:solidFill>
                  <a:schemeClr val="tx1"/>
                </a:solidFill>
                <a:latin typeface="굴림"/>
                <a:ea typeface="굴림"/>
              </a:rPr>
              <a:t>  </a:t>
            </a:r>
            <a:r>
              <a:rPr lang="en-US" altLang="ko-KR" b="1" dirty="0">
                <a:solidFill>
                  <a:schemeClr val="tx1"/>
                </a:solidFill>
                <a:latin typeface="굴림"/>
                <a:ea typeface="굴림"/>
              </a:rPr>
              <a:t>-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일 시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: 2023.  11. 01 ~ 11. 10</a:t>
            </a:r>
          </a:p>
          <a:p>
            <a:pPr>
              <a:defRPr/>
            </a:pP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 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-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장 소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: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서울특별시의회 </a:t>
            </a:r>
            <a:r>
              <a:rPr lang="ko-KR" altLang="en-US" b="1" dirty="0" err="1">
                <a:solidFill>
                  <a:srgbClr val="0070C0"/>
                </a:solidFill>
                <a:latin typeface="굴림"/>
                <a:ea typeface="굴림"/>
              </a:rPr>
              <a:t>중앙홀</a:t>
            </a:r>
            <a:endParaRPr lang="en-US" altLang="ko-KR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defRPr/>
            </a:pPr>
            <a:endParaRPr lang="en-US" altLang="ko-KR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defRPr/>
            </a:pP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  -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일 시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: 2023. 12. 01 ~ 12.  10</a:t>
            </a:r>
          </a:p>
          <a:p>
            <a:pPr>
              <a:defRPr/>
            </a:pP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  -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장 소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: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자연당 갤러리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(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영종도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)</a:t>
            </a:r>
            <a:endParaRPr lang="ko-KR" altLang="en-US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900" b="1" i="1" dirty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 ♣ 일본</a:t>
            </a:r>
            <a:r>
              <a: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동경</a:t>
            </a:r>
            <a:r>
              <a: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전시</a:t>
            </a:r>
          </a:p>
          <a:p>
            <a:pPr>
              <a:defRPr/>
            </a:pPr>
            <a:r>
              <a:rPr lang="en-US" altLang="ko-KR" b="1" dirty="0">
                <a:solidFill>
                  <a:schemeClr val="tx1"/>
                </a:solidFill>
                <a:latin typeface="HY헤드라인M"/>
                <a:ea typeface="HY헤드라인M"/>
              </a:rPr>
              <a:t>   -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일 시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: 2023.  11. 20 ~ 11. 22</a:t>
            </a:r>
          </a:p>
          <a:p>
            <a:pPr>
              <a:defRPr/>
            </a:pP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  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-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장 소 </a:t>
            </a:r>
            <a:r>
              <a:rPr lang="en-US" altLang="ko-KR" b="1" dirty="0">
                <a:solidFill>
                  <a:srgbClr val="0070C0"/>
                </a:solidFill>
                <a:latin typeface="굴림"/>
                <a:ea typeface="굴림"/>
              </a:rPr>
              <a:t>: </a:t>
            </a:r>
            <a:r>
              <a:rPr lang="ko-KR" altLang="en-US" b="1" dirty="0">
                <a:solidFill>
                  <a:srgbClr val="0070C0"/>
                </a:solidFill>
                <a:latin typeface="굴림"/>
                <a:ea typeface="굴림"/>
              </a:rPr>
              <a:t>재일본 대한민국 민단 </a:t>
            </a:r>
            <a:r>
              <a:rPr lang="ko-KR" altLang="en-US" b="1" dirty="0" err="1">
                <a:solidFill>
                  <a:srgbClr val="0070C0"/>
                </a:solidFill>
                <a:latin typeface="굴림"/>
                <a:ea typeface="굴림"/>
              </a:rPr>
              <a:t>중앙홀</a:t>
            </a:r>
            <a:endParaRPr lang="ko-KR" altLang="en-US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ko-KR" altLang="en-US" b="1" dirty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 dirty="0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  </a:t>
            </a:r>
            <a:endParaRPr lang="ko-KR" altLang="en-US" b="1" dirty="0">
              <a:solidFill>
                <a:schemeClr val="tx1"/>
              </a:solidFill>
              <a:latin typeface="굴림"/>
              <a:ea typeface="굴림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102" y="2699792"/>
            <a:ext cx="5910592" cy="168969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dirty="0">
                <a:latin typeface="굴림"/>
                <a:ea typeface="굴림"/>
              </a:rPr>
              <a:t>   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한국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(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서울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)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의 아름다움 주제로 과거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현재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미래의 </a:t>
            </a:r>
            <a:endParaRPr lang="en-US" altLang="ko-KR" b="1" dirty="0">
              <a:solidFill>
                <a:srgbClr val="00B05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   한국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(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서울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)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의 모습을 다양한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 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장르로 표현하여 전통과 </a:t>
            </a:r>
            <a:endParaRPr lang="en-US" altLang="ko-KR" b="1" dirty="0">
              <a:solidFill>
                <a:srgbClr val="00B05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   첨단이 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 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어우러지는  문화도시의 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 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맑은 한국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매력적인 </a:t>
            </a:r>
            <a:endParaRPr lang="en-US" altLang="ko-KR" b="1" dirty="0">
              <a:solidFill>
                <a:srgbClr val="00B05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   한국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(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서울</a:t>
            </a:r>
            <a:r>
              <a:rPr lang="en-US" altLang="ko-KR" b="1" dirty="0">
                <a:solidFill>
                  <a:srgbClr val="00B050"/>
                </a:solidFill>
                <a:latin typeface="굴림"/>
                <a:ea typeface="굴림"/>
              </a:rPr>
              <a:t>)</a:t>
            </a:r>
            <a:r>
              <a:rPr lang="ko-KR" altLang="en-US" b="1" dirty="0">
                <a:solidFill>
                  <a:srgbClr val="00B050"/>
                </a:solidFill>
                <a:latin typeface="굴림"/>
                <a:ea typeface="굴림"/>
              </a:rPr>
              <a:t>을 표현한 작품</a:t>
            </a:r>
            <a:endParaRPr lang="en-US" altLang="ko-KR" b="1" dirty="0">
              <a:solidFill>
                <a:srgbClr val="00B050"/>
              </a:solidFill>
              <a:latin typeface="굴림"/>
              <a:ea typeface="굴림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578207" y="7524328"/>
            <a:ext cx="5798382" cy="12741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ko-KR" altLang="en-US" b="1" dirty="0">
                <a:latin typeface="굴림"/>
                <a:ea typeface="굴림"/>
              </a:rPr>
              <a:t>♣ 시       상</a:t>
            </a:r>
            <a:endParaRPr lang="en-US" altLang="ko-KR" b="1" dirty="0">
              <a:latin typeface="굴림"/>
              <a:ea typeface="굴림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b="1" dirty="0">
                <a:solidFill>
                  <a:srgbClr val="9933FF"/>
                </a:solidFill>
                <a:latin typeface="굴림"/>
                <a:ea typeface="굴림"/>
              </a:rPr>
              <a:t>  </a:t>
            </a:r>
            <a:r>
              <a:rPr lang="ko-KR" altLang="en-US" b="1" dirty="0">
                <a:solidFill>
                  <a:srgbClr val="9933FF"/>
                </a:solidFill>
                <a:latin typeface="굴림"/>
                <a:ea typeface="굴림"/>
              </a:rPr>
              <a:t>서울특별시장상 </a:t>
            </a:r>
            <a:r>
              <a:rPr lang="en-US" altLang="ko-KR" b="1" dirty="0">
                <a:solidFill>
                  <a:srgbClr val="9933FF"/>
                </a:solidFill>
                <a:latin typeface="굴림"/>
                <a:ea typeface="굴림"/>
              </a:rPr>
              <a:t>/ </a:t>
            </a:r>
            <a:r>
              <a:rPr lang="ko-KR" altLang="en-US" b="1" dirty="0">
                <a:solidFill>
                  <a:srgbClr val="9933FF"/>
                </a:solidFill>
                <a:latin typeface="굴림"/>
                <a:ea typeface="굴림"/>
              </a:rPr>
              <a:t>서울시의회의장상 </a:t>
            </a:r>
            <a:r>
              <a:rPr lang="en-US" altLang="ko-KR" b="1" dirty="0">
                <a:solidFill>
                  <a:srgbClr val="9933FF"/>
                </a:solidFill>
                <a:latin typeface="굴림"/>
                <a:ea typeface="굴림"/>
              </a:rPr>
              <a:t>/ </a:t>
            </a:r>
            <a:r>
              <a:rPr lang="ko-KR" altLang="en-US" b="1" dirty="0">
                <a:solidFill>
                  <a:srgbClr val="9933FF"/>
                </a:solidFill>
                <a:latin typeface="굴림"/>
                <a:ea typeface="굴림"/>
              </a:rPr>
              <a:t>서울시교육감상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b="1" dirty="0">
                <a:solidFill>
                  <a:srgbClr val="9933FF"/>
                </a:solidFill>
                <a:latin typeface="굴림"/>
                <a:ea typeface="굴림"/>
              </a:rPr>
              <a:t>  </a:t>
            </a:r>
            <a:r>
              <a:rPr lang="ko-KR" altLang="en-US" b="1" dirty="0">
                <a:solidFill>
                  <a:srgbClr val="9933FF"/>
                </a:solidFill>
                <a:latin typeface="굴림"/>
                <a:ea typeface="굴림"/>
              </a:rPr>
              <a:t>예총회장상 </a:t>
            </a:r>
            <a:r>
              <a:rPr lang="en-US" altLang="ko-KR" b="1" dirty="0">
                <a:solidFill>
                  <a:srgbClr val="9933FF"/>
                </a:solidFill>
                <a:latin typeface="굴림"/>
                <a:ea typeface="굴림"/>
              </a:rPr>
              <a:t>/ </a:t>
            </a:r>
            <a:r>
              <a:rPr lang="ko-KR" altLang="en-US" b="1" dirty="0" err="1">
                <a:solidFill>
                  <a:srgbClr val="9933FF"/>
                </a:solidFill>
                <a:latin typeface="굴림"/>
                <a:ea typeface="굴림"/>
              </a:rPr>
              <a:t>예원예술대학교총장상</a:t>
            </a:r>
            <a:r>
              <a:rPr lang="ko-KR" altLang="en-US" b="1" dirty="0">
                <a:solidFill>
                  <a:srgbClr val="9933FF"/>
                </a:solidFill>
                <a:latin typeface="굴림"/>
                <a:ea typeface="굴림"/>
              </a:rPr>
              <a:t> </a:t>
            </a:r>
            <a:r>
              <a:rPr lang="en-US" altLang="ko-KR" b="1" dirty="0">
                <a:solidFill>
                  <a:srgbClr val="9933FF"/>
                </a:solidFill>
                <a:latin typeface="굴림"/>
                <a:ea typeface="굴림"/>
              </a:rPr>
              <a:t>/</a:t>
            </a:r>
            <a:r>
              <a:rPr lang="ko-KR" altLang="en-US" b="1" dirty="0">
                <a:solidFill>
                  <a:srgbClr val="9933FF"/>
                </a:solidFill>
                <a:latin typeface="굴림"/>
                <a:ea typeface="굴림"/>
              </a:rPr>
              <a:t> 기관장상</a:t>
            </a:r>
            <a:endParaRPr lang="en-US" altLang="ko-KR" b="1" dirty="0">
              <a:solidFill>
                <a:srgbClr val="9933FF"/>
              </a:solidFill>
              <a:latin typeface="굴림"/>
              <a:ea typeface="굴림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00042" y="2117974"/>
            <a:ext cx="1290738" cy="4457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 dirty="0">
                <a:latin typeface="굴림"/>
                <a:ea typeface="굴림"/>
              </a:rPr>
              <a:t>▣ 목 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5783" y="2912148"/>
            <a:ext cx="457207" cy="4482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600" b="1">
                <a:latin typeface="굴림"/>
                <a:ea typeface="굴림"/>
              </a:rPr>
              <a:t>  </a:t>
            </a:r>
            <a:r>
              <a:rPr lang="en-US" altLang="ko-KR" sz="1600" b="1">
                <a:latin typeface="굴림"/>
                <a:ea typeface="굴림"/>
              </a:rPr>
              <a:t>  </a:t>
            </a:r>
            <a:endParaRPr lang="ko-KR" altLang="en-US" sz="1600" b="1">
              <a:latin typeface="굴림"/>
              <a:ea typeface="굴림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500042" y="4572000"/>
            <a:ext cx="1782148" cy="4457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전시성격</a:t>
            </a:r>
          </a:p>
        </p:txBody>
      </p:sp>
      <p:sp>
        <p:nvSpPr>
          <p:cNvPr id="43" name="모서리가 둥근 직사각형 42"/>
          <p:cNvSpPr/>
          <p:nvPr/>
        </p:nvSpPr>
        <p:spPr>
          <a:xfrm>
            <a:off x="802721" y="7164288"/>
            <a:ext cx="5643602" cy="1785949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문화시민으로</a:t>
            </a:r>
            <a:r>
              <a:rPr lang="ko-KR" altLang="en-US" b="1" dirty="0">
                <a:solidFill>
                  <a:srgbClr val="FF0000"/>
                </a:solidFill>
                <a:latin typeface="HY헤드라인M"/>
                <a:ea typeface="HY헤드라인M"/>
              </a:rPr>
              <a:t> 자긍심 </a:t>
            </a: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함양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rgbClr val="FF0000"/>
                </a:solidFill>
                <a:latin typeface="HY헤드라인M"/>
                <a:ea typeface="HY헤드라인M"/>
              </a:rPr>
              <a:t>            세계 속에 대한민국 </a:t>
            </a: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홍보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                       시민과 함께하는</a:t>
            </a:r>
            <a:r>
              <a:rPr lang="ko-KR" altLang="en-US" b="1" dirty="0">
                <a:solidFill>
                  <a:srgbClr val="FF0000"/>
                </a:solidFill>
                <a:latin typeface="HY헤드라인M"/>
                <a:ea typeface="HY헤드라인M"/>
              </a:rPr>
              <a:t> 문화예술 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 dirty="0">
                <a:solidFill>
                  <a:srgbClr val="FF0000"/>
                </a:solidFill>
                <a:latin typeface="HY헤드라인M"/>
                <a:ea typeface="HY헤드라인M"/>
              </a:rPr>
              <a:t>                                  다양한 장르</a:t>
            </a: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로</a:t>
            </a:r>
            <a:r>
              <a:rPr lang="ko-KR" altLang="en-US" b="1" dirty="0">
                <a:solidFill>
                  <a:srgbClr val="FF0000"/>
                </a:solidFill>
                <a:latin typeface="HY헤드라인M"/>
                <a:ea typeface="HY헤드라인M"/>
              </a:rPr>
              <a:t> </a:t>
            </a:r>
            <a:r>
              <a:rPr lang="ko-KR" altLang="en-US" b="1" dirty="0">
                <a:solidFill>
                  <a:schemeClr val="tx1"/>
                </a:solidFill>
                <a:latin typeface="HY헤드라인M"/>
                <a:ea typeface="HY헤드라인M"/>
              </a:rPr>
              <a:t>한국을 표현</a:t>
            </a:r>
          </a:p>
        </p:txBody>
      </p:sp>
      <p:sp>
        <p:nvSpPr>
          <p:cNvPr id="45" name="액자 44"/>
          <p:cNvSpPr/>
          <p:nvPr/>
        </p:nvSpPr>
        <p:spPr>
          <a:xfrm>
            <a:off x="642918" y="5160646"/>
            <a:ext cx="5643602" cy="1411618"/>
          </a:xfrm>
          <a:prstGeom prst="frame">
            <a:avLst>
              <a:gd name="adj1" fmla="val 12500"/>
            </a:avLst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solidFill>
                  <a:schemeClr val="tx1"/>
                </a:solidFill>
                <a:latin typeface="HY헤드라인M"/>
                <a:ea typeface="HY헤드라인M"/>
              </a:rPr>
              <a:t>시간과 공간의 벽이 없는 서울특별시의회 </a:t>
            </a:r>
            <a:r>
              <a:rPr lang="ko-KR" altLang="en-US" dirty="0" err="1">
                <a:solidFill>
                  <a:schemeClr val="tx1"/>
                </a:solidFill>
                <a:latin typeface="HY헤드라인M"/>
                <a:ea typeface="HY헤드라인M"/>
              </a:rPr>
              <a:t>중앙홀</a:t>
            </a:r>
            <a:r>
              <a:rPr lang="ko-KR" altLang="en-US" dirty="0">
                <a:solidFill>
                  <a:schemeClr val="tx1"/>
                </a:solidFill>
                <a:latin typeface="HY헤드라인M"/>
                <a:ea typeface="HY헤드라인M"/>
              </a:rPr>
              <a:t> 갤러리와 </a:t>
            </a:r>
            <a:r>
              <a:rPr lang="ko-KR" altLang="en-US" dirty="0" err="1">
                <a:solidFill>
                  <a:schemeClr val="tx1"/>
                </a:solidFill>
                <a:latin typeface="HY헤드라인M"/>
                <a:ea typeface="HY헤드라인M"/>
              </a:rPr>
              <a:t>자연당갤러리</a:t>
            </a:r>
            <a:r>
              <a:rPr lang="ko-KR" altLang="en-US" dirty="0">
                <a:solidFill>
                  <a:schemeClr val="tx1"/>
                </a:solidFill>
                <a:latin typeface="HY헤드라인M"/>
                <a:ea typeface="HY헤드라인M"/>
              </a:rPr>
              <a:t> 및 재일본 </a:t>
            </a:r>
            <a:r>
              <a:rPr lang="ko-KR" altLang="en-US" dirty="0" err="1">
                <a:solidFill>
                  <a:schemeClr val="tx1"/>
                </a:solidFill>
                <a:latin typeface="HY헤드라인M"/>
                <a:ea typeface="HY헤드라인M"/>
              </a:rPr>
              <a:t>대한민국민단</a:t>
            </a:r>
            <a:r>
              <a:rPr lang="ko-KR" altLang="en-US" dirty="0">
                <a:solidFill>
                  <a:schemeClr val="tx1"/>
                </a:solidFill>
                <a:latin typeface="HY헤드라인M"/>
                <a:ea typeface="HY헤드라인M"/>
              </a:rPr>
              <a:t> 중앙홀에서 전시함으로 시민에게 다가가는 </a:t>
            </a:r>
          </a:p>
          <a:p>
            <a:pPr algn="ctr">
              <a:defRPr/>
            </a:pPr>
            <a:r>
              <a:rPr lang="ko-KR" altLang="en-US" dirty="0">
                <a:solidFill>
                  <a:schemeClr val="tx1"/>
                </a:solidFill>
                <a:latin typeface="HY헤드라인M"/>
                <a:ea typeface="HY헤드라인M"/>
              </a:rPr>
              <a:t>문화체험의 장</a:t>
            </a:r>
          </a:p>
        </p:txBody>
      </p:sp>
      <p:sp>
        <p:nvSpPr>
          <p:cNvPr id="46" name="위쪽 화살표 45"/>
          <p:cNvSpPr/>
          <p:nvPr/>
        </p:nvSpPr>
        <p:spPr>
          <a:xfrm>
            <a:off x="3178967" y="6572264"/>
            <a:ext cx="500066" cy="428628"/>
          </a:xfrm>
          <a:prstGeom prst="upArrow">
            <a:avLst>
              <a:gd name="adj1" fmla="val 50000"/>
              <a:gd name="adj2" fmla="val 4694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357166" y="2625315"/>
            <a:ext cx="5929354" cy="1736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b="1" dirty="0">
                <a:latin typeface="굴림"/>
                <a:ea typeface="굴림"/>
              </a:rPr>
              <a:t> 전통과 첨단이 어우러진 문화도시로 맑은 대한민국</a:t>
            </a:r>
            <a:r>
              <a:rPr lang="en-US" altLang="ko-KR" b="1" dirty="0">
                <a:latin typeface="굴림"/>
                <a:ea typeface="굴림"/>
              </a:rPr>
              <a:t>, </a:t>
            </a:r>
            <a:r>
              <a:rPr lang="ko-KR" altLang="en-US" b="1" dirty="0">
                <a:latin typeface="굴림"/>
                <a:ea typeface="굴림"/>
              </a:rPr>
              <a:t>매력적인 한국</a:t>
            </a:r>
            <a:r>
              <a:rPr lang="en-US" altLang="ko-KR" b="1" dirty="0">
                <a:latin typeface="굴림"/>
                <a:ea typeface="굴림"/>
              </a:rPr>
              <a:t>(</a:t>
            </a:r>
            <a:r>
              <a:rPr lang="ko-KR" altLang="en-US" b="1" dirty="0">
                <a:latin typeface="굴림"/>
                <a:ea typeface="굴림"/>
              </a:rPr>
              <a:t>서울</a:t>
            </a:r>
            <a:r>
              <a:rPr lang="en-US" altLang="ko-KR" b="1" dirty="0">
                <a:latin typeface="굴림"/>
                <a:ea typeface="굴림"/>
              </a:rPr>
              <a:t>)</a:t>
            </a:r>
            <a:r>
              <a:rPr lang="ko-KR" altLang="en-US" b="1" dirty="0">
                <a:latin typeface="굴림"/>
                <a:ea typeface="굴림"/>
              </a:rPr>
              <a:t>을 다양한 장르의 작품을 전시하며</a:t>
            </a:r>
            <a:r>
              <a:rPr lang="en-US" altLang="ko-KR" b="1" dirty="0">
                <a:latin typeface="굴림"/>
                <a:ea typeface="굴림"/>
              </a:rPr>
              <a:t>, </a:t>
            </a:r>
            <a:r>
              <a:rPr lang="ko-KR" altLang="en-US" b="1" dirty="0">
                <a:latin typeface="굴림"/>
                <a:ea typeface="굴림"/>
              </a:rPr>
              <a:t>또한 서울과 자매 도시인 일본 동경</a:t>
            </a:r>
            <a:r>
              <a:rPr lang="en-US" altLang="ko-KR" b="1" dirty="0">
                <a:latin typeface="굴림"/>
                <a:ea typeface="굴림"/>
              </a:rPr>
              <a:t> </a:t>
            </a:r>
            <a:r>
              <a:rPr lang="ko-KR" altLang="en-US" b="1" dirty="0">
                <a:latin typeface="굴림"/>
                <a:ea typeface="굴림"/>
              </a:rPr>
              <a:t>에서의 작품 전시회를 통해 수도 대한민국을 세계에 알림을 목적으로 한다</a:t>
            </a:r>
            <a:r>
              <a:rPr lang="en-US" altLang="ko-KR" b="1" dirty="0">
                <a:latin typeface="굴림"/>
                <a:ea typeface="굴림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813" y="1278546"/>
            <a:ext cx="6408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200" b="1" dirty="0">
                <a:latin typeface="굴림"/>
                <a:ea typeface="굴림"/>
              </a:rPr>
              <a:t>   - </a:t>
            </a:r>
            <a:r>
              <a:rPr lang="ko-KR" altLang="en-US" sz="3200" b="1" dirty="0">
                <a:latin typeface="굴림"/>
                <a:ea typeface="굴림"/>
              </a:rPr>
              <a:t>미술작품 국제교류 기획전 </a:t>
            </a:r>
            <a:r>
              <a:rPr lang="en-US" altLang="ko-KR" sz="3200" b="1" dirty="0">
                <a:latin typeface="굴림"/>
                <a:ea typeface="굴림"/>
              </a:rPr>
              <a:t>-</a:t>
            </a:r>
            <a:endParaRPr lang="ko-KR" altLang="en-US" sz="3200" b="1" dirty="0">
              <a:latin typeface="굴림"/>
              <a:ea typeface="굴림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4664" y="899592"/>
            <a:ext cx="374173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 dirty="0">
                <a:latin typeface="굴림"/>
                <a:ea typeface="굴림"/>
              </a:rPr>
              <a:t>▣ 공모부문</a:t>
            </a:r>
            <a:r>
              <a:rPr lang="en-US" altLang="ko-KR" sz="2400" b="1" dirty="0">
                <a:latin typeface="굴림"/>
                <a:ea typeface="굴림"/>
              </a:rPr>
              <a:t>(</a:t>
            </a:r>
            <a:r>
              <a:rPr lang="ko-KR" altLang="en-US" sz="2400" b="1" dirty="0">
                <a:latin typeface="굴림"/>
                <a:ea typeface="굴림"/>
              </a:rPr>
              <a:t>서울의 미</a:t>
            </a:r>
            <a:r>
              <a:rPr lang="en-US" altLang="ko-KR" sz="2400" b="1" dirty="0">
                <a:latin typeface="굴림"/>
                <a:ea typeface="굴림"/>
              </a:rPr>
              <a:t>(</a:t>
            </a:r>
            <a:r>
              <a:rPr lang="ko-KR" altLang="en-US" sz="2400" b="1" dirty="0">
                <a:latin typeface="굴림"/>
                <a:ea typeface="굴림"/>
              </a:rPr>
              <a:t>美</a:t>
            </a:r>
            <a:r>
              <a:rPr lang="en-US" altLang="ko-KR" sz="2400" b="1" dirty="0">
                <a:latin typeface="굴림"/>
                <a:ea typeface="굴림"/>
              </a:rPr>
              <a:t>)</a:t>
            </a:r>
            <a:endParaRPr lang="ko-KR" altLang="en-US" sz="2400" b="1" dirty="0">
              <a:latin typeface="굴림"/>
              <a:ea typeface="굴림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6672" y="1331640"/>
            <a:ext cx="59046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ko-KR" altLang="en-US" b="1" dirty="0">
                <a:latin typeface="굴림"/>
                <a:ea typeface="굴림"/>
              </a:rPr>
              <a:t> </a:t>
            </a:r>
            <a:r>
              <a:rPr lang="ko-KR" altLang="en-US" b="1" dirty="0">
                <a:solidFill>
                  <a:srgbClr val="002060"/>
                </a:solidFill>
                <a:latin typeface="굴림"/>
                <a:ea typeface="굴림"/>
              </a:rPr>
              <a:t>서양화</a:t>
            </a:r>
            <a:r>
              <a:rPr lang="en-US" altLang="ko-KR" b="1" dirty="0">
                <a:solidFill>
                  <a:srgbClr val="002060"/>
                </a:solidFill>
                <a:latin typeface="굴림"/>
                <a:ea typeface="굴림"/>
              </a:rPr>
              <a:t>  /  </a:t>
            </a:r>
            <a:r>
              <a:rPr lang="ko-KR" altLang="en-US" b="1" dirty="0">
                <a:solidFill>
                  <a:srgbClr val="002060"/>
                </a:solidFill>
                <a:latin typeface="굴림"/>
                <a:ea typeface="굴림"/>
              </a:rPr>
              <a:t>한국화</a:t>
            </a:r>
            <a:r>
              <a:rPr lang="en-US" altLang="ko-KR" b="1" dirty="0">
                <a:solidFill>
                  <a:srgbClr val="002060"/>
                </a:solidFill>
                <a:latin typeface="굴림"/>
                <a:ea typeface="굴림"/>
              </a:rPr>
              <a:t>  / </a:t>
            </a:r>
            <a:r>
              <a:rPr lang="ko-KR" altLang="en-US" b="1" dirty="0">
                <a:solidFill>
                  <a:srgbClr val="002060"/>
                </a:solidFill>
                <a:latin typeface="굴림"/>
                <a:ea typeface="굴림"/>
              </a:rPr>
              <a:t>수채화 </a:t>
            </a:r>
            <a:r>
              <a:rPr lang="en-US" altLang="ko-KR" b="1" dirty="0">
                <a:solidFill>
                  <a:srgbClr val="002060"/>
                </a:solidFill>
                <a:latin typeface="굴림"/>
                <a:ea typeface="굴림"/>
              </a:rPr>
              <a:t>/ </a:t>
            </a:r>
            <a:r>
              <a:rPr lang="ko-KR" altLang="en-US" b="1" dirty="0">
                <a:solidFill>
                  <a:srgbClr val="002060"/>
                </a:solidFill>
                <a:latin typeface="굴림"/>
                <a:ea typeface="굴림"/>
              </a:rPr>
              <a:t>민화  </a:t>
            </a:r>
            <a:r>
              <a:rPr lang="en-US" altLang="ko-KR" b="1" dirty="0">
                <a:solidFill>
                  <a:srgbClr val="002060"/>
                </a:solidFill>
                <a:latin typeface="굴림"/>
                <a:ea typeface="굴림"/>
              </a:rPr>
              <a:t>/ </a:t>
            </a:r>
            <a:r>
              <a:rPr lang="ko-KR" altLang="en-US" b="1" dirty="0">
                <a:solidFill>
                  <a:srgbClr val="002060"/>
                </a:solidFill>
                <a:latin typeface="굴림"/>
                <a:ea typeface="굴림"/>
              </a:rPr>
              <a:t>동양화</a:t>
            </a:r>
            <a:endParaRPr lang="en-US" altLang="ko-KR" b="1" dirty="0">
              <a:solidFill>
                <a:srgbClr val="002060"/>
              </a:solidFill>
              <a:latin typeface="굴림"/>
              <a:ea typeface="굴림"/>
            </a:endParaRPr>
          </a:p>
          <a:p>
            <a:pPr lvl="0">
              <a:defRPr/>
            </a:pPr>
            <a:r>
              <a:rPr lang="en-US" altLang="ko-KR" b="1" dirty="0">
                <a:solidFill>
                  <a:schemeClr val="accent1"/>
                </a:solidFill>
                <a:latin typeface="굴림"/>
                <a:ea typeface="굴림"/>
              </a:rPr>
              <a:t>  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총 </a:t>
            </a: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30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여 점 작품 전시(입상작품  및 우수작</a:t>
            </a: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)</a:t>
            </a:r>
          </a:p>
          <a:p>
            <a:pPr lvl="0">
              <a:defRPr/>
            </a:pPr>
            <a:endParaRPr lang="en-US" altLang="ko-KR" dirty="0">
              <a:solidFill>
                <a:schemeClr val="accent1"/>
              </a:solidFill>
              <a:latin typeface="굴림"/>
              <a:ea typeface="굴림"/>
            </a:endParaRPr>
          </a:p>
          <a:p>
            <a:pPr>
              <a:buFont typeface="Wingdings"/>
              <a:buChar char="v"/>
              <a:defRPr/>
            </a:pPr>
            <a:endParaRPr lang="en-US" altLang="ko-KR" b="1" dirty="0">
              <a:solidFill>
                <a:srgbClr val="FF0000"/>
              </a:solidFill>
              <a:latin typeface="굴림"/>
              <a:ea typeface="굴림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6919" y="2107690"/>
            <a:ext cx="5040560" cy="447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 b="1" dirty="0">
                <a:latin typeface="굴림"/>
                <a:ea typeface="굴림"/>
              </a:rPr>
              <a:t>▣ 작품</a:t>
            </a:r>
            <a:r>
              <a:rPr lang="en-US" altLang="ko-KR" sz="2400" b="1" dirty="0">
                <a:latin typeface="굴림"/>
                <a:ea typeface="굴림"/>
              </a:rPr>
              <a:t>&lt;8</a:t>
            </a:r>
            <a:r>
              <a:rPr lang="ko-KR" altLang="en-US" sz="2400" b="1" dirty="0">
                <a:latin typeface="굴림"/>
                <a:ea typeface="굴림"/>
              </a:rPr>
              <a:t>호 </a:t>
            </a:r>
            <a:r>
              <a:rPr lang="en-US" altLang="ko-KR" sz="2400" b="1" dirty="0">
                <a:latin typeface="굴림"/>
                <a:ea typeface="굴림"/>
              </a:rPr>
              <a:t>~ 20</a:t>
            </a:r>
            <a:r>
              <a:rPr lang="ko-KR" altLang="en-US" sz="2400" b="1" dirty="0">
                <a:latin typeface="굴림"/>
                <a:ea typeface="굴림"/>
              </a:rPr>
              <a:t>호</a:t>
            </a:r>
            <a:r>
              <a:rPr lang="en-US" altLang="ko-KR" sz="2400" b="1" dirty="0">
                <a:latin typeface="굴림"/>
                <a:ea typeface="굴림"/>
              </a:rPr>
              <a:t>&gt;</a:t>
            </a:r>
            <a:endParaRPr lang="ko-KR" altLang="en-US" sz="2400" b="1" dirty="0">
              <a:latin typeface="굴림"/>
              <a:ea typeface="굴림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4705" y="2485628"/>
            <a:ext cx="50405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en-US" altLang="ko-KR" b="1" dirty="0">
                <a:latin typeface="굴림"/>
                <a:ea typeface="굴림"/>
              </a:rPr>
              <a:t> </a:t>
            </a:r>
            <a:r>
              <a:rPr lang="ko-KR" altLang="en-US" b="1" dirty="0">
                <a:latin typeface="굴림"/>
                <a:ea typeface="굴림"/>
              </a:rPr>
              <a:t>국내외 미 발표된 창작 작품</a:t>
            </a:r>
          </a:p>
          <a:p>
            <a:pPr>
              <a:buFont typeface="Wingdings"/>
              <a:buChar char="v"/>
              <a:defRPr/>
            </a:pPr>
            <a:endParaRPr lang="en-US" altLang="ko-KR" b="1" dirty="0">
              <a:latin typeface="굴림"/>
              <a:ea typeface="굴림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856" y="2909907"/>
            <a:ext cx="259718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 dirty="0">
                <a:latin typeface="굴림"/>
                <a:ea typeface="굴림"/>
              </a:rPr>
              <a:t>▣ 작품 출품 내용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9337" y="3343612"/>
            <a:ext cx="658866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dirty="0">
                <a:latin typeface="굴림"/>
                <a:ea typeface="굴림"/>
              </a:rPr>
              <a:t> </a:t>
            </a:r>
            <a:r>
              <a:rPr lang="ko-KR" altLang="en-US" b="1" dirty="0">
                <a:latin typeface="굴림"/>
                <a:ea typeface="굴림"/>
              </a:rPr>
              <a:t>대한민국</a:t>
            </a:r>
            <a:r>
              <a:rPr lang="en-US" altLang="ko-KR" b="1" dirty="0">
                <a:latin typeface="굴림"/>
                <a:ea typeface="굴림"/>
              </a:rPr>
              <a:t>(</a:t>
            </a:r>
            <a:r>
              <a:rPr lang="ko-KR" altLang="en-US" b="1" dirty="0">
                <a:latin typeface="굴림"/>
                <a:ea typeface="굴림"/>
              </a:rPr>
              <a:t>서울</a:t>
            </a:r>
            <a:r>
              <a:rPr lang="en-US" altLang="ko-KR" b="1" dirty="0">
                <a:latin typeface="굴림"/>
                <a:ea typeface="굴림"/>
              </a:rPr>
              <a:t>)</a:t>
            </a:r>
            <a:r>
              <a:rPr lang="ko-KR" altLang="en-US" b="1" dirty="0">
                <a:latin typeface="굴림"/>
                <a:ea typeface="굴림"/>
              </a:rPr>
              <a:t>의 모습을 주제로 과거</a:t>
            </a:r>
            <a:r>
              <a:rPr lang="en-US" altLang="ko-KR" b="1" dirty="0">
                <a:latin typeface="굴림"/>
                <a:ea typeface="굴림"/>
              </a:rPr>
              <a:t>, </a:t>
            </a:r>
            <a:r>
              <a:rPr lang="ko-KR" altLang="en-US" b="1" dirty="0">
                <a:latin typeface="굴림"/>
                <a:ea typeface="굴림"/>
              </a:rPr>
              <a:t>현재</a:t>
            </a:r>
            <a:r>
              <a:rPr lang="en-US" altLang="ko-KR" b="1" dirty="0">
                <a:latin typeface="굴림"/>
                <a:ea typeface="굴림"/>
              </a:rPr>
              <a:t>, </a:t>
            </a:r>
            <a:r>
              <a:rPr lang="ko-KR" altLang="en-US" b="1" dirty="0">
                <a:latin typeface="굴림"/>
                <a:ea typeface="굴림"/>
              </a:rPr>
              <a:t>미래의 모습을 </a:t>
            </a:r>
            <a:endParaRPr lang="en-US" altLang="ko-KR" b="1" dirty="0">
              <a:latin typeface="굴림"/>
              <a:ea typeface="굴림"/>
            </a:endParaRPr>
          </a:p>
          <a:p>
            <a:pPr lvl="0">
              <a:defRPr/>
            </a:pPr>
            <a:r>
              <a:rPr lang="ko-KR" altLang="en-US" b="1" dirty="0">
                <a:latin typeface="굴림"/>
                <a:ea typeface="굴림"/>
              </a:rPr>
              <a:t>다양한 장르로 표현하여 전통과 첨단이 어우러지는 문화도시의 </a:t>
            </a:r>
          </a:p>
          <a:p>
            <a:pPr lvl="0">
              <a:defRPr/>
            </a:pPr>
            <a:r>
              <a:rPr lang="ko-KR" altLang="en-US" b="1" dirty="0">
                <a:latin typeface="굴림"/>
                <a:ea typeface="굴림"/>
              </a:rPr>
              <a:t>맑은 한국</a:t>
            </a:r>
            <a:r>
              <a:rPr lang="en-US" altLang="ko-KR" b="1" dirty="0">
                <a:latin typeface="굴림"/>
                <a:ea typeface="굴림"/>
              </a:rPr>
              <a:t>, </a:t>
            </a:r>
            <a:r>
              <a:rPr lang="ko-KR" altLang="en-US" b="1" dirty="0">
                <a:latin typeface="굴림"/>
                <a:ea typeface="굴림"/>
              </a:rPr>
              <a:t>매력적인 한국을 표현한 작품</a:t>
            </a:r>
            <a:endParaRPr lang="en-US" altLang="ko-KR" b="1" dirty="0">
              <a:latin typeface="굴림"/>
              <a:ea typeface="굴림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7261" y="4291695"/>
            <a:ext cx="2977092" cy="44919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참가 자격 및 대상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4705" y="4667636"/>
            <a:ext cx="599394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en-US" altLang="ko-KR" dirty="0">
                <a:latin typeface="굴림"/>
                <a:ea typeface="굴림"/>
              </a:rPr>
              <a:t> </a:t>
            </a:r>
            <a:r>
              <a:rPr lang="ko-KR" altLang="en-US" b="1" dirty="0">
                <a:latin typeface="굴림"/>
                <a:ea typeface="굴림"/>
              </a:rPr>
              <a:t>대한민국 국민 및 재외동포</a:t>
            </a:r>
          </a:p>
          <a:p>
            <a:pPr>
              <a:defRPr/>
            </a:pP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*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학생의 입상한 작품은  기성작가와 함께 전시하고</a:t>
            </a: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 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참가 </a:t>
            </a:r>
          </a:p>
          <a:p>
            <a:pPr lvl="0">
              <a:defRPr/>
            </a:pP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  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부문별 시상한다</a:t>
            </a:r>
            <a:r>
              <a:rPr lang="en-US" altLang="ko-KR" dirty="0">
                <a:solidFill>
                  <a:srgbClr val="FF0000"/>
                </a:solidFill>
                <a:latin typeface="굴림"/>
                <a:ea typeface="굴림"/>
              </a:rPr>
              <a:t>.</a:t>
            </a:r>
            <a:endParaRPr lang="en-US" altLang="ko-KR" b="1" dirty="0">
              <a:solidFill>
                <a:srgbClr val="FF0000"/>
              </a:solidFill>
              <a:latin typeface="굴림"/>
              <a:ea typeface="굴림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4664" y="5588033"/>
            <a:ext cx="6453336" cy="541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b="1" dirty="0">
                <a:latin typeface="굴림"/>
                <a:ea typeface="굴림"/>
              </a:rPr>
              <a:t>▣ 심사 기준</a:t>
            </a:r>
            <a:endParaRPr lang="en-US" altLang="ko-KR" sz="1600" b="1" dirty="0">
              <a:latin typeface="굴림"/>
              <a:ea typeface="굴림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76672" y="6177906"/>
            <a:ext cx="5904656" cy="904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 심사는 전문인으로 구성된 심사위원의 평가로 심사한다</a:t>
            </a:r>
            <a:r>
              <a:rPr lang="en-US" altLang="ko-KR" b="1" dirty="0">
                <a:latin typeface="굴림"/>
                <a:ea typeface="굴림"/>
              </a:rPr>
              <a:t>.</a:t>
            </a:r>
          </a:p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  ▢ 심사위원장 </a:t>
            </a:r>
            <a:r>
              <a:rPr lang="en-US" altLang="ko-KR" b="1" dirty="0">
                <a:latin typeface="굴림"/>
                <a:ea typeface="굴림"/>
              </a:rPr>
              <a:t>1</a:t>
            </a:r>
            <a:r>
              <a:rPr lang="ko-KR" altLang="en-US" b="1" dirty="0">
                <a:latin typeface="굴림"/>
                <a:ea typeface="굴림"/>
              </a:rPr>
              <a:t>인 </a:t>
            </a:r>
          </a:p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  ▢ 심사위원 </a:t>
            </a:r>
            <a:r>
              <a:rPr lang="en-US" altLang="ko-KR" b="1" dirty="0">
                <a:latin typeface="굴림"/>
                <a:ea typeface="굴림"/>
              </a:rPr>
              <a:t>: </a:t>
            </a:r>
            <a:r>
              <a:rPr lang="ko-KR" altLang="en-US" b="1" dirty="0">
                <a:latin typeface="굴림"/>
                <a:ea typeface="굴림"/>
              </a:rPr>
              <a:t>각 부문별 위원 </a:t>
            </a:r>
            <a:r>
              <a:rPr lang="en-US" altLang="ko-KR" b="1" dirty="0">
                <a:latin typeface="굴림"/>
                <a:ea typeface="굴림"/>
              </a:rPr>
              <a:t>10</a:t>
            </a:r>
            <a:r>
              <a:rPr lang="ko-KR" altLang="en-US" b="1" dirty="0">
                <a:latin typeface="굴림"/>
                <a:ea typeface="굴림"/>
              </a:rPr>
              <a:t>명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91688" y="7342917"/>
            <a:ext cx="561662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▣ </a:t>
            </a:r>
            <a:r>
              <a:rPr lang="ko-KR" altLang="en-US" sz="2000" b="1" dirty="0">
                <a:latin typeface="굴림"/>
                <a:ea typeface="굴림"/>
              </a:rPr>
              <a:t>수상자발표</a:t>
            </a:r>
            <a:r>
              <a:rPr lang="en-US" altLang="ko-KR" sz="2000" b="1" dirty="0">
                <a:latin typeface="굴림"/>
                <a:ea typeface="굴림"/>
              </a:rPr>
              <a:t>(</a:t>
            </a:r>
            <a:r>
              <a:rPr lang="ko-KR" altLang="en-US" sz="2000" b="1" dirty="0">
                <a:latin typeface="굴림"/>
                <a:ea typeface="굴림"/>
              </a:rPr>
              <a:t>학교 및 개별 통보</a:t>
            </a:r>
            <a:r>
              <a:rPr lang="en-US" altLang="ko-KR" sz="2000" b="1" dirty="0">
                <a:latin typeface="굴림"/>
                <a:ea typeface="굴림"/>
              </a:rPr>
              <a:t>)</a:t>
            </a:r>
          </a:p>
          <a:p>
            <a:pPr>
              <a:defRPr/>
            </a:pPr>
            <a:r>
              <a:rPr lang="ko-KR" altLang="en-US" dirty="0">
                <a:latin typeface="굴림"/>
                <a:ea typeface="굴림"/>
              </a:rPr>
              <a:t>    </a:t>
            </a:r>
            <a:r>
              <a:rPr lang="ko-KR" altLang="en-US" b="1" dirty="0">
                <a:latin typeface="굴림"/>
                <a:ea typeface="굴림"/>
              </a:rPr>
              <a:t>▶</a:t>
            </a:r>
            <a:r>
              <a:rPr lang="en-US" altLang="ko-KR" b="1" dirty="0">
                <a:latin typeface="굴림"/>
                <a:ea typeface="굴림"/>
              </a:rPr>
              <a:t>2023</a:t>
            </a:r>
            <a:r>
              <a:rPr lang="ko-KR" altLang="en-US" b="1" dirty="0">
                <a:latin typeface="굴림"/>
                <a:ea typeface="굴림"/>
              </a:rPr>
              <a:t>년 </a:t>
            </a:r>
            <a:r>
              <a:rPr lang="en-US" altLang="ko-KR" b="1" dirty="0">
                <a:latin typeface="굴림"/>
                <a:ea typeface="굴림"/>
              </a:rPr>
              <a:t>10</a:t>
            </a:r>
            <a:r>
              <a:rPr lang="ko-KR" altLang="en-US" b="1" dirty="0">
                <a:latin typeface="굴림"/>
                <a:ea typeface="굴림"/>
              </a:rPr>
              <a:t>월  </a:t>
            </a:r>
            <a:r>
              <a:rPr lang="en-US" altLang="ko-KR" b="1" dirty="0">
                <a:latin typeface="굴림"/>
                <a:ea typeface="굴림"/>
              </a:rPr>
              <a:t>10</a:t>
            </a:r>
            <a:r>
              <a:rPr lang="ko-KR" altLang="en-US" b="1" dirty="0">
                <a:latin typeface="굴림"/>
                <a:ea typeface="굴림"/>
              </a:rPr>
              <a:t>일</a:t>
            </a:r>
          </a:p>
          <a:p>
            <a:pPr>
              <a:defRPr/>
            </a:pPr>
            <a:endParaRPr lang="en-US" altLang="ko-KR" b="1" dirty="0">
              <a:latin typeface="굴림"/>
              <a:ea typeface="굴림"/>
            </a:endParaRPr>
          </a:p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▣ </a:t>
            </a:r>
            <a:r>
              <a:rPr lang="ko-KR" altLang="en-US" sz="2000" b="1" dirty="0">
                <a:latin typeface="굴림"/>
                <a:ea typeface="굴림"/>
              </a:rPr>
              <a:t>시 상 식 </a:t>
            </a:r>
          </a:p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    ▶</a:t>
            </a:r>
            <a:r>
              <a:rPr lang="en-US" altLang="ko-KR" b="1" dirty="0">
                <a:latin typeface="굴림"/>
                <a:ea typeface="굴림"/>
              </a:rPr>
              <a:t>2023</a:t>
            </a:r>
            <a:r>
              <a:rPr lang="ko-KR" altLang="en-US" b="1" dirty="0">
                <a:latin typeface="굴림"/>
                <a:ea typeface="굴림"/>
              </a:rPr>
              <a:t>년 </a:t>
            </a:r>
            <a:r>
              <a:rPr lang="en-US" altLang="ko-KR" b="1" dirty="0">
                <a:latin typeface="굴림"/>
                <a:ea typeface="굴림"/>
              </a:rPr>
              <a:t>11</a:t>
            </a:r>
            <a:r>
              <a:rPr lang="ko-KR" altLang="en-US" b="1" dirty="0">
                <a:latin typeface="굴림"/>
                <a:ea typeface="굴림"/>
              </a:rPr>
              <a:t>월 </a:t>
            </a:r>
            <a:r>
              <a:rPr lang="en-US" altLang="ko-KR" b="1" dirty="0">
                <a:latin typeface="굴림"/>
                <a:ea typeface="굴림"/>
              </a:rPr>
              <a:t> 4</a:t>
            </a:r>
            <a:r>
              <a:rPr lang="ko-KR" altLang="en-US" b="1" dirty="0">
                <a:latin typeface="굴림"/>
                <a:ea typeface="굴림"/>
              </a:rPr>
              <a:t>일</a:t>
            </a:r>
            <a:r>
              <a:rPr lang="en-US" altLang="ko-KR" b="1" dirty="0">
                <a:latin typeface="굴림"/>
                <a:ea typeface="굴림"/>
              </a:rPr>
              <a:t>(</a:t>
            </a:r>
            <a:r>
              <a:rPr lang="ko-KR" altLang="en-US" b="1" dirty="0">
                <a:latin typeface="굴림"/>
                <a:ea typeface="굴림"/>
              </a:rPr>
              <a:t>토</a:t>
            </a:r>
            <a:r>
              <a:rPr lang="en-US" altLang="ko-KR" b="1" dirty="0">
                <a:latin typeface="굴림"/>
                <a:ea typeface="굴림"/>
              </a:rPr>
              <a:t>) 14:00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0849" y="1979712"/>
            <a:ext cx="5986645" cy="5706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ko-KR" altLang="en-US" sz="2000" b="1" dirty="0">
                <a:latin typeface="굴림"/>
                <a:ea typeface="굴림"/>
              </a:rPr>
              <a:t> ▣ 신청서  및 작품 제출 기간 </a:t>
            </a:r>
            <a:r>
              <a:rPr lang="en-US" altLang="ko-KR" sz="2000" b="1" dirty="0">
                <a:latin typeface="굴림"/>
                <a:ea typeface="굴림"/>
              </a:rPr>
              <a:t>: 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sz="2000" b="1" dirty="0">
                <a:latin typeface="굴림"/>
                <a:ea typeface="굴림"/>
              </a:rPr>
              <a:t>     </a:t>
            </a:r>
            <a:r>
              <a:rPr lang="en-US" altLang="ko-KR" b="1" dirty="0">
                <a:latin typeface="굴림"/>
                <a:ea typeface="굴림"/>
              </a:rPr>
              <a:t>*</a:t>
            </a:r>
            <a:r>
              <a:rPr lang="ko-KR" altLang="en-US" b="1" dirty="0">
                <a:latin typeface="굴림"/>
                <a:ea typeface="굴림"/>
              </a:rPr>
              <a:t>신  청  서 </a:t>
            </a:r>
            <a:r>
              <a:rPr lang="en-US" altLang="ko-KR" b="1" dirty="0">
                <a:latin typeface="굴림"/>
                <a:ea typeface="굴림"/>
              </a:rPr>
              <a:t>: 2023</a:t>
            </a:r>
            <a:r>
              <a:rPr lang="ko-KR" altLang="en-US" b="1" dirty="0">
                <a:latin typeface="굴림"/>
                <a:ea typeface="굴림"/>
              </a:rPr>
              <a:t>년  </a:t>
            </a:r>
            <a:r>
              <a:rPr lang="en-US" altLang="ko-KR" b="1" dirty="0">
                <a:latin typeface="굴림"/>
                <a:ea typeface="굴림"/>
              </a:rPr>
              <a:t>09</a:t>
            </a:r>
            <a:r>
              <a:rPr lang="ko-KR" altLang="en-US" b="1" dirty="0">
                <a:latin typeface="굴림"/>
                <a:ea typeface="굴림"/>
              </a:rPr>
              <a:t>월  </a:t>
            </a:r>
            <a:r>
              <a:rPr lang="en-US" altLang="ko-KR" b="1" dirty="0">
                <a:latin typeface="굴림"/>
                <a:ea typeface="굴림"/>
              </a:rPr>
              <a:t>30</a:t>
            </a:r>
            <a:r>
              <a:rPr lang="ko-KR" altLang="en-US" b="1" dirty="0">
                <a:latin typeface="굴림"/>
                <a:ea typeface="굴림"/>
              </a:rPr>
              <a:t>일까지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b="1" dirty="0">
                <a:latin typeface="굴림"/>
                <a:ea typeface="굴림"/>
              </a:rPr>
              <a:t>     * </a:t>
            </a:r>
            <a:r>
              <a:rPr lang="ko-KR" altLang="en-US" b="1" dirty="0">
                <a:latin typeface="굴림"/>
                <a:ea typeface="굴림"/>
              </a:rPr>
              <a:t>작품제출  </a:t>
            </a:r>
            <a:r>
              <a:rPr lang="en-US" altLang="ko-KR" b="1" dirty="0">
                <a:latin typeface="굴림"/>
                <a:ea typeface="굴림"/>
              </a:rPr>
              <a:t>: 2023</a:t>
            </a:r>
            <a:r>
              <a:rPr lang="ko-KR" altLang="en-US" b="1" dirty="0">
                <a:latin typeface="굴림"/>
                <a:ea typeface="굴림"/>
              </a:rPr>
              <a:t>년 </a:t>
            </a:r>
            <a:r>
              <a:rPr lang="en-US" altLang="ko-KR" b="1" dirty="0">
                <a:latin typeface="굴림"/>
                <a:ea typeface="굴림"/>
              </a:rPr>
              <a:t> 11</a:t>
            </a:r>
            <a:r>
              <a:rPr lang="ko-KR" altLang="en-US" b="1" dirty="0">
                <a:latin typeface="굴림"/>
                <a:ea typeface="굴림"/>
              </a:rPr>
              <a:t>월 </a:t>
            </a:r>
            <a:r>
              <a:rPr lang="en-US" altLang="ko-KR" b="1" dirty="0">
                <a:latin typeface="굴림"/>
                <a:ea typeface="굴림"/>
              </a:rPr>
              <a:t> 01</a:t>
            </a:r>
            <a:r>
              <a:rPr lang="ko-KR" altLang="en-US" b="1" dirty="0">
                <a:latin typeface="굴림"/>
                <a:ea typeface="굴림"/>
              </a:rPr>
              <a:t>일까지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※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선정된</a:t>
            </a: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 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작품은 액자는 유리를  빼고  서울시의회 중앙홀로 </a:t>
            </a: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11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시까지 제출해 주시기 바랍니다</a:t>
            </a: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 lvl="0">
              <a:lnSpc>
                <a:spcPct val="150000"/>
              </a:lnSpc>
              <a:defRPr/>
            </a:pPr>
            <a:endParaRPr lang="en-US" altLang="ko-KR" b="1" dirty="0">
              <a:solidFill>
                <a:srgbClr val="FF0000"/>
              </a:solidFill>
              <a:latin typeface="굴림"/>
              <a:ea typeface="굴림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2000" b="1" dirty="0">
                <a:latin typeface="굴림"/>
                <a:ea typeface="굴림"/>
              </a:rPr>
              <a:t> </a:t>
            </a:r>
            <a:r>
              <a:rPr lang="ko-KR" altLang="ko-KR" sz="2000" b="1" dirty="0">
                <a:latin typeface="굴림"/>
                <a:ea typeface="굴림"/>
              </a:rPr>
              <a:t>▣</a:t>
            </a:r>
            <a:r>
              <a:rPr lang="en-US" altLang="ko-KR" sz="2000" b="1" dirty="0">
                <a:latin typeface="굴림"/>
                <a:ea typeface="굴림"/>
              </a:rPr>
              <a:t> </a:t>
            </a:r>
            <a:r>
              <a:rPr lang="ko-KR" altLang="en-US" sz="2000" b="1" dirty="0">
                <a:latin typeface="굴림"/>
                <a:ea typeface="굴림"/>
              </a:rPr>
              <a:t>신청서 접수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sz="2000" b="1" dirty="0">
                <a:solidFill>
                  <a:srgbClr val="FF0000"/>
                </a:solidFill>
                <a:latin typeface="굴림"/>
                <a:ea typeface="굴림"/>
              </a:rPr>
              <a:t>    E- mail : koecc@hanmail.net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   ☞</a:t>
            </a:r>
            <a:r>
              <a:rPr lang="ko-KR" altLang="en-US" b="1" dirty="0">
                <a:solidFill>
                  <a:srgbClr val="FF0000"/>
                </a:solidFill>
                <a:latin typeface="굴림"/>
                <a:ea typeface="굴림"/>
              </a:rPr>
              <a:t> 본원 참가 신청서 양식만 유효함</a:t>
            </a:r>
            <a:r>
              <a:rPr lang="en-US" altLang="ko-KR" b="1" dirty="0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sz="2000" dirty="0">
                <a:solidFill>
                  <a:srgbClr val="FF0000"/>
                </a:solidFill>
                <a:latin typeface="새굴림"/>
                <a:ea typeface="새굴림"/>
              </a:rPr>
              <a:t>          </a:t>
            </a:r>
            <a:endParaRPr lang="en-US" altLang="ko-KR" sz="2000" b="1" dirty="0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b="1" dirty="0">
                <a:latin typeface="굴림"/>
                <a:ea typeface="굴림"/>
              </a:rPr>
              <a:t>▣</a:t>
            </a:r>
            <a:r>
              <a:rPr lang="ko-KR" altLang="en-US" sz="2000" b="1" dirty="0">
                <a:latin typeface="굴림"/>
                <a:ea typeface="굴림"/>
              </a:rPr>
              <a:t> 행정사무처  및  집행본부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 dirty="0">
                <a:latin typeface="굴림"/>
                <a:ea typeface="굴림"/>
              </a:rPr>
              <a:t>       </a:t>
            </a:r>
            <a:r>
              <a:rPr lang="ko-KR" altLang="en-US" b="1" dirty="0">
                <a:latin typeface="굴림"/>
                <a:ea typeface="굴림"/>
              </a:rPr>
              <a:t>사단법인 한국교육문화원  문화예술팀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b="1" dirty="0">
                <a:latin typeface="굴림"/>
                <a:ea typeface="굴림"/>
              </a:rPr>
              <a:t>    </a:t>
            </a:r>
            <a:r>
              <a:rPr lang="en-US" altLang="ko-KR" b="1" dirty="0">
                <a:latin typeface="HY헤드라인M"/>
                <a:ea typeface="HY헤드라인M"/>
              </a:rPr>
              <a:t>◎</a:t>
            </a:r>
            <a:r>
              <a:rPr lang="en-US" altLang="ko-KR" b="1" dirty="0">
                <a:latin typeface="굴림"/>
                <a:ea typeface="굴림"/>
              </a:rPr>
              <a:t> </a:t>
            </a:r>
            <a:r>
              <a:rPr lang="ko-KR" altLang="en-US" b="1" dirty="0">
                <a:latin typeface="굴림"/>
                <a:ea typeface="굴림"/>
              </a:rPr>
              <a:t>연락처 </a:t>
            </a:r>
            <a:r>
              <a:rPr lang="en-US" altLang="ko-KR" b="1" dirty="0">
                <a:latin typeface="굴림"/>
                <a:ea typeface="굴림"/>
              </a:rPr>
              <a:t>: TEL. 02)720-8681   FAX. 02)720-8680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642918" y="1142976"/>
            <a:ext cx="2771254" cy="600803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/>
                <a:ea typeface="굴림체"/>
              </a:rPr>
              <a:t>참가 안내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  <a:latin typeface="굴림"/>
              <a:ea typeface="굴림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676158"/>
              </p:ext>
            </p:extLst>
          </p:nvPr>
        </p:nvGraphicFramePr>
        <p:xfrm>
          <a:off x="260648" y="1571604"/>
          <a:ext cx="6311625" cy="4608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8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2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45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28694">
                <a:tc gridSpan="6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800" b="1" dirty="0">
                          <a:latin typeface="굴림"/>
                          <a:ea typeface="굴림"/>
                        </a:rPr>
                        <a:t>2023</a:t>
                      </a:r>
                      <a:r>
                        <a:rPr lang="ko-KR" altLang="en-US" sz="1800" b="1" baseline="0" dirty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 b="1" dirty="0">
                          <a:latin typeface="굴림"/>
                          <a:ea typeface="굴림"/>
                        </a:rPr>
                        <a:t>미술작품국제교류전</a:t>
                      </a: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 dirty="0">
                          <a:latin typeface="굴림"/>
                          <a:ea typeface="굴림"/>
                        </a:rPr>
                        <a:t>출 품 신 청 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066">
                <a:tc rowSpan="6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2000" b="1">
                          <a:latin typeface="굴림"/>
                          <a:ea typeface="굴림"/>
                        </a:rPr>
                        <a:t>출</a:t>
                      </a:r>
                    </a:p>
                    <a:p>
                      <a:pPr algn="ctr" latinLnBrk="1">
                        <a:defRPr/>
                      </a:pPr>
                      <a:endParaRPr lang="en-US" altLang="ko-KR" sz="2000" b="1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 b="1">
                          <a:latin typeface="굴림"/>
                          <a:ea typeface="굴림"/>
                        </a:rPr>
                        <a:t>품</a:t>
                      </a:r>
                    </a:p>
                    <a:p>
                      <a:pPr algn="ctr" latinLnBrk="1">
                        <a:defRPr/>
                      </a:pPr>
                      <a:endParaRPr lang="en-US" altLang="ko-KR" sz="2000" b="1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 b="1">
                          <a:latin typeface="굴림"/>
                          <a:ea typeface="굴림"/>
                        </a:rPr>
                        <a:t>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성      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gridSpan="3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 b="1" dirty="0">
                          <a:latin typeface="굴림"/>
                          <a:ea typeface="굴림"/>
                        </a:rPr>
                        <a:t>한글</a:t>
                      </a: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)</a:t>
                      </a:r>
                    </a:p>
                    <a:p>
                      <a:pPr algn="l" latinLnBrk="1">
                        <a:defRPr/>
                      </a:pPr>
                      <a:endParaRPr lang="en-US" altLang="ko-KR" sz="1400" b="1" dirty="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 b="1" dirty="0">
                          <a:latin typeface="굴림"/>
                          <a:ea typeface="굴림"/>
                        </a:rPr>
                        <a:t>영문</a:t>
                      </a: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)</a:t>
                      </a:r>
                    </a:p>
                    <a:p>
                      <a:pPr algn="l" latinLnBrk="1">
                        <a:defRPr/>
                      </a:pPr>
                      <a:endParaRPr lang="en-US" altLang="ko-KR" sz="1400" b="1" dirty="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 b="1" dirty="0">
                          <a:latin typeface="굴림"/>
                          <a:ea typeface="굴림"/>
                        </a:rPr>
                        <a:t>한자</a:t>
                      </a: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)</a:t>
                      </a:r>
                      <a:endParaRPr lang="ko-KR" altLang="en-US" sz="1400" b="1" dirty="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800">
                          <a:latin typeface="굴림"/>
                          <a:ea typeface="굴림"/>
                        </a:rPr>
                        <a:t>사        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19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생년월일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 b="1" dirty="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 dirty="0">
                          <a:latin typeface="굴림"/>
                          <a:ea typeface="굴림"/>
                        </a:rPr>
                        <a:t>성 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272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소     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 b="1" dirty="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94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 dirty="0">
                          <a:latin typeface="굴림"/>
                          <a:ea typeface="굴림"/>
                        </a:rPr>
                        <a:t>연 </a:t>
                      </a:r>
                      <a:r>
                        <a:rPr lang="ko-KR" altLang="en-US" sz="1400" b="1" dirty="0" err="1">
                          <a:latin typeface="굴림"/>
                          <a:ea typeface="굴림"/>
                        </a:rPr>
                        <a:t>락</a:t>
                      </a:r>
                      <a:r>
                        <a:rPr lang="ko-KR" altLang="en-US" sz="1400" b="1" dirty="0">
                          <a:latin typeface="굴림"/>
                          <a:ea typeface="굴림"/>
                        </a:rPr>
                        <a:t> 처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TEL. (      )         -</a:t>
                      </a:r>
                    </a:p>
                    <a:p>
                      <a:pPr algn="l" latinLnBrk="1">
                        <a:defRPr/>
                      </a:pP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H.P</a:t>
                      </a:r>
                      <a:r>
                        <a:rPr lang="en-US" altLang="ko-KR" sz="1400" b="1" baseline="0" dirty="0">
                          <a:latin typeface="굴림"/>
                          <a:ea typeface="굴림"/>
                        </a:rPr>
                        <a:t>. (      )         -</a:t>
                      </a:r>
                      <a:endParaRPr lang="ko-KR" altLang="en-US" sz="1400" b="1" dirty="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86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주     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( </a:t>
                      </a:r>
                      <a:r>
                        <a:rPr lang="en-US" altLang="ko-KR" sz="1400" b="1" baseline="0" dirty="0">
                          <a:latin typeface="굴림"/>
                          <a:ea typeface="굴림"/>
                        </a:rPr>
                        <a:t>      -      )</a:t>
                      </a:r>
                    </a:p>
                    <a:p>
                      <a:pPr algn="l" latinLnBrk="1">
                        <a:defRPr/>
                      </a:pPr>
                      <a:endParaRPr lang="ko-KR" altLang="en-US" sz="1400" b="1" dirty="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066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400" b="1">
                          <a:latin typeface="굴림"/>
                          <a:ea typeface="굴림"/>
                        </a:rPr>
                        <a:t>E-mail</a:t>
                      </a:r>
                      <a:endParaRPr lang="ko-KR" altLang="en-US" sz="1400" b="1">
                        <a:latin typeface="굴림"/>
                        <a:ea typeface="굴림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 b="1" dirty="0">
                          <a:latin typeface="굴림"/>
                          <a:ea typeface="굴림"/>
                        </a:rPr>
                        <a:t>                    </a:t>
                      </a:r>
                      <a:r>
                        <a:rPr lang="en-US" altLang="ko-KR" sz="1400" b="1" baseline="0" dirty="0">
                          <a:latin typeface="굴림"/>
                          <a:ea typeface="굴림"/>
                        </a:rPr>
                        <a:t>      @</a:t>
                      </a:r>
                      <a:endParaRPr lang="ko-KR" altLang="en-US" sz="1400" b="1" dirty="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5142" y="6429600"/>
            <a:ext cx="5826186" cy="688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400" b="1" dirty="0">
                <a:latin typeface="굴림" panose="020B0600000101010101" pitchFamily="50" charset="-127"/>
                <a:ea typeface="굴림" panose="020B0600000101010101" pitchFamily="50" charset="-127"/>
              </a:rPr>
              <a:t>  본인은 </a:t>
            </a:r>
            <a:r>
              <a:rPr lang="en-US" altLang="ko-KR" sz="1400" b="1" dirty="0">
                <a:latin typeface="굴림" panose="020B0600000101010101" pitchFamily="50" charset="-127"/>
                <a:ea typeface="굴림" panose="020B0600000101010101" pitchFamily="50" charset="-127"/>
              </a:rPr>
              <a:t>2023 </a:t>
            </a:r>
            <a:r>
              <a:rPr lang="ko-KR" altLang="en-US" sz="1400" b="1" dirty="0">
                <a:latin typeface="굴림" panose="020B0600000101010101" pitchFamily="50" charset="-127"/>
                <a:ea typeface="굴림" panose="020B0600000101010101" pitchFamily="50" charset="-127"/>
              </a:rPr>
              <a:t>미술작품국제교류전의 개최요강을 준수하여 위와 같은 내용으로 출품 하고자 합니다</a:t>
            </a:r>
            <a:r>
              <a:rPr lang="en-US" altLang="ko-KR" sz="1400" b="1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r>
              <a:rPr lang="ko-KR" altLang="en-US" sz="1400" b="1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ko-KR" altLang="en-US" sz="1400" dirty="0">
              <a:latin typeface="굴림"/>
              <a:ea typeface="굴림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0285" y="7452320"/>
            <a:ext cx="236410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1400" b="1" dirty="0">
                <a:latin typeface="굴림"/>
                <a:ea typeface="굴림"/>
              </a:rPr>
              <a:t>  </a:t>
            </a:r>
            <a:r>
              <a:rPr lang="en-US" altLang="ko-KR" sz="1400" b="1" dirty="0">
                <a:latin typeface="굴림"/>
                <a:ea typeface="굴림"/>
              </a:rPr>
              <a:t>2023</a:t>
            </a:r>
            <a:r>
              <a:rPr lang="ko-KR" altLang="en-US" sz="1400" b="1" dirty="0">
                <a:latin typeface="굴림"/>
                <a:ea typeface="굴림"/>
              </a:rPr>
              <a:t>년         월          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59558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 b="1" dirty="0">
                <a:latin typeface="굴림"/>
                <a:ea typeface="굴림"/>
              </a:rPr>
              <a:t>사단법인 한국교육문화원 귀중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26710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600" b="1" dirty="0">
                <a:latin typeface="굴림"/>
                <a:ea typeface="굴림"/>
              </a:rPr>
              <a:t>출 품 자 </a:t>
            </a:r>
            <a:r>
              <a:rPr lang="en-US" altLang="ko-KR" sz="1600" b="1" dirty="0">
                <a:latin typeface="굴림"/>
                <a:ea typeface="굴림"/>
              </a:rPr>
              <a:t>:                        (</a:t>
            </a:r>
            <a:r>
              <a:rPr lang="ko-KR" altLang="en-US" sz="1600" b="1" dirty="0">
                <a:latin typeface="굴림"/>
                <a:ea typeface="굴림"/>
              </a:rPr>
              <a:t>서명</a:t>
            </a:r>
            <a:r>
              <a:rPr lang="en-US" altLang="ko-KR" sz="1600" b="1" dirty="0">
                <a:latin typeface="굴림"/>
                <a:ea typeface="굴림"/>
              </a:rPr>
              <a:t>)</a:t>
            </a:r>
            <a:endParaRPr lang="ko-KR" altLang="en-US" sz="1600" b="1" dirty="0">
              <a:latin typeface="굴림"/>
              <a:ea typeface="굴림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dirty="0">
                <a:latin typeface="굴림"/>
                <a:ea typeface="굴림"/>
              </a:rPr>
              <a:t>(</a:t>
            </a:r>
            <a:r>
              <a:rPr lang="ko-KR" altLang="en-US" dirty="0">
                <a:latin typeface="굴림"/>
                <a:ea typeface="굴림"/>
              </a:rPr>
              <a:t>앞면</a:t>
            </a:r>
            <a:r>
              <a:rPr lang="en-US" altLang="ko-KR" dirty="0">
                <a:latin typeface="굴림"/>
                <a:ea typeface="굴림"/>
              </a:rPr>
              <a:t>)</a:t>
            </a:r>
            <a:endParaRPr lang="ko-KR" altLang="en-US" dirty="0">
              <a:latin typeface="굴림"/>
              <a:ea typeface="굴림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  <p:extLst>
      <p:ext uri="{BB962C8B-B14F-4D97-AF65-F5344CB8AC3E}">
        <p14:creationId xmlns:p14="http://schemas.microsoft.com/office/powerpoint/2010/main" val="350864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582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080670"/>
              </p:ext>
            </p:extLst>
          </p:nvPr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3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694">
                <a:tc gridSpan="2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800" b="1" dirty="0">
                          <a:latin typeface="굴림"/>
                          <a:ea typeface="굴림"/>
                        </a:rPr>
                        <a:t>2023</a:t>
                      </a:r>
                      <a:r>
                        <a:rPr lang="ko-KR" altLang="en-US" sz="1800" b="1" baseline="0" dirty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 b="1" dirty="0">
                          <a:latin typeface="굴림"/>
                          <a:ea typeface="굴림"/>
                        </a:rPr>
                        <a:t>미술작품국제교류전</a:t>
                      </a: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 dirty="0">
                          <a:latin typeface="굴림"/>
                          <a:ea typeface="굴림"/>
                        </a:rPr>
                        <a:t>출 품 신 청 서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출품분야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 b="1" dirty="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작 품 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 b="1" dirty="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규     격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 b="1" dirty="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1636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작품소개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 b="1" dirty="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5950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b="1">
                          <a:latin typeface="굴림"/>
                          <a:ea typeface="굴림"/>
                        </a:rPr>
                        <a:t>작가프로필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 b="1" dirty="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0132">
                <a:tc gridSpan="2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ko-KR" altLang="en-US" sz="1400" b="1" dirty="0">
                          <a:latin typeface="굴림"/>
                          <a:ea typeface="굴림"/>
                        </a:rPr>
                        <a:t>      기타사항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59558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 b="1" dirty="0">
                <a:latin typeface="굴림"/>
                <a:ea typeface="굴림"/>
              </a:rPr>
              <a:t>사단법인 한국교육문화원 귀중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>
                <a:latin typeface="굴림"/>
                <a:ea typeface="굴림"/>
              </a:rPr>
              <a:t>(</a:t>
            </a:r>
            <a:r>
              <a:rPr lang="ko-KR" altLang="en-US">
                <a:latin typeface="굴림"/>
                <a:ea typeface="굴림"/>
              </a:rPr>
              <a:t>뒷면</a:t>
            </a:r>
            <a:r>
              <a:rPr lang="en-US" altLang="ko-KR">
                <a:latin typeface="굴림"/>
                <a:ea typeface="굴림"/>
              </a:rPr>
              <a:t>)</a:t>
            </a:r>
            <a:endParaRPr lang="ko-KR" altLang="en-US">
              <a:latin typeface="굴림"/>
              <a:ea typeface="굴림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  <p:extLst>
      <p:ext uri="{BB962C8B-B14F-4D97-AF65-F5344CB8AC3E}">
        <p14:creationId xmlns:p14="http://schemas.microsoft.com/office/powerpoint/2010/main" val="14170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MS PGothic"/>
        <a:font script="Hang" typeface="HY중고딕"/>
        <a:font script="Hans" typeface="隶书"/>
        <a:font script="Hant" typeface="Microsoft JhengHei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SimSun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902</Words>
  <Application>Microsoft Office PowerPoint</Application>
  <PresentationFormat>화면 슬라이드 쇼(4:3)</PresentationFormat>
  <Paragraphs>173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27" baseType="lpstr">
      <vt:lpstr>HY신명조</vt:lpstr>
      <vt:lpstr>HY중고딕</vt:lpstr>
      <vt:lpstr>HY헤드라인M</vt:lpstr>
      <vt:lpstr>굴림</vt:lpstr>
      <vt:lpstr>굴림체</vt:lpstr>
      <vt:lpstr>궁서</vt:lpstr>
      <vt:lpstr>궁서체</vt:lpstr>
      <vt:lpstr>襟 컲?</vt:lpstr>
      <vt:lpstr>맑은 고딕</vt:lpstr>
      <vt:lpstr>바탕</vt:lpstr>
      <vt:lpstr>새굴림</vt:lpstr>
      <vt:lpstr>Berlin Sans FB Demi</vt:lpstr>
      <vt:lpstr>Calibri</vt:lpstr>
      <vt:lpstr>Constantia</vt:lpstr>
      <vt:lpstr>Wingdings</vt:lpstr>
      <vt:lpstr>Wingdings 2</vt:lpstr>
      <vt:lpstr>흐름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>Samsung Electronics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조 규호</cp:lastModifiedBy>
  <cp:revision>244</cp:revision>
  <dcterms:created xsi:type="dcterms:W3CDTF">2010-03-26T02:19:40Z</dcterms:created>
  <dcterms:modified xsi:type="dcterms:W3CDTF">2023-09-07T02:58:46Z</dcterms:modified>
  <cp:version>1000.0000.01</cp:version>
</cp:coreProperties>
</file>