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26"/>
  </p:notesMasterIdLst>
  <p:sldIdLst>
    <p:sldId id="256" r:id="rId2"/>
    <p:sldId id="257" r:id="rId3"/>
    <p:sldId id="259" r:id="rId4"/>
    <p:sldId id="260" r:id="rId5"/>
    <p:sldId id="261" r:id="rId6"/>
    <p:sldId id="262" r:id="rId7"/>
    <p:sldId id="263" r:id="rId8"/>
    <p:sldId id="264" r:id="rId9"/>
    <p:sldId id="265" r:id="rId10"/>
    <p:sldId id="266" r:id="rId11"/>
    <p:sldId id="268" r:id="rId12"/>
    <p:sldId id="269" r:id="rId13"/>
    <p:sldId id="270" r:id="rId14"/>
    <p:sldId id="271" r:id="rId15"/>
    <p:sldId id="272" r:id="rId16"/>
    <p:sldId id="273" r:id="rId17"/>
    <p:sldId id="274" r:id="rId18"/>
    <p:sldId id="275" r:id="rId19"/>
    <p:sldId id="276" r:id="rId20"/>
    <p:sldId id="278" r:id="rId21"/>
    <p:sldId id="279" r:id="rId22"/>
    <p:sldId id="280" r:id="rId23"/>
    <p:sldId id="281" r:id="rId24"/>
    <p:sldId id="277" r:id="rId25"/>
  </p:sldIdLst>
  <p:sldSz cx="6858000" cy="9144000" type="screen4x3"/>
  <p:notesSz cx="6805613" cy="9939338"/>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0000FF"/>
  </p:clrMru>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보통 스타일 2 - 강조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스타일 없음, 표 눈금">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36" y="2688"/>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E4F38AB3-5278-41F4-AB62-7792D38485FB}" type="datetimeFigureOut">
              <a:rPr lang="ko-KR" altLang="en-US" smtClean="0"/>
              <a:pPr/>
              <a:t>2011-02-09</a:t>
            </a:fld>
            <a:endParaRPr lang="ko-KR" altLang="en-US"/>
          </a:p>
        </p:txBody>
      </p:sp>
      <p:sp>
        <p:nvSpPr>
          <p:cNvPr id="4" name="슬라이드 이미지 개체 틀 3"/>
          <p:cNvSpPr>
            <a:spLocks noGrp="1" noRot="1" noChangeAspect="1"/>
          </p:cNvSpPr>
          <p:nvPr>
            <p:ph type="sldImg" idx="2"/>
          </p:nvPr>
        </p:nvSpPr>
        <p:spPr>
          <a:xfrm>
            <a:off x="2006600" y="746125"/>
            <a:ext cx="2792413" cy="3725863"/>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E8DD0DD6-E10A-4E53-A377-576434F1DE2B}"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endParaRPr lang="ko-KR" altLang="en-US" dirty="0"/>
          </a:p>
        </p:txBody>
      </p:sp>
      <p:sp>
        <p:nvSpPr>
          <p:cNvPr id="4" name="슬라이드 번호 개체 틀 3"/>
          <p:cNvSpPr>
            <a:spLocks noGrp="1"/>
          </p:cNvSpPr>
          <p:nvPr>
            <p:ph type="sldNum" sz="quarter" idx="10"/>
          </p:nvPr>
        </p:nvSpPr>
        <p:spPr/>
        <p:txBody>
          <a:bodyPr/>
          <a:lstStyle/>
          <a:p>
            <a:fld id="{E8DD0DD6-E10A-4E53-A377-576434F1DE2B}" type="slidenum">
              <a:rPr lang="ko-KR" altLang="en-US" smtClean="0"/>
              <a:pPr/>
              <a:t>1</a:t>
            </a:fld>
            <a:endParaRPr lang="ko-KR"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23" name="직사각형 22"/>
          <p:cNvSpPr/>
          <p:nvPr/>
        </p:nvSpPr>
        <p:spPr>
          <a:xfrm flipV="1">
            <a:off x="4057637" y="5080001"/>
            <a:ext cx="2800364" cy="121449"/>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직사각형 23"/>
          <p:cNvSpPr/>
          <p:nvPr/>
        </p:nvSpPr>
        <p:spPr>
          <a:xfrm flipV="1">
            <a:off x="4057650" y="5196013"/>
            <a:ext cx="2800351" cy="256032"/>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24"/>
          <p:cNvSpPr/>
          <p:nvPr/>
        </p:nvSpPr>
        <p:spPr>
          <a:xfrm flipV="1">
            <a:off x="4057650" y="5486889"/>
            <a:ext cx="2800351" cy="12192"/>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25"/>
          <p:cNvSpPr/>
          <p:nvPr/>
        </p:nvSpPr>
        <p:spPr>
          <a:xfrm flipV="1">
            <a:off x="4057650" y="5552537"/>
            <a:ext cx="1474470" cy="24384"/>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직사각형 26"/>
          <p:cNvSpPr/>
          <p:nvPr/>
        </p:nvSpPr>
        <p:spPr>
          <a:xfrm flipV="1">
            <a:off x="4057650" y="5599429"/>
            <a:ext cx="1474470" cy="12192"/>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모서리가 둥근 직사각형 29"/>
          <p:cNvSpPr/>
          <p:nvPr/>
        </p:nvSpPr>
        <p:spPr bwMode="white">
          <a:xfrm>
            <a:off x="4057650" y="5283200"/>
            <a:ext cx="229743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모서리가 둥근 직사각형 30"/>
          <p:cNvSpPr/>
          <p:nvPr/>
        </p:nvSpPr>
        <p:spPr bwMode="white">
          <a:xfrm>
            <a:off x="5532380" y="5414644"/>
            <a:ext cx="1200150" cy="4876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직사각형 6"/>
          <p:cNvSpPr/>
          <p:nvPr/>
        </p:nvSpPr>
        <p:spPr>
          <a:xfrm>
            <a:off x="1" y="4866216"/>
            <a:ext cx="6858000" cy="32556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직사각형 9"/>
          <p:cNvSpPr/>
          <p:nvPr/>
        </p:nvSpPr>
        <p:spPr>
          <a:xfrm>
            <a:off x="0" y="4900704"/>
            <a:ext cx="6858001" cy="187569"/>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직사각형 10"/>
          <p:cNvSpPr/>
          <p:nvPr/>
        </p:nvSpPr>
        <p:spPr>
          <a:xfrm flipV="1">
            <a:off x="4810538" y="4857453"/>
            <a:ext cx="2047463" cy="331243"/>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직사각형 18"/>
          <p:cNvSpPr/>
          <p:nvPr/>
        </p:nvSpPr>
        <p:spPr>
          <a:xfrm>
            <a:off x="0" y="0"/>
            <a:ext cx="6858000" cy="49356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제목 7"/>
          <p:cNvSpPr>
            <a:spLocks noGrp="1"/>
          </p:cNvSpPr>
          <p:nvPr>
            <p:ph type="ctrTitle"/>
          </p:nvPr>
        </p:nvSpPr>
        <p:spPr>
          <a:xfrm>
            <a:off x="342900" y="3202517"/>
            <a:ext cx="6343650" cy="1960033"/>
          </a:xfrm>
        </p:spPr>
        <p:txBody>
          <a:bodyPr anchor="b"/>
          <a:lstStyle>
            <a:lvl1pPr>
              <a:defRPr sz="4400">
                <a:solidFill>
                  <a:schemeClr val="bg1"/>
                </a:solidFill>
              </a:defRPr>
            </a:lvl1pPr>
          </a:lstStyle>
          <a:p>
            <a:r>
              <a:rPr kumimoji="0" lang="ko-KR" altLang="en-US" smtClean="0"/>
              <a:t>마스터 제목 스타일 편집</a:t>
            </a:r>
            <a:endParaRPr kumimoji="0" lang="en-US"/>
          </a:p>
        </p:txBody>
      </p:sp>
      <p:sp>
        <p:nvSpPr>
          <p:cNvPr id="9" name="부제목 8"/>
          <p:cNvSpPr>
            <a:spLocks noGrp="1"/>
          </p:cNvSpPr>
          <p:nvPr>
            <p:ph type="subTitle" idx="1"/>
          </p:nvPr>
        </p:nvSpPr>
        <p:spPr>
          <a:xfrm>
            <a:off x="342900" y="5199917"/>
            <a:ext cx="3714750" cy="23368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ko-KR" altLang="en-US" smtClean="0"/>
              <a:t>마스터 부제목 스타일 편집</a:t>
            </a:r>
            <a:endParaRPr kumimoji="0" lang="en-US"/>
          </a:p>
        </p:txBody>
      </p:sp>
      <p:sp>
        <p:nvSpPr>
          <p:cNvPr id="28" name="날짜 개체 틀 27"/>
          <p:cNvSpPr>
            <a:spLocks noGrp="1"/>
          </p:cNvSpPr>
          <p:nvPr>
            <p:ph type="dt" sz="half" idx="10"/>
          </p:nvPr>
        </p:nvSpPr>
        <p:spPr>
          <a:xfrm>
            <a:off x="5029200" y="5608320"/>
            <a:ext cx="720090" cy="609600"/>
          </a:xfrm>
        </p:spPr>
        <p:txBody>
          <a:bodyPr/>
          <a:lstStyle/>
          <a:p>
            <a:fld id="{9456F679-FBBD-4850-B44C-883EA6C74975}" type="datetime1">
              <a:rPr lang="ko-KR" altLang="en-US" smtClean="0"/>
              <a:pPr/>
              <a:t>2011-02-09</a:t>
            </a:fld>
            <a:endParaRPr lang="ko-KR" altLang="en-US"/>
          </a:p>
        </p:txBody>
      </p:sp>
      <p:sp>
        <p:nvSpPr>
          <p:cNvPr id="17" name="바닥글 개체 틀 16"/>
          <p:cNvSpPr>
            <a:spLocks noGrp="1"/>
          </p:cNvSpPr>
          <p:nvPr>
            <p:ph type="ftr" sz="quarter" idx="11"/>
          </p:nvPr>
        </p:nvSpPr>
        <p:spPr>
          <a:xfrm>
            <a:off x="4057650" y="5607051"/>
            <a:ext cx="971550" cy="609600"/>
          </a:xfrm>
        </p:spPr>
        <p:txBody>
          <a:bodyPr/>
          <a:lstStyle/>
          <a:p>
            <a:endParaRPr lang="ko-KR" altLang="en-US"/>
          </a:p>
        </p:txBody>
      </p:sp>
      <p:sp>
        <p:nvSpPr>
          <p:cNvPr id="29" name="슬라이드 번호 개체 틀 28"/>
          <p:cNvSpPr>
            <a:spLocks noGrp="1"/>
          </p:cNvSpPr>
          <p:nvPr>
            <p:ph type="sldNum" sz="quarter" idx="12"/>
          </p:nvPr>
        </p:nvSpPr>
        <p:spPr>
          <a:xfrm>
            <a:off x="6240066" y="1515"/>
            <a:ext cx="560784" cy="487680"/>
          </a:xfrm>
        </p:spPr>
        <p:txBody>
          <a:bodyPr/>
          <a:lstStyle>
            <a:lvl1pPr algn="r">
              <a:defRPr sz="1800">
                <a:solidFill>
                  <a:schemeClr val="bg1"/>
                </a:solidFill>
              </a:defRPr>
            </a:lvl1pPr>
          </a:lstStyle>
          <a:p>
            <a:fld id="{FB5D2FAA-0FDA-409F-89F0-564FE270511B}" type="slidenum">
              <a:rPr lang="ko-KR" altLang="en-US" smtClean="0"/>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p>
            <a:fld id="{220B3E72-1313-4181-8EA5-D319558B3705}" type="datetime1">
              <a:rPr lang="ko-KR" altLang="en-US" smtClean="0"/>
              <a:pPr/>
              <a:t>2011-02-09</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FB5D2FAA-0FDA-409F-89F0-564FE270511B}"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5086350" y="1524000"/>
            <a:ext cx="1428750" cy="7315200"/>
          </a:xfrm>
        </p:spPr>
        <p:txBody>
          <a:bodyPr vert="eaVert"/>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a:xfrm>
            <a:off x="342900" y="1524000"/>
            <a:ext cx="4686300" cy="7315200"/>
          </a:xfrm>
        </p:spPr>
        <p:txBody>
          <a:bodyPr vert="eaVer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p>
            <a:fld id="{2938705D-E3DE-4459-BCF0-DD36DB97D8E3}" type="datetime1">
              <a:rPr lang="ko-KR" altLang="en-US" smtClean="0"/>
              <a:pPr/>
              <a:t>2011-02-09</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FB5D2FAA-0FDA-409F-89F0-564FE270511B}"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smtClean="0"/>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p>
            <a:fld id="{E14425D6-AA40-45B7-ADF0-B87A00BFD36B}" type="datetime1">
              <a:rPr lang="ko-KR" altLang="en-US" smtClean="0"/>
              <a:pPr/>
              <a:t>2011-02-09</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FB5D2FAA-0FDA-409F-89F0-564FE270511B}"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541735" y="2641601"/>
            <a:ext cx="5829300" cy="1816100"/>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541735" y="4489451"/>
            <a:ext cx="5829300" cy="2012949"/>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ko-KR" altLang="en-US" smtClean="0"/>
              <a:t>마스터 텍스트 스타일을 편집합니다</a:t>
            </a:r>
          </a:p>
        </p:txBody>
      </p:sp>
      <p:sp>
        <p:nvSpPr>
          <p:cNvPr id="4" name="날짜 개체 틀 3"/>
          <p:cNvSpPr>
            <a:spLocks noGrp="1"/>
          </p:cNvSpPr>
          <p:nvPr>
            <p:ph type="dt" sz="half" idx="10"/>
          </p:nvPr>
        </p:nvSpPr>
        <p:spPr/>
        <p:txBody>
          <a:bodyPr/>
          <a:lstStyle/>
          <a:p>
            <a:fld id="{B58A220B-6EF7-4A98-8885-9F7C51F83577}" type="datetime1">
              <a:rPr lang="ko-KR" altLang="en-US" smtClean="0"/>
              <a:pPr/>
              <a:t>2011-02-09</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FB5D2FAA-0FDA-409F-89F0-564FE270511B}" type="slidenum">
              <a:rPr lang="ko-KR" altLang="en-US" smtClean="0"/>
              <a:pPr/>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smtClean="0"/>
              <a:t>마스터 제목 스타일 편집</a:t>
            </a:r>
            <a:endParaRPr kumimoji="0" lang="en-US"/>
          </a:p>
        </p:txBody>
      </p:sp>
      <p:sp>
        <p:nvSpPr>
          <p:cNvPr id="3" name="내용 개체 틀 2"/>
          <p:cNvSpPr>
            <a:spLocks noGrp="1"/>
          </p:cNvSpPr>
          <p:nvPr>
            <p:ph sz="half" idx="1"/>
          </p:nvPr>
        </p:nvSpPr>
        <p:spPr>
          <a:xfrm>
            <a:off x="342900" y="2999233"/>
            <a:ext cx="3028950" cy="6034617"/>
          </a:xfrm>
        </p:spPr>
        <p:txBody>
          <a:bodyPr/>
          <a:lstStyle>
            <a:lvl1pPr>
              <a:defRPr sz="2000"/>
            </a:lvl1pPr>
            <a:lvl2pPr>
              <a:defRPr sz="1900"/>
            </a:lvl2pPr>
            <a:lvl3pPr>
              <a:defRPr sz="1800"/>
            </a:lvl3pPr>
            <a:lvl4pPr>
              <a:defRPr sz="1800"/>
            </a:lvl4pPr>
            <a:lvl5pPr>
              <a:defRPr sz="1800"/>
            </a:lvl5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내용 개체 틀 3"/>
          <p:cNvSpPr>
            <a:spLocks noGrp="1"/>
          </p:cNvSpPr>
          <p:nvPr>
            <p:ph sz="half" idx="2"/>
          </p:nvPr>
        </p:nvSpPr>
        <p:spPr>
          <a:xfrm>
            <a:off x="3486150" y="2999233"/>
            <a:ext cx="3028950" cy="6034617"/>
          </a:xfrm>
        </p:spPr>
        <p:txBody>
          <a:bodyPr/>
          <a:lstStyle>
            <a:lvl1pPr>
              <a:defRPr sz="2000"/>
            </a:lvl1pPr>
            <a:lvl2pPr>
              <a:defRPr sz="1900"/>
            </a:lvl2pPr>
            <a:lvl3pPr>
              <a:defRPr sz="1800"/>
            </a:lvl3pPr>
            <a:lvl4pPr>
              <a:defRPr sz="1800"/>
            </a:lvl4pPr>
            <a:lvl5pPr>
              <a:defRPr sz="1800"/>
            </a:lvl5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p:txBody>
          <a:bodyPr/>
          <a:lstStyle/>
          <a:p>
            <a:fld id="{9D6D8CEF-6241-4343-925E-FEFB6B43FCA1}" type="datetime1">
              <a:rPr lang="ko-KR" altLang="en-US" smtClean="0"/>
              <a:pPr/>
              <a:t>2011-02-09</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FB5D2FAA-0FDA-409F-89F0-564FE270511B}"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285750" y="1524000"/>
            <a:ext cx="6286500" cy="1426464"/>
          </a:xfrm>
        </p:spPr>
        <p:txBody>
          <a:bodyPr anchor="ctr"/>
          <a:lstStyle>
            <a:lvl1pPr>
              <a:defRPr sz="4000" b="0" i="0" cap="none" baseline="0"/>
            </a:lvl1pPr>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285750" y="2993293"/>
            <a:ext cx="3031236" cy="6096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ko-KR" altLang="en-US" smtClean="0"/>
              <a:t>마스터 텍스트 스타일을 편집합니다</a:t>
            </a:r>
          </a:p>
        </p:txBody>
      </p:sp>
      <p:sp>
        <p:nvSpPr>
          <p:cNvPr id="4" name="텍스트 개체 틀 3"/>
          <p:cNvSpPr>
            <a:spLocks noGrp="1"/>
          </p:cNvSpPr>
          <p:nvPr>
            <p:ph type="body" sz="half" idx="3"/>
          </p:nvPr>
        </p:nvSpPr>
        <p:spPr>
          <a:xfrm>
            <a:off x="3540919" y="2993293"/>
            <a:ext cx="3031331" cy="6096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ko-KR" altLang="en-US" smtClean="0"/>
              <a:t>마스터 텍스트 스타일을 편집합니다</a:t>
            </a:r>
          </a:p>
        </p:txBody>
      </p:sp>
      <p:sp>
        <p:nvSpPr>
          <p:cNvPr id="5" name="내용 개체 틀 4"/>
          <p:cNvSpPr>
            <a:spLocks noGrp="1"/>
          </p:cNvSpPr>
          <p:nvPr>
            <p:ph sz="quarter" idx="2"/>
          </p:nvPr>
        </p:nvSpPr>
        <p:spPr>
          <a:xfrm>
            <a:off x="285750" y="3611359"/>
            <a:ext cx="3031236" cy="5181600"/>
          </a:xfrm>
        </p:spPr>
        <p:txBody>
          <a:bodyPr/>
          <a:lstStyle>
            <a:lvl1pPr>
              <a:defRPr sz="2000"/>
            </a:lvl1pPr>
            <a:lvl2pPr>
              <a:defRPr sz="2000"/>
            </a:lvl2pPr>
            <a:lvl3pPr>
              <a:defRPr sz="1800"/>
            </a:lvl3pPr>
            <a:lvl4pPr>
              <a:defRPr sz="1600"/>
            </a:lvl4pPr>
            <a:lvl5pPr>
              <a:defRPr sz="1600"/>
            </a:lvl5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6" name="내용 개체 틀 5"/>
          <p:cNvSpPr>
            <a:spLocks noGrp="1"/>
          </p:cNvSpPr>
          <p:nvPr>
            <p:ph sz="quarter" idx="4"/>
          </p:nvPr>
        </p:nvSpPr>
        <p:spPr>
          <a:xfrm>
            <a:off x="3538729" y="3611359"/>
            <a:ext cx="3031331" cy="5181600"/>
          </a:xfrm>
        </p:spPr>
        <p:txBody>
          <a:bodyPr/>
          <a:lstStyle>
            <a:lvl1pPr>
              <a:defRPr sz="2000"/>
            </a:lvl1pPr>
            <a:lvl2pPr>
              <a:defRPr sz="2000"/>
            </a:lvl2pPr>
            <a:lvl3pPr>
              <a:defRPr sz="1800"/>
            </a:lvl3pPr>
            <a:lvl4pPr>
              <a:defRPr sz="1600"/>
            </a:lvl4pPr>
            <a:lvl5pPr>
              <a:defRPr sz="1600"/>
            </a:lvl5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26" name="날짜 개체 틀 25"/>
          <p:cNvSpPr>
            <a:spLocks noGrp="1"/>
          </p:cNvSpPr>
          <p:nvPr>
            <p:ph type="dt" sz="half" idx="10"/>
          </p:nvPr>
        </p:nvSpPr>
        <p:spPr/>
        <p:txBody>
          <a:bodyPr rtlCol="0"/>
          <a:lstStyle/>
          <a:p>
            <a:fld id="{40A653A4-E0AE-4D39-A850-B264A6D8FBF5}" type="datetime1">
              <a:rPr lang="ko-KR" altLang="en-US" smtClean="0"/>
              <a:pPr/>
              <a:t>2011-02-09</a:t>
            </a:fld>
            <a:endParaRPr lang="ko-KR" altLang="en-US"/>
          </a:p>
        </p:txBody>
      </p:sp>
      <p:sp>
        <p:nvSpPr>
          <p:cNvPr id="27" name="슬라이드 번호 개체 틀 26"/>
          <p:cNvSpPr>
            <a:spLocks noGrp="1"/>
          </p:cNvSpPr>
          <p:nvPr>
            <p:ph type="sldNum" sz="quarter" idx="11"/>
          </p:nvPr>
        </p:nvSpPr>
        <p:spPr/>
        <p:txBody>
          <a:bodyPr rtlCol="0"/>
          <a:lstStyle/>
          <a:p>
            <a:fld id="{FB5D2FAA-0FDA-409F-89F0-564FE270511B}" type="slidenum">
              <a:rPr lang="ko-KR" altLang="en-US" smtClean="0"/>
              <a:pPr/>
              <a:t>‹#›</a:t>
            </a:fld>
            <a:endParaRPr lang="ko-KR" altLang="en-US"/>
          </a:p>
        </p:txBody>
      </p:sp>
      <p:sp>
        <p:nvSpPr>
          <p:cNvPr id="28" name="바닥글 개체 틀 27"/>
          <p:cNvSpPr>
            <a:spLocks noGrp="1"/>
          </p:cNvSpPr>
          <p:nvPr>
            <p:ph type="ftr" sz="quarter" idx="12"/>
          </p:nvPr>
        </p:nvSpPr>
        <p:spPr/>
        <p:txBody>
          <a:bodyPr rtlCol="0"/>
          <a:lstStyle/>
          <a:p>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a:xfrm>
            <a:off x="342900" y="1524000"/>
            <a:ext cx="6172200" cy="1426464"/>
          </a:xfrm>
        </p:spPr>
        <p:txBody>
          <a:bodyPr anchor="ctr"/>
          <a:lstStyle>
            <a:lvl1pPr>
              <a:defRPr sz="4000">
                <a:solidFill>
                  <a:schemeClr val="tx2"/>
                </a:solidFill>
              </a:defRPr>
            </a:lvl1pPr>
          </a:lstStyle>
          <a:p>
            <a:r>
              <a:rPr kumimoji="0" lang="ko-KR" altLang="en-US" smtClean="0"/>
              <a:t>마스터 제목 스타일 편집</a:t>
            </a:r>
            <a:endParaRPr kumimoji="0" lang="en-US"/>
          </a:p>
        </p:txBody>
      </p:sp>
      <p:sp>
        <p:nvSpPr>
          <p:cNvPr id="3" name="날짜 개체 틀 2"/>
          <p:cNvSpPr>
            <a:spLocks noGrp="1"/>
          </p:cNvSpPr>
          <p:nvPr>
            <p:ph type="dt" sz="half" idx="10"/>
          </p:nvPr>
        </p:nvSpPr>
        <p:spPr>
          <a:xfrm>
            <a:off x="4937760" y="816864"/>
            <a:ext cx="717948" cy="609600"/>
          </a:xfrm>
        </p:spPr>
        <p:txBody>
          <a:bodyPr/>
          <a:lstStyle/>
          <a:p>
            <a:fld id="{AB00ABA7-0574-4C21-8FFB-BCD892147BF8}" type="datetime1">
              <a:rPr lang="ko-KR" altLang="en-US" smtClean="0"/>
              <a:pPr/>
              <a:t>2011-02-09</a:t>
            </a:fld>
            <a:endParaRPr lang="ko-KR" altLang="en-US"/>
          </a:p>
        </p:txBody>
      </p:sp>
      <p:sp>
        <p:nvSpPr>
          <p:cNvPr id="4" name="바닥글 개체 틀 3"/>
          <p:cNvSpPr>
            <a:spLocks noGrp="1"/>
          </p:cNvSpPr>
          <p:nvPr>
            <p:ph type="ftr" sz="quarter" idx="11"/>
          </p:nvPr>
        </p:nvSpPr>
        <p:spPr>
          <a:xfrm>
            <a:off x="3943350" y="816864"/>
            <a:ext cx="994410" cy="609600"/>
          </a:xfrm>
        </p:spPr>
        <p:txBody>
          <a:bodyPr/>
          <a:lstStyle/>
          <a:p>
            <a:endParaRPr lang="ko-KR" altLang="en-US"/>
          </a:p>
        </p:txBody>
      </p:sp>
      <p:sp>
        <p:nvSpPr>
          <p:cNvPr id="5" name="슬라이드 번호 개체 틀 4"/>
          <p:cNvSpPr>
            <a:spLocks noGrp="1"/>
          </p:cNvSpPr>
          <p:nvPr>
            <p:ph type="sldNum" sz="quarter" idx="12"/>
          </p:nvPr>
        </p:nvSpPr>
        <p:spPr>
          <a:xfrm>
            <a:off x="6131052" y="3029"/>
            <a:ext cx="571500" cy="487680"/>
          </a:xfrm>
        </p:spPr>
        <p:txBody>
          <a:bodyPr/>
          <a:lstStyle/>
          <a:p>
            <a:fld id="{FB5D2FAA-0FDA-409F-89F0-564FE270511B}"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E7A1B315-CA39-4CC7-939A-49578283D774}" type="datetime1">
              <a:rPr lang="ko-KR" altLang="en-US" smtClean="0"/>
              <a:pPr/>
              <a:t>2011-02-09</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FB5D2FAA-0FDA-409F-89F0-564FE270511B}"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015122" y="1469293"/>
            <a:ext cx="2537460" cy="1170432"/>
          </a:xfrm>
        </p:spPr>
        <p:txBody>
          <a:bodyPr anchor="b"/>
          <a:lstStyle>
            <a:lvl1pPr algn="l">
              <a:buNone/>
              <a:defRPr sz="1800" b="1"/>
            </a:lvl1pPr>
          </a:lstStyle>
          <a:p>
            <a:r>
              <a:rPr kumimoji="0" lang="ko-KR" altLang="en-US" smtClean="0"/>
              <a:t>마스터 제목 스타일 편집</a:t>
            </a:r>
            <a:endParaRPr kumimoji="0" lang="en-US"/>
          </a:p>
        </p:txBody>
      </p:sp>
      <p:sp>
        <p:nvSpPr>
          <p:cNvPr id="3" name="텍스트 개체 틀 2"/>
          <p:cNvSpPr>
            <a:spLocks noGrp="1"/>
          </p:cNvSpPr>
          <p:nvPr>
            <p:ph type="body" idx="2"/>
          </p:nvPr>
        </p:nvSpPr>
        <p:spPr>
          <a:xfrm>
            <a:off x="4015122" y="2680969"/>
            <a:ext cx="2537460" cy="615696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ko-KR" altLang="en-US" smtClean="0"/>
              <a:t>마스터 텍스트 스타일을 편집합니다</a:t>
            </a:r>
          </a:p>
        </p:txBody>
      </p:sp>
      <p:sp>
        <p:nvSpPr>
          <p:cNvPr id="4" name="내용 개체 틀 3"/>
          <p:cNvSpPr>
            <a:spLocks noGrp="1"/>
          </p:cNvSpPr>
          <p:nvPr>
            <p:ph sz="half" idx="1"/>
          </p:nvPr>
        </p:nvSpPr>
        <p:spPr>
          <a:xfrm>
            <a:off x="114300" y="1035049"/>
            <a:ext cx="3826764" cy="7802880"/>
          </a:xfrm>
        </p:spPr>
        <p:txBody>
          <a:bodyPr/>
          <a:lstStyle>
            <a:lvl1pPr>
              <a:defRPr sz="3200"/>
            </a:lvl1pPr>
            <a:lvl2pPr>
              <a:defRPr sz="2800"/>
            </a:lvl2pPr>
            <a:lvl3pPr>
              <a:defRPr sz="2400"/>
            </a:lvl3pPr>
            <a:lvl4pPr>
              <a:defRPr sz="2000"/>
            </a:lvl4pPr>
            <a:lvl5pPr>
              <a:defRPr sz="2000"/>
            </a:lvl5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날짜 개체 틀 4"/>
          <p:cNvSpPr>
            <a:spLocks noGrp="1"/>
          </p:cNvSpPr>
          <p:nvPr>
            <p:ph type="dt" sz="half" idx="10"/>
          </p:nvPr>
        </p:nvSpPr>
        <p:spPr/>
        <p:txBody>
          <a:bodyPr/>
          <a:lstStyle/>
          <a:p>
            <a:fld id="{576FB73D-CD10-4B15-8849-EC6E857B9F37}" type="datetime1">
              <a:rPr lang="ko-KR" altLang="en-US" smtClean="0"/>
              <a:pPr/>
              <a:t>2011-02-09</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FB5D2FAA-0FDA-409F-89F0-564FE270511B}" type="slidenum">
              <a:rPr lang="ko-KR" altLang="en-US" smtClean="0"/>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4080326" y="1478881"/>
            <a:ext cx="440102" cy="6242183"/>
          </a:xfrm>
        </p:spPr>
        <p:txBody>
          <a:bodyPr vert="vert270" lIns="45720" tIns="0" rIns="45720" anchor="t"/>
          <a:lstStyle>
            <a:lvl1pPr algn="ctr">
              <a:buNone/>
              <a:defRPr sz="2000" b="1"/>
            </a:lvl1pPr>
          </a:lstStyle>
          <a:p>
            <a:r>
              <a:rPr kumimoji="0" lang="ko-KR" altLang="en-US" smtClean="0"/>
              <a:t>마스터 제목 스타일 편집</a:t>
            </a:r>
            <a:endParaRPr kumimoji="0" lang="en-US"/>
          </a:p>
        </p:txBody>
      </p:sp>
      <p:sp>
        <p:nvSpPr>
          <p:cNvPr id="3" name="그림 개체 틀 2"/>
          <p:cNvSpPr>
            <a:spLocks noGrp="1"/>
          </p:cNvSpPr>
          <p:nvPr>
            <p:ph type="pic" idx="1"/>
          </p:nvPr>
        </p:nvSpPr>
        <p:spPr>
          <a:xfrm>
            <a:off x="302753" y="1524000"/>
            <a:ext cx="3429000" cy="6096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ko-KR" altLang="en-US" smtClean="0"/>
              <a:t>그림을 추가하려면 아이콘을 클릭하십시오</a:t>
            </a:r>
            <a:endParaRPr kumimoji="0" lang="en-US" dirty="0"/>
          </a:p>
        </p:txBody>
      </p:sp>
      <p:sp>
        <p:nvSpPr>
          <p:cNvPr id="4" name="텍스트 개체 틀 3"/>
          <p:cNvSpPr>
            <a:spLocks noGrp="1"/>
          </p:cNvSpPr>
          <p:nvPr>
            <p:ph type="body" sz="half" idx="2"/>
          </p:nvPr>
        </p:nvSpPr>
        <p:spPr>
          <a:xfrm>
            <a:off x="4566332" y="4365745"/>
            <a:ext cx="1943100" cy="335531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ko-KR" altLang="en-US" smtClean="0"/>
              <a:t>마스터 텍스트 스타일을 편집합니다</a:t>
            </a:r>
          </a:p>
        </p:txBody>
      </p:sp>
      <p:sp>
        <p:nvSpPr>
          <p:cNvPr id="5" name="날짜 개체 틀 4"/>
          <p:cNvSpPr>
            <a:spLocks noGrp="1"/>
          </p:cNvSpPr>
          <p:nvPr>
            <p:ph type="dt" sz="half" idx="10"/>
          </p:nvPr>
        </p:nvSpPr>
        <p:spPr/>
        <p:txBody>
          <a:bodyPr/>
          <a:lstStyle/>
          <a:p>
            <a:fld id="{DAAD4C24-CA4E-4E4E-A185-2426A153E668}" type="datetime1">
              <a:rPr lang="ko-KR" altLang="en-US" smtClean="0"/>
              <a:pPr/>
              <a:t>2011-02-09</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FB5D2FAA-0FDA-409F-89F0-564FE270511B}" type="slidenum">
              <a:rPr lang="ko-KR" altLang="en-US" smtClean="0"/>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직사각형 27"/>
          <p:cNvSpPr/>
          <p:nvPr/>
        </p:nvSpPr>
        <p:spPr>
          <a:xfrm>
            <a:off x="1" y="489091"/>
            <a:ext cx="6858000" cy="112543"/>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직사각형 28"/>
          <p:cNvSpPr/>
          <p:nvPr/>
        </p:nvSpPr>
        <p:spPr>
          <a:xfrm>
            <a:off x="0" y="-1"/>
            <a:ext cx="6858000" cy="414217"/>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직사각형 29"/>
          <p:cNvSpPr/>
          <p:nvPr/>
        </p:nvSpPr>
        <p:spPr>
          <a:xfrm>
            <a:off x="0" y="411036"/>
            <a:ext cx="6858001" cy="12192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직사각형 30"/>
          <p:cNvSpPr/>
          <p:nvPr/>
        </p:nvSpPr>
        <p:spPr>
          <a:xfrm flipV="1">
            <a:off x="4057637" y="480329"/>
            <a:ext cx="2800364" cy="121449"/>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직사각형 31"/>
          <p:cNvSpPr/>
          <p:nvPr/>
        </p:nvSpPr>
        <p:spPr>
          <a:xfrm flipV="1">
            <a:off x="4057650" y="586817"/>
            <a:ext cx="2800351" cy="24004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모서리가 둥근 직사각형 32"/>
          <p:cNvSpPr/>
          <p:nvPr/>
        </p:nvSpPr>
        <p:spPr bwMode="white">
          <a:xfrm>
            <a:off x="4055504" y="663339"/>
            <a:ext cx="229743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모서리가 둥근 직사각형 33"/>
          <p:cNvSpPr/>
          <p:nvPr/>
        </p:nvSpPr>
        <p:spPr bwMode="white">
          <a:xfrm>
            <a:off x="5530235" y="785257"/>
            <a:ext cx="1200150" cy="4876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직사각형 34"/>
          <p:cNvSpPr/>
          <p:nvPr/>
        </p:nvSpPr>
        <p:spPr bwMode="invGray">
          <a:xfrm>
            <a:off x="6813724" y="-2668"/>
            <a:ext cx="43220" cy="829056"/>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직사각형 35"/>
          <p:cNvSpPr/>
          <p:nvPr/>
        </p:nvSpPr>
        <p:spPr bwMode="invGray">
          <a:xfrm>
            <a:off x="6783361" y="-2668"/>
            <a:ext cx="20574" cy="829056"/>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직사각형 36"/>
          <p:cNvSpPr/>
          <p:nvPr/>
        </p:nvSpPr>
        <p:spPr bwMode="invGray">
          <a:xfrm>
            <a:off x="6769071" y="-2668"/>
            <a:ext cx="6858" cy="829056"/>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직사각형 37"/>
          <p:cNvSpPr/>
          <p:nvPr/>
        </p:nvSpPr>
        <p:spPr bwMode="invGray">
          <a:xfrm>
            <a:off x="6731567" y="-2668"/>
            <a:ext cx="20574" cy="829056"/>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직사각형 38"/>
          <p:cNvSpPr/>
          <p:nvPr/>
        </p:nvSpPr>
        <p:spPr bwMode="invGray">
          <a:xfrm>
            <a:off x="6686758" y="507"/>
            <a:ext cx="41148" cy="7802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직사각형 39"/>
          <p:cNvSpPr/>
          <p:nvPr/>
        </p:nvSpPr>
        <p:spPr bwMode="invGray">
          <a:xfrm>
            <a:off x="6655106" y="507"/>
            <a:ext cx="6858" cy="7802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제목 개체 틀 21"/>
          <p:cNvSpPr>
            <a:spLocks noGrp="1"/>
          </p:cNvSpPr>
          <p:nvPr>
            <p:ph type="title"/>
          </p:nvPr>
        </p:nvSpPr>
        <p:spPr>
          <a:xfrm>
            <a:off x="342900" y="1524000"/>
            <a:ext cx="6172200" cy="1422400"/>
          </a:xfrm>
          <a:prstGeom prst="rect">
            <a:avLst/>
          </a:prstGeom>
        </p:spPr>
        <p:txBody>
          <a:bodyPr vert="horz" anchor="ctr">
            <a:normAutofit/>
          </a:bodyPr>
          <a:lstStyle/>
          <a:p>
            <a:r>
              <a:rPr kumimoji="0" lang="ko-KR" altLang="en-US" smtClean="0"/>
              <a:t>마스터 제목 스타일 편집</a:t>
            </a:r>
            <a:endParaRPr kumimoji="0" lang="en-US"/>
          </a:p>
        </p:txBody>
      </p:sp>
      <p:sp>
        <p:nvSpPr>
          <p:cNvPr id="13" name="텍스트 개체 틀 12"/>
          <p:cNvSpPr>
            <a:spLocks noGrp="1"/>
          </p:cNvSpPr>
          <p:nvPr>
            <p:ph type="body" idx="1"/>
          </p:nvPr>
        </p:nvSpPr>
        <p:spPr>
          <a:xfrm>
            <a:off x="342900" y="2999232"/>
            <a:ext cx="6172200" cy="5766816"/>
          </a:xfrm>
          <a:prstGeom prst="rect">
            <a:avLst/>
          </a:prstGeom>
        </p:spPr>
        <p:txBody>
          <a:bodyPr vert="horz">
            <a:normAutofit/>
          </a:bodyPr>
          <a:lstStyle/>
          <a:p>
            <a:pPr lvl="0" eaLnBrk="1" latinLnBrk="0" hangingPunct="1"/>
            <a:r>
              <a:rPr kumimoji="0" lang="ko-KR" altLang="en-US" smtClean="0"/>
              <a:t>마스터 텍스트 스타일을 편집합니다</a:t>
            </a:r>
          </a:p>
          <a:p>
            <a:pPr lvl="1" eaLnBrk="1" latinLnBrk="0" hangingPunct="1"/>
            <a:r>
              <a:rPr kumimoji="0" lang="ko-KR" altLang="en-US" smtClean="0"/>
              <a:t>둘째 수준</a:t>
            </a:r>
          </a:p>
          <a:p>
            <a:pPr lvl="2" eaLnBrk="1" latinLnBrk="0" hangingPunct="1"/>
            <a:r>
              <a:rPr kumimoji="0" lang="ko-KR" altLang="en-US" smtClean="0"/>
              <a:t>셋째 수준</a:t>
            </a:r>
          </a:p>
          <a:p>
            <a:pPr lvl="3" eaLnBrk="1" latinLnBrk="0" hangingPunct="1"/>
            <a:r>
              <a:rPr kumimoji="0" lang="ko-KR" altLang="en-US" smtClean="0"/>
              <a:t>넷째 수준</a:t>
            </a:r>
          </a:p>
          <a:p>
            <a:pPr lvl="4" eaLnBrk="1" latinLnBrk="0" hangingPunct="1"/>
            <a:r>
              <a:rPr kumimoji="0" lang="ko-KR" altLang="en-US" smtClean="0"/>
              <a:t>다섯째 수준</a:t>
            </a:r>
            <a:endParaRPr kumimoji="0" lang="en-US"/>
          </a:p>
        </p:txBody>
      </p:sp>
      <p:sp>
        <p:nvSpPr>
          <p:cNvPr id="14" name="날짜 개체 틀 13"/>
          <p:cNvSpPr>
            <a:spLocks noGrp="1"/>
          </p:cNvSpPr>
          <p:nvPr>
            <p:ph type="dt" sz="half" idx="2"/>
          </p:nvPr>
        </p:nvSpPr>
        <p:spPr>
          <a:xfrm>
            <a:off x="4939902" y="816864"/>
            <a:ext cx="717948" cy="609600"/>
          </a:xfrm>
          <a:prstGeom prst="rect">
            <a:avLst/>
          </a:prstGeom>
        </p:spPr>
        <p:txBody>
          <a:bodyPr vert="horz"/>
          <a:lstStyle>
            <a:lvl1pPr algn="l" eaLnBrk="1" latinLnBrk="0" hangingPunct="1">
              <a:defRPr kumimoji="0" sz="800">
                <a:solidFill>
                  <a:schemeClr val="accent2"/>
                </a:solidFill>
              </a:defRPr>
            </a:lvl1pPr>
          </a:lstStyle>
          <a:p>
            <a:fld id="{7E0B32B4-FE8F-4048-8C37-FB178A7F4FC7}" type="datetime1">
              <a:rPr lang="ko-KR" altLang="en-US" smtClean="0"/>
              <a:pPr/>
              <a:t>2011-02-09</a:t>
            </a:fld>
            <a:endParaRPr lang="ko-KR" altLang="en-US"/>
          </a:p>
        </p:txBody>
      </p:sp>
      <p:sp>
        <p:nvSpPr>
          <p:cNvPr id="3" name="바닥글 개체 틀 2"/>
          <p:cNvSpPr>
            <a:spLocks noGrp="1"/>
          </p:cNvSpPr>
          <p:nvPr>
            <p:ph type="ftr" sz="quarter" idx="3"/>
          </p:nvPr>
        </p:nvSpPr>
        <p:spPr>
          <a:xfrm>
            <a:off x="3943350" y="816864"/>
            <a:ext cx="994410" cy="609600"/>
          </a:xfrm>
          <a:prstGeom prst="rect">
            <a:avLst/>
          </a:prstGeom>
        </p:spPr>
        <p:txBody>
          <a:bodyPr vert="horz"/>
          <a:lstStyle>
            <a:lvl1pPr algn="r" eaLnBrk="1" latinLnBrk="0" hangingPunct="1">
              <a:defRPr kumimoji="0" sz="800">
                <a:solidFill>
                  <a:schemeClr val="accent2"/>
                </a:solidFill>
              </a:defRPr>
            </a:lvl1pPr>
          </a:lstStyle>
          <a:p>
            <a:endParaRPr lang="ko-KR" altLang="en-US"/>
          </a:p>
        </p:txBody>
      </p:sp>
      <p:sp>
        <p:nvSpPr>
          <p:cNvPr id="23" name="슬라이드 번호 개체 틀 22"/>
          <p:cNvSpPr>
            <a:spLocks noGrp="1"/>
          </p:cNvSpPr>
          <p:nvPr>
            <p:ph type="sldNum" sz="quarter" idx="4"/>
          </p:nvPr>
        </p:nvSpPr>
        <p:spPr>
          <a:xfrm>
            <a:off x="6131052" y="3029"/>
            <a:ext cx="571500" cy="487680"/>
          </a:xfrm>
          <a:prstGeom prst="rect">
            <a:avLst/>
          </a:prstGeom>
        </p:spPr>
        <p:txBody>
          <a:bodyPr vert="horz" anchor="b"/>
          <a:lstStyle>
            <a:lvl1pPr algn="r" eaLnBrk="1" latinLnBrk="0" hangingPunct="1">
              <a:defRPr kumimoji="0" sz="1800">
                <a:solidFill>
                  <a:srgbClr val="FFFFFF"/>
                </a:solidFill>
              </a:defRPr>
            </a:lvl1pPr>
          </a:lstStyle>
          <a:p>
            <a:fld id="{FB5D2FAA-0FDA-409F-89F0-564FE270511B}"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hdr="0" ftr="0" dt="0"/>
  <p:txStyles>
    <p:titleStyle>
      <a:lvl1pPr algn="l" rtl="0" eaLnBrk="1" latinLnBrk="1"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1"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1"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1"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1"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1"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1"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1"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1"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1"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82909" y="7232485"/>
            <a:ext cx="2595582" cy="369332"/>
          </a:xfrm>
          <a:prstGeom prst="rect">
            <a:avLst/>
          </a:prstGeom>
          <a:noFill/>
        </p:spPr>
        <p:txBody>
          <a:bodyPr wrap="none" rtlCol="0">
            <a:spAutoFit/>
          </a:bodyPr>
          <a:lstStyle/>
          <a:p>
            <a:r>
              <a:rPr lang="ko-KR" altLang="en-US" b="1" dirty="0" smtClean="0">
                <a:solidFill>
                  <a:srgbClr val="0070C0"/>
                </a:solidFill>
                <a:effectLst>
                  <a:outerShdw blurRad="38100" dist="38100" dir="2700000" algn="tl">
                    <a:srgbClr val="000000">
                      <a:alpha val="43137"/>
                    </a:srgbClr>
                  </a:outerShdw>
                </a:effectLst>
                <a:latin typeface="HY강B" pitchFamily="18" charset="-127"/>
                <a:ea typeface="HY강B" pitchFamily="18" charset="-127"/>
              </a:rPr>
              <a:t>진 실 </a:t>
            </a:r>
            <a:r>
              <a:rPr lang="en-US" altLang="ko-KR" b="1" dirty="0" smtClean="0">
                <a:solidFill>
                  <a:srgbClr val="0070C0"/>
                </a:solidFill>
                <a:effectLst>
                  <a:outerShdw blurRad="38100" dist="38100" dir="2700000" algn="tl">
                    <a:srgbClr val="000000">
                      <a:alpha val="43137"/>
                    </a:srgbClr>
                  </a:outerShdw>
                </a:effectLst>
                <a:latin typeface="HY강B" pitchFamily="18" charset="-127"/>
                <a:ea typeface="HY강B" pitchFamily="18" charset="-127"/>
              </a:rPr>
              <a:t>· </a:t>
            </a:r>
            <a:r>
              <a:rPr lang="ko-KR" altLang="en-US" b="1" dirty="0" smtClean="0">
                <a:solidFill>
                  <a:srgbClr val="0070C0"/>
                </a:solidFill>
                <a:effectLst>
                  <a:outerShdw blurRad="38100" dist="38100" dir="2700000" algn="tl">
                    <a:srgbClr val="000000">
                      <a:alpha val="43137"/>
                    </a:srgbClr>
                  </a:outerShdw>
                </a:effectLst>
                <a:latin typeface="HY강B" pitchFamily="18" charset="-127"/>
                <a:ea typeface="HY강B" pitchFamily="18" charset="-127"/>
              </a:rPr>
              <a:t>사 </a:t>
            </a:r>
            <a:r>
              <a:rPr lang="ko-KR" altLang="en-US" b="1" dirty="0" err="1" smtClean="0">
                <a:solidFill>
                  <a:srgbClr val="0070C0"/>
                </a:solidFill>
                <a:effectLst>
                  <a:outerShdw blurRad="38100" dist="38100" dir="2700000" algn="tl">
                    <a:srgbClr val="000000">
                      <a:alpha val="43137"/>
                    </a:srgbClr>
                  </a:outerShdw>
                </a:effectLst>
                <a:latin typeface="HY강B" pitchFamily="18" charset="-127"/>
                <a:ea typeface="HY강B" pitchFamily="18" charset="-127"/>
              </a:rPr>
              <a:t>랑</a:t>
            </a:r>
            <a:r>
              <a:rPr lang="ko-KR" altLang="en-US" b="1" dirty="0" smtClean="0">
                <a:solidFill>
                  <a:srgbClr val="0070C0"/>
                </a:solidFill>
                <a:effectLst>
                  <a:outerShdw blurRad="38100" dist="38100" dir="2700000" algn="tl">
                    <a:srgbClr val="000000">
                      <a:alpha val="43137"/>
                    </a:srgbClr>
                  </a:outerShdw>
                </a:effectLst>
                <a:latin typeface="HY강B" pitchFamily="18" charset="-127"/>
                <a:ea typeface="HY강B" pitchFamily="18" charset="-127"/>
              </a:rPr>
              <a:t> </a:t>
            </a:r>
            <a:r>
              <a:rPr lang="en-US" altLang="ko-KR" b="1" dirty="0" smtClean="0">
                <a:solidFill>
                  <a:srgbClr val="0070C0"/>
                </a:solidFill>
                <a:effectLst>
                  <a:outerShdw blurRad="38100" dist="38100" dir="2700000" algn="tl">
                    <a:srgbClr val="000000">
                      <a:alpha val="43137"/>
                    </a:srgbClr>
                  </a:outerShdw>
                </a:effectLst>
                <a:latin typeface="HY강B" pitchFamily="18" charset="-127"/>
                <a:ea typeface="HY강B" pitchFamily="18" charset="-127"/>
              </a:rPr>
              <a:t>·  </a:t>
            </a:r>
            <a:r>
              <a:rPr lang="ko-KR" altLang="en-US" b="1" dirty="0" smtClean="0">
                <a:solidFill>
                  <a:srgbClr val="0070C0"/>
                </a:solidFill>
                <a:effectLst>
                  <a:outerShdw blurRad="38100" dist="38100" dir="2700000" algn="tl">
                    <a:srgbClr val="000000">
                      <a:alpha val="43137"/>
                    </a:srgbClr>
                  </a:outerShdw>
                </a:effectLst>
                <a:latin typeface="HY강B" pitchFamily="18" charset="-127"/>
                <a:ea typeface="HY강B" pitchFamily="18" charset="-127"/>
              </a:rPr>
              <a:t>용 기</a:t>
            </a:r>
            <a:endParaRPr lang="ko-KR" altLang="en-US" b="1" dirty="0">
              <a:solidFill>
                <a:srgbClr val="0070C0"/>
              </a:solidFill>
              <a:effectLst>
                <a:outerShdw blurRad="38100" dist="38100" dir="2700000" algn="tl">
                  <a:srgbClr val="000000">
                    <a:alpha val="43137"/>
                  </a:srgbClr>
                </a:outerShdw>
              </a:effectLst>
              <a:latin typeface="HY강B" pitchFamily="18" charset="-127"/>
              <a:ea typeface="HY강B" pitchFamily="18" charset="-127"/>
            </a:endParaRPr>
          </a:p>
        </p:txBody>
      </p:sp>
      <p:sp>
        <p:nvSpPr>
          <p:cNvPr id="5" name="TextBox 4"/>
          <p:cNvSpPr txBox="1"/>
          <p:nvPr/>
        </p:nvSpPr>
        <p:spPr>
          <a:xfrm>
            <a:off x="1116721" y="1261731"/>
            <a:ext cx="4608954" cy="1965603"/>
          </a:xfrm>
          <a:prstGeom prst="rect">
            <a:avLst/>
          </a:prstGeom>
          <a:noFill/>
        </p:spPr>
        <p:txBody>
          <a:bodyPr wrap="none" rtlCol="0">
            <a:spAutoFit/>
          </a:bodyPr>
          <a:lstStyle/>
          <a:p>
            <a:pPr algn="ctr">
              <a:lnSpc>
                <a:spcPct val="150000"/>
              </a:lnSpc>
            </a:pPr>
            <a:r>
              <a:rPr lang="ko-KR" altLang="en-US" sz="4400" b="1" dirty="0" smtClean="0">
                <a:solidFill>
                  <a:schemeClr val="bg1"/>
                </a:solidFill>
                <a:latin typeface="HY강B" pitchFamily="18" charset="-127"/>
                <a:ea typeface="HY강B" pitchFamily="18" charset="-127"/>
              </a:rPr>
              <a:t>청 </a:t>
            </a:r>
            <a:r>
              <a:rPr lang="ko-KR" altLang="en-US" sz="4400" b="1" dirty="0" smtClean="0">
                <a:solidFill>
                  <a:schemeClr val="bg1"/>
                </a:solidFill>
                <a:latin typeface="HY강B" pitchFamily="18" charset="-127"/>
                <a:ea typeface="HY강B" pitchFamily="18" charset="-127"/>
              </a:rPr>
              <a:t>소 </a:t>
            </a:r>
            <a:r>
              <a:rPr lang="ko-KR" altLang="en-US" sz="4400" b="1" dirty="0" smtClean="0">
                <a:solidFill>
                  <a:schemeClr val="bg1"/>
                </a:solidFill>
                <a:latin typeface="HY강B" pitchFamily="18" charset="-127"/>
                <a:ea typeface="HY강B" pitchFamily="18" charset="-127"/>
              </a:rPr>
              <a:t>년</a:t>
            </a:r>
            <a:endParaRPr lang="en-US" altLang="ko-KR" sz="4400" b="1" dirty="0" smtClean="0">
              <a:solidFill>
                <a:schemeClr val="bg1"/>
              </a:solidFill>
              <a:latin typeface="HY강B" pitchFamily="18" charset="-127"/>
              <a:ea typeface="HY강B" pitchFamily="18" charset="-127"/>
            </a:endParaRPr>
          </a:p>
          <a:p>
            <a:pPr algn="ctr">
              <a:lnSpc>
                <a:spcPct val="150000"/>
              </a:lnSpc>
            </a:pPr>
            <a:r>
              <a:rPr lang="ko-KR" altLang="en-US" sz="4400" b="1" dirty="0" smtClean="0">
                <a:solidFill>
                  <a:schemeClr val="bg1"/>
                </a:solidFill>
                <a:latin typeface="HY강B" pitchFamily="18" charset="-127"/>
                <a:ea typeface="HY강B" pitchFamily="18" charset="-127"/>
              </a:rPr>
              <a:t> </a:t>
            </a:r>
            <a:r>
              <a:rPr lang="ko-KR" altLang="en-US" sz="4400" b="1" dirty="0" smtClean="0">
                <a:solidFill>
                  <a:schemeClr val="bg1"/>
                </a:solidFill>
                <a:latin typeface="HY강B" pitchFamily="18" charset="-127"/>
                <a:ea typeface="HY강B" pitchFamily="18" charset="-127"/>
              </a:rPr>
              <a:t>자 원 봉 사 학 교</a:t>
            </a:r>
          </a:p>
        </p:txBody>
      </p:sp>
      <p:sp>
        <p:nvSpPr>
          <p:cNvPr id="13314" name="Rectangle 2"/>
          <p:cNvSpPr>
            <a:spLocks noChangeArrowheads="1"/>
          </p:cNvSpPr>
          <p:nvPr/>
        </p:nvSpPr>
        <p:spPr bwMode="auto">
          <a:xfrm>
            <a:off x="0" y="0"/>
            <a:ext cx="685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pic>
        <p:nvPicPr>
          <p:cNvPr id="13313" name="_x68031544" descr="EMB0000040c214e"/>
          <p:cNvPicPr>
            <a:picLocks noChangeAspect="1" noChangeArrowheads="1"/>
          </p:cNvPicPr>
          <p:nvPr/>
        </p:nvPicPr>
        <p:blipFill>
          <a:blip r:embed="rId3" cstate="print"/>
          <a:srcRect/>
          <a:stretch>
            <a:fillRect/>
          </a:stretch>
        </p:blipFill>
        <p:spPr bwMode="auto">
          <a:xfrm>
            <a:off x="2564904" y="5364088"/>
            <a:ext cx="1813202" cy="172555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3316" name="Rectangle 4"/>
          <p:cNvSpPr>
            <a:spLocks noChangeArrowheads="1"/>
          </p:cNvSpPr>
          <p:nvPr/>
        </p:nvSpPr>
        <p:spPr bwMode="auto">
          <a:xfrm>
            <a:off x="0" y="0"/>
            <a:ext cx="685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pic>
        <p:nvPicPr>
          <p:cNvPr id="13315" name="_x68017016" descr="EMB0000040c214d"/>
          <p:cNvPicPr>
            <a:picLocks noChangeAspect="1" noChangeArrowheads="1"/>
          </p:cNvPicPr>
          <p:nvPr/>
        </p:nvPicPr>
        <p:blipFill>
          <a:blip r:embed="rId4" cstate="print"/>
          <a:srcRect/>
          <a:stretch>
            <a:fillRect/>
          </a:stretch>
        </p:blipFill>
        <p:spPr bwMode="auto">
          <a:xfrm>
            <a:off x="1484784" y="7956376"/>
            <a:ext cx="3960440" cy="650708"/>
          </a:xfrm>
          <a:prstGeom prst="rect">
            <a:avLst/>
          </a:prstGeom>
          <a:noFill/>
        </p:spPr>
      </p:pic>
      <p:sp>
        <p:nvSpPr>
          <p:cNvPr id="8" name="TextBox 7"/>
          <p:cNvSpPr txBox="1"/>
          <p:nvPr/>
        </p:nvSpPr>
        <p:spPr>
          <a:xfrm>
            <a:off x="764704" y="8604448"/>
            <a:ext cx="5328703" cy="400110"/>
          </a:xfrm>
          <a:prstGeom prst="rect">
            <a:avLst/>
          </a:prstGeom>
          <a:noFill/>
        </p:spPr>
        <p:txBody>
          <a:bodyPr wrap="none" rtlCol="0">
            <a:spAutoFit/>
          </a:bodyPr>
          <a:lstStyle/>
          <a:p>
            <a:pPr algn="ctr"/>
            <a:r>
              <a:rPr lang="en-US" altLang="ko-KR" sz="1000" dirty="0" smtClean="0">
                <a:latin typeface="HY강B" pitchFamily="18" charset="-127"/>
                <a:ea typeface="HY강B" pitchFamily="18" charset="-127"/>
              </a:rPr>
              <a:t>110-062 </a:t>
            </a:r>
            <a:r>
              <a:rPr lang="ko-KR" altLang="en-US" sz="1000" dirty="0" smtClean="0">
                <a:latin typeface="HY강B" pitchFamily="18" charset="-127"/>
                <a:ea typeface="HY강B" pitchFamily="18" charset="-127"/>
              </a:rPr>
              <a:t>서울특별</a:t>
            </a:r>
            <a:r>
              <a:rPr lang="ko-KR" altLang="en-US" sz="1000" dirty="0">
                <a:latin typeface="HY강B" pitchFamily="18" charset="-127"/>
                <a:ea typeface="HY강B" pitchFamily="18" charset="-127"/>
              </a:rPr>
              <a:t>시 </a:t>
            </a:r>
            <a:r>
              <a:rPr lang="ko-KR" altLang="en-US" sz="1000" dirty="0" smtClean="0">
                <a:latin typeface="HY강B" pitchFamily="18" charset="-127"/>
                <a:ea typeface="HY강B" pitchFamily="18" charset="-127"/>
              </a:rPr>
              <a:t>종로구 신문로</a:t>
            </a:r>
            <a:r>
              <a:rPr lang="en-US" altLang="ko-KR" sz="1000" dirty="0" smtClean="0">
                <a:latin typeface="HY강B" pitchFamily="18" charset="-127"/>
                <a:ea typeface="HY강B" pitchFamily="18" charset="-127"/>
              </a:rPr>
              <a:t>2</a:t>
            </a:r>
            <a:r>
              <a:rPr lang="ko-KR" altLang="en-US" sz="1000" dirty="0" smtClean="0">
                <a:latin typeface="HY강B" pitchFamily="18" charset="-127"/>
                <a:ea typeface="HY강B" pitchFamily="18" charset="-127"/>
              </a:rPr>
              <a:t>가 </a:t>
            </a:r>
            <a:r>
              <a:rPr lang="en-US" altLang="ko-KR" sz="1000" dirty="0" smtClean="0">
                <a:latin typeface="HY강B" pitchFamily="18" charset="-127"/>
                <a:ea typeface="HY강B" pitchFamily="18" charset="-127"/>
              </a:rPr>
              <a:t>1-107 </a:t>
            </a:r>
            <a:r>
              <a:rPr lang="ko-KR" altLang="en-US" sz="1000" dirty="0" smtClean="0">
                <a:latin typeface="HY강B" pitchFamily="18" charset="-127"/>
                <a:ea typeface="HY강B" pitchFamily="18" charset="-127"/>
              </a:rPr>
              <a:t>서울시교원단체총연합회 </a:t>
            </a:r>
            <a:r>
              <a:rPr lang="en-US" altLang="ko-KR" sz="1000" dirty="0" smtClean="0">
                <a:latin typeface="HY강B" pitchFamily="18" charset="-127"/>
                <a:ea typeface="HY강B" pitchFamily="18" charset="-127"/>
              </a:rPr>
              <a:t>3</a:t>
            </a:r>
            <a:r>
              <a:rPr lang="ko-KR" altLang="en-US" sz="1000" dirty="0" smtClean="0">
                <a:latin typeface="HY강B" pitchFamily="18" charset="-127"/>
                <a:ea typeface="HY강B" pitchFamily="18" charset="-127"/>
              </a:rPr>
              <a:t>층 한국교육문화원 </a:t>
            </a:r>
            <a:endParaRPr lang="en-US" altLang="ko-KR" sz="1000" dirty="0" smtClean="0">
              <a:latin typeface="HY강B" pitchFamily="18" charset="-127"/>
              <a:ea typeface="HY강B" pitchFamily="18" charset="-127"/>
            </a:endParaRPr>
          </a:p>
          <a:p>
            <a:pPr algn="ctr"/>
            <a:r>
              <a:rPr lang="en-US" altLang="ko-KR" sz="1000" dirty="0" smtClean="0">
                <a:latin typeface="HY강B" pitchFamily="18" charset="-127"/>
                <a:ea typeface="HY강B" pitchFamily="18" charset="-127"/>
              </a:rPr>
              <a:t>TEL. 02)720-8681    /    FAX. 02)720-8680    /    http://www.koecc.or.kr</a:t>
            </a:r>
            <a:endParaRPr lang="ko-KR" altLang="en-US" sz="1000" dirty="0">
              <a:latin typeface="HY강B" pitchFamily="18" charset="-127"/>
              <a:ea typeface="HY강B" pitchFamily="18" charset="-127"/>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544667" y="897851"/>
            <a:ext cx="5760640" cy="7540526"/>
          </a:xfrm>
          <a:prstGeom prst="rect">
            <a:avLst/>
          </a:prstGeom>
          <a:noFill/>
        </p:spPr>
        <p:txBody>
          <a:bodyPr wrap="square" rtlCol="0">
            <a:spAutoFit/>
          </a:bodyPr>
          <a:lstStyle/>
          <a:p>
            <a:r>
              <a:rPr lang="ko-KR" altLang="en-US" sz="1200" b="1" dirty="0">
                <a:solidFill>
                  <a:srgbClr val="006600"/>
                </a:solidFill>
                <a:latin typeface="HY강B" pitchFamily="18" charset="-127"/>
                <a:ea typeface="HY강B" pitchFamily="18" charset="-127"/>
              </a:rPr>
              <a:t> 가</a:t>
            </a:r>
            <a:r>
              <a:rPr lang="en-US" altLang="ko-KR" sz="1200" b="1" dirty="0">
                <a:solidFill>
                  <a:srgbClr val="006600"/>
                </a:solidFill>
                <a:latin typeface="HY강B" pitchFamily="18" charset="-127"/>
                <a:ea typeface="HY강B" pitchFamily="18" charset="-127"/>
              </a:rPr>
              <a:t>. </a:t>
            </a:r>
            <a:r>
              <a:rPr lang="ko-KR" altLang="en-US" sz="1200" b="1" dirty="0" smtClean="0">
                <a:solidFill>
                  <a:srgbClr val="006600"/>
                </a:solidFill>
                <a:latin typeface="HY강B" pitchFamily="18" charset="-127"/>
                <a:ea typeface="HY강B" pitchFamily="18" charset="-127"/>
              </a:rPr>
              <a:t>개인적 필요성</a:t>
            </a:r>
            <a:endParaRPr lang="en-US" altLang="ko-KR" sz="1200" b="1" dirty="0" smtClean="0">
              <a:solidFill>
                <a:srgbClr val="006600"/>
              </a:solidFill>
              <a:latin typeface="HY강B" pitchFamily="18" charset="-127"/>
              <a:ea typeface="HY강B" pitchFamily="18" charset="-127"/>
            </a:endParaRPr>
          </a:p>
          <a:p>
            <a:endParaRPr lang="ko-KR" altLang="en-US" sz="1100" b="1" dirty="0">
              <a:solidFill>
                <a:srgbClr val="006600"/>
              </a:solidFill>
              <a:latin typeface="HY강B" pitchFamily="18" charset="-127"/>
              <a:ea typeface="HY강B" pitchFamily="18" charset="-127"/>
            </a:endParaRPr>
          </a:p>
          <a:p>
            <a:r>
              <a:rPr lang="ko-KR" altLang="en-US" sz="1200" b="1" dirty="0" smtClean="0">
                <a:latin typeface="HY강B" pitchFamily="18" charset="-127"/>
                <a:ea typeface="HY강B" pitchFamily="18" charset="-127"/>
              </a:rPr>
              <a:t>① </a:t>
            </a:r>
            <a:r>
              <a:rPr lang="ko-KR" altLang="en-US" sz="1200" b="1" dirty="0">
                <a:latin typeface="HY강B" pitchFamily="18" charset="-127"/>
                <a:ea typeface="HY강B" pitchFamily="18" charset="-127"/>
              </a:rPr>
              <a:t>인간 존중 정신과 태도 형성</a:t>
            </a:r>
          </a:p>
          <a:p>
            <a:r>
              <a:rPr lang="ko-KR" altLang="en-US" sz="1100" dirty="0" smtClean="0">
                <a:latin typeface="HY강B" pitchFamily="18" charset="-127"/>
                <a:ea typeface="HY강B" pitchFamily="18" charset="-127"/>
              </a:rPr>
              <a:t> 봉사활동은 </a:t>
            </a:r>
            <a:r>
              <a:rPr lang="ko-KR" altLang="en-US" sz="1100" dirty="0">
                <a:latin typeface="HY강B" pitchFamily="18" charset="-127"/>
                <a:ea typeface="HY강B" pitchFamily="18" charset="-127"/>
              </a:rPr>
              <a:t>청소년들로 하여금 건전한 인격 형성을 도모할 수 있도록 도움을 주며 아울러 청소년들에게 자기 존재의 의미와 자기 </a:t>
            </a:r>
            <a:r>
              <a:rPr lang="ko-KR" altLang="en-US" sz="1100" dirty="0" err="1">
                <a:latin typeface="HY강B" pitchFamily="18" charset="-127"/>
                <a:ea typeface="HY강B" pitchFamily="18" charset="-127"/>
              </a:rPr>
              <a:t>존중감을</a:t>
            </a:r>
            <a:r>
              <a:rPr lang="ko-KR" altLang="en-US" sz="1100" dirty="0">
                <a:latin typeface="HY강B" pitchFamily="18" charset="-127"/>
                <a:ea typeface="HY강B" pitchFamily="18" charset="-127"/>
              </a:rPr>
              <a:t> 깨닫게 해 줍니다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또한 인간의 존엄성과 가치를 인식하게 하며 사회화를 돕는 계기가 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ko-KR" altLang="en-US" sz="1200" b="1" dirty="0" smtClean="0">
                <a:latin typeface="HY강B" pitchFamily="18" charset="-127"/>
                <a:ea typeface="HY강B" pitchFamily="18" charset="-127"/>
              </a:rPr>
              <a:t>② </a:t>
            </a:r>
            <a:r>
              <a:rPr lang="ko-KR" altLang="en-US" sz="1200" b="1" dirty="0">
                <a:latin typeface="HY강B" pitchFamily="18" charset="-127"/>
                <a:ea typeface="HY강B" pitchFamily="18" charset="-127"/>
              </a:rPr>
              <a:t>사회성 개발</a:t>
            </a:r>
          </a:p>
          <a:p>
            <a:r>
              <a:rPr lang="ko-KR" altLang="en-US" sz="1100" dirty="0" smtClean="0">
                <a:latin typeface="HY강B" pitchFamily="18" charset="-127"/>
                <a:ea typeface="HY강B" pitchFamily="18" charset="-127"/>
              </a:rPr>
              <a:t> 봉사활동을 </a:t>
            </a:r>
            <a:r>
              <a:rPr lang="ko-KR" altLang="en-US" sz="1100" dirty="0">
                <a:latin typeface="HY강B" pitchFamily="18" charset="-127"/>
                <a:ea typeface="HY강B" pitchFamily="18" charset="-127"/>
              </a:rPr>
              <a:t>하는 동안 청소년들이 다른 사람과 협력하며 원만한 인간관계를 유지하게 함으로써 사회성을 기르고 자아를 실현하게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ko-KR" altLang="en-US" sz="1200" b="1" dirty="0" smtClean="0">
                <a:latin typeface="HY강B" pitchFamily="18" charset="-127"/>
                <a:ea typeface="HY강B" pitchFamily="18" charset="-127"/>
              </a:rPr>
              <a:t>③ </a:t>
            </a:r>
            <a:r>
              <a:rPr lang="ko-KR" altLang="en-US" sz="1200" b="1" dirty="0">
                <a:latin typeface="HY강B" pitchFamily="18" charset="-127"/>
                <a:ea typeface="HY강B" pitchFamily="18" charset="-127"/>
              </a:rPr>
              <a:t>자신감과 지도력 형성</a:t>
            </a:r>
          </a:p>
          <a:p>
            <a:r>
              <a:rPr lang="ko-KR" altLang="en-US" sz="1100" dirty="0" smtClean="0">
                <a:latin typeface="HY강B" pitchFamily="18" charset="-127"/>
                <a:ea typeface="HY강B" pitchFamily="18" charset="-127"/>
              </a:rPr>
              <a:t> 봉사활동은 </a:t>
            </a:r>
            <a:r>
              <a:rPr lang="ko-KR" altLang="en-US" sz="1100" dirty="0">
                <a:latin typeface="HY강B" pitchFamily="18" charset="-127"/>
                <a:ea typeface="HY강B" pitchFamily="18" charset="-127"/>
              </a:rPr>
              <a:t>청소년들로 하여금 자신감을 가질 수 있도록 해주며 또 잠재적인 지도력을 개발할 수 있는 계기가 됩니다</a:t>
            </a:r>
            <a:r>
              <a:rPr lang="en-US" altLang="ko-KR" sz="1100" dirty="0">
                <a:latin typeface="HY강B" pitchFamily="18" charset="-127"/>
                <a:ea typeface="HY강B" pitchFamily="18" charset="-127"/>
              </a:rPr>
              <a:t>. </a:t>
            </a:r>
            <a:r>
              <a:rPr lang="ko-KR" altLang="en-US" sz="1100" dirty="0" smtClean="0">
                <a:latin typeface="HY강B" pitchFamily="18" charset="-127"/>
                <a:ea typeface="HY강B" pitchFamily="18" charset="-127"/>
              </a:rPr>
              <a:t> 봉사활동을 </a:t>
            </a:r>
            <a:r>
              <a:rPr lang="ko-KR" altLang="en-US" sz="1100" dirty="0">
                <a:latin typeface="HY강B" pitchFamily="18" charset="-127"/>
                <a:ea typeface="HY강B" pitchFamily="18" charset="-127"/>
              </a:rPr>
              <a:t>하는 동안 자기를 표현할 기회를 갖게 되어 자신감이 생기며</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다른 사람들과 집단적으로 협동하여 함께 일하는 가운데 자기도 모르는 사이에 잠재적인 지도력을 발휘하게 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ko-KR" altLang="en-US" sz="1200" b="1" dirty="0" smtClean="0">
                <a:latin typeface="HY강B" pitchFamily="18" charset="-127"/>
                <a:ea typeface="HY강B" pitchFamily="18" charset="-127"/>
              </a:rPr>
              <a:t>④ </a:t>
            </a:r>
            <a:r>
              <a:rPr lang="ko-KR" altLang="en-US" sz="1200" b="1" dirty="0">
                <a:latin typeface="HY강B" pitchFamily="18" charset="-127"/>
                <a:ea typeface="HY강B" pitchFamily="18" charset="-127"/>
              </a:rPr>
              <a:t>공동체 의식 함양</a:t>
            </a:r>
          </a:p>
          <a:p>
            <a:r>
              <a:rPr lang="ko-KR" altLang="en-US" sz="1100" dirty="0" smtClean="0">
                <a:latin typeface="HY강B" pitchFamily="18" charset="-127"/>
                <a:ea typeface="HY강B" pitchFamily="18" charset="-127"/>
              </a:rPr>
              <a:t> 청소년들이 </a:t>
            </a:r>
            <a:r>
              <a:rPr lang="ko-KR" altLang="en-US" sz="1100" dirty="0">
                <a:latin typeface="HY강B" pitchFamily="18" charset="-127"/>
                <a:ea typeface="HY강B" pitchFamily="18" charset="-127"/>
              </a:rPr>
              <a:t>봉사활동을 통해 다른 사람들을 도우면서 함께 살아가는 공동체 의식을 기를 수 있습니다</a:t>
            </a:r>
            <a:r>
              <a:rPr lang="en-US" altLang="ko-KR" sz="1100" dirty="0">
                <a:latin typeface="HY강B" pitchFamily="18" charset="-127"/>
                <a:ea typeface="HY강B" pitchFamily="18" charset="-127"/>
              </a:rPr>
              <a:t>. </a:t>
            </a:r>
            <a:r>
              <a:rPr lang="ko-KR" altLang="en-US" sz="1100" dirty="0" smtClean="0">
                <a:latin typeface="HY강B" pitchFamily="18" charset="-127"/>
                <a:ea typeface="HY강B" pitchFamily="18" charset="-127"/>
              </a:rPr>
              <a:t> 봉사활동은 </a:t>
            </a:r>
            <a:r>
              <a:rPr lang="ko-KR" altLang="en-US" sz="1100" dirty="0">
                <a:latin typeface="HY강B" pitchFamily="18" charset="-127"/>
                <a:ea typeface="HY강B" pitchFamily="18" charset="-127"/>
              </a:rPr>
              <a:t>자기중심적이고 이기적인 태도를 극복해 구성원들이 서로 돕고 살아가는 사회를 이룩하려는 공동체 의식을 길러줍니다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r>
              <a:rPr lang="ko-KR" altLang="en-US" sz="1100" dirty="0">
                <a:latin typeface="HY강B" pitchFamily="18" charset="-127"/>
                <a:ea typeface="HY강B" pitchFamily="18" charset="-127"/>
              </a:rPr>
              <a:t>또한 </a:t>
            </a:r>
            <a:r>
              <a:rPr lang="ko-KR" altLang="en-US"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가치 있는 </a:t>
            </a:r>
            <a:r>
              <a:rPr lang="ko-KR" altLang="en-US" sz="1100" dirty="0">
                <a:latin typeface="HY강B" pitchFamily="18" charset="-127"/>
                <a:ea typeface="HY강B" pitchFamily="18" charset="-127"/>
              </a:rPr>
              <a:t>삶을 직접 체험하면서 그 의미를 깨닫고 실천과정에서 기쁨과 보람을 느끼게 하며</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이상적인 지역공동체 건설에 대한 기초를 마련해 줍니다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ko-KR" altLang="en-US" sz="1200" b="1" dirty="0" smtClean="0">
                <a:latin typeface="HY강B" pitchFamily="18" charset="-127"/>
                <a:ea typeface="HY강B" pitchFamily="18" charset="-127"/>
              </a:rPr>
              <a:t>⑤ </a:t>
            </a:r>
            <a:r>
              <a:rPr lang="ko-KR" altLang="en-US" sz="1200" b="1" dirty="0">
                <a:latin typeface="HY강B" pitchFamily="18" charset="-127"/>
                <a:ea typeface="HY강B" pitchFamily="18" charset="-127"/>
              </a:rPr>
              <a:t>민주시민으로서의 책임감 형성</a:t>
            </a:r>
          </a:p>
          <a:p>
            <a:r>
              <a:rPr lang="ko-KR" altLang="en-US" sz="1100" dirty="0" smtClean="0">
                <a:latin typeface="HY강B" pitchFamily="18" charset="-127"/>
                <a:ea typeface="HY강B" pitchFamily="18" charset="-127"/>
              </a:rPr>
              <a:t> 봉사활동은 </a:t>
            </a:r>
            <a:r>
              <a:rPr lang="ko-KR" altLang="en-US" sz="1100" dirty="0">
                <a:latin typeface="HY강B" pitchFamily="18" charset="-127"/>
                <a:ea typeface="HY강B" pitchFamily="18" charset="-127"/>
              </a:rPr>
              <a:t>청소년들에게 바람직한 민주시민의 자질을 함양시켜 줍니다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봉사활동에 적극적으로 참여함으로써 학생들은 자발성</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협동 정신</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책임감과 같은 민주시민으로서의 자질을 함양하게 됩니다</a:t>
            </a:r>
            <a:r>
              <a:rPr lang="en-US" altLang="ko-KR" sz="1100" dirty="0">
                <a:latin typeface="HY강B" pitchFamily="18" charset="-127"/>
                <a:ea typeface="HY강B" pitchFamily="18" charset="-127"/>
              </a:rPr>
              <a:t>. </a:t>
            </a:r>
            <a:r>
              <a:rPr lang="ko-KR" altLang="en-US" sz="1100" dirty="0" smtClean="0">
                <a:latin typeface="HY강B" pitchFamily="18" charset="-127"/>
                <a:ea typeface="HY강B" pitchFamily="18" charset="-127"/>
              </a:rPr>
              <a:t> 또 </a:t>
            </a:r>
            <a:r>
              <a:rPr lang="ko-KR" altLang="en-US" sz="1100" dirty="0">
                <a:latin typeface="HY강B" pitchFamily="18" charset="-127"/>
                <a:ea typeface="HY강B" pitchFamily="18" charset="-127"/>
              </a:rPr>
              <a:t>지역사회를 올바르게 이해하고 불건전한 일탈 행동을 예방합니다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ko-KR" altLang="en-US" sz="1200" b="1" dirty="0" smtClean="0">
                <a:latin typeface="HY강B" pitchFamily="18" charset="-127"/>
                <a:ea typeface="HY강B" pitchFamily="18" charset="-127"/>
              </a:rPr>
              <a:t>⑥ </a:t>
            </a:r>
            <a:r>
              <a:rPr lang="ko-KR" altLang="en-US" sz="1200" b="1" dirty="0" smtClean="0">
                <a:latin typeface="HY강B" pitchFamily="18" charset="-127"/>
                <a:ea typeface="HY강B" pitchFamily="18" charset="-127"/>
              </a:rPr>
              <a:t>보람 있는 </a:t>
            </a:r>
            <a:r>
              <a:rPr lang="ko-KR" altLang="en-US" sz="1200" b="1" dirty="0">
                <a:latin typeface="HY강B" pitchFamily="18" charset="-127"/>
                <a:ea typeface="HY강B" pitchFamily="18" charset="-127"/>
              </a:rPr>
              <a:t>여가 생활</a:t>
            </a:r>
          </a:p>
          <a:p>
            <a:r>
              <a:rPr lang="ko-KR" altLang="en-US" sz="1100" dirty="0" smtClean="0">
                <a:latin typeface="HY강B" pitchFamily="18" charset="-127"/>
                <a:ea typeface="HY강B" pitchFamily="18" charset="-127"/>
              </a:rPr>
              <a:t> 청소년들은 </a:t>
            </a:r>
            <a:r>
              <a:rPr lang="ko-KR" altLang="en-US" sz="1100" dirty="0">
                <a:latin typeface="HY강B" pitchFamily="18" charset="-127"/>
                <a:ea typeface="HY강B" pitchFamily="18" charset="-127"/>
              </a:rPr>
              <a:t>봉사활동을 하면서 의미 있는 여가시간을 보낼 수 있습니다</a:t>
            </a:r>
            <a:r>
              <a:rPr lang="en-US" altLang="ko-KR" sz="1100" dirty="0">
                <a:latin typeface="HY강B" pitchFamily="18" charset="-127"/>
                <a:ea typeface="HY강B" pitchFamily="18" charset="-127"/>
              </a:rPr>
              <a:t>. </a:t>
            </a:r>
            <a:r>
              <a:rPr lang="ko-KR" altLang="en-US" sz="1100" dirty="0" smtClean="0">
                <a:latin typeface="HY강B" pitchFamily="18" charset="-127"/>
                <a:ea typeface="HY강B" pitchFamily="18" charset="-127"/>
              </a:rPr>
              <a:t> 청소년들은 </a:t>
            </a:r>
            <a:r>
              <a:rPr lang="ko-KR" altLang="en-US" sz="1100" dirty="0">
                <a:latin typeface="HY강B" pitchFamily="18" charset="-127"/>
                <a:ea typeface="HY강B" pitchFamily="18" charset="-127"/>
              </a:rPr>
              <a:t>자기 취미에 맞는 봉사활동을 하면서 여가를 보냄으로써 보람을 찾을 수 있을 뿐만 아니라</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탈선이나 비행도 예방할 수 있습니다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그리고 신체적</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정신적</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정서적</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건강을 지닌 전인적 인간으로 성장할 수 있도록 도움을 줍니다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ko-KR" altLang="en-US" sz="1200" b="1" dirty="0" smtClean="0">
                <a:latin typeface="HY강B" pitchFamily="18" charset="-127"/>
                <a:ea typeface="HY강B" pitchFamily="18" charset="-127"/>
              </a:rPr>
              <a:t>⑦ </a:t>
            </a:r>
            <a:r>
              <a:rPr lang="ko-KR" altLang="en-US" sz="1200" b="1" dirty="0">
                <a:latin typeface="HY강B" pitchFamily="18" charset="-127"/>
                <a:ea typeface="HY강B" pitchFamily="18" charset="-127"/>
              </a:rPr>
              <a:t>진로 선택에 도움</a:t>
            </a:r>
          </a:p>
          <a:p>
            <a:r>
              <a:rPr lang="ko-KR" altLang="en-US" sz="1100" dirty="0" smtClean="0">
                <a:latin typeface="HY강B" pitchFamily="18" charset="-127"/>
                <a:ea typeface="HY강B" pitchFamily="18" charset="-127"/>
              </a:rPr>
              <a:t> 봉사활동은 </a:t>
            </a:r>
            <a:r>
              <a:rPr lang="ko-KR" altLang="en-US" sz="1100" dirty="0">
                <a:latin typeface="HY강B" pitchFamily="18" charset="-127"/>
                <a:ea typeface="HY강B" pitchFamily="18" charset="-127"/>
              </a:rPr>
              <a:t>청소년들에게 자신의 적성을 발견할 수 있는 기회를 제공해 주며</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새로운 기술을 학습할 수 있게 하고</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이미 습득한 기술은 더욱 발전시킬 수 있도록 해줍니다</a:t>
            </a:r>
            <a:r>
              <a:rPr lang="en-US" altLang="ko-KR" sz="1100" dirty="0">
                <a:latin typeface="HY강B" pitchFamily="18" charset="-127"/>
                <a:ea typeface="HY강B" pitchFamily="18" charset="-127"/>
              </a:rPr>
              <a:t>. </a:t>
            </a:r>
            <a:r>
              <a:rPr lang="ko-KR" altLang="en-US" sz="1100" dirty="0" smtClean="0">
                <a:latin typeface="HY강B" pitchFamily="18" charset="-127"/>
                <a:ea typeface="HY강B" pitchFamily="18" charset="-127"/>
              </a:rPr>
              <a:t> 자기가 </a:t>
            </a:r>
            <a:r>
              <a:rPr lang="ko-KR" altLang="en-US" sz="1100" dirty="0">
                <a:latin typeface="HY강B" pitchFamily="18" charset="-127"/>
                <a:ea typeface="HY강B" pitchFamily="18" charset="-127"/>
              </a:rPr>
              <a:t>좋아하는 활동터전에서 여러 가지 활동을 경험하는 동안 학교에서는 배우지 못했던 사회를 경 험하게 되고 다양한 직업을 탐색할 수 있는 기회를 갖게 됩니다</a:t>
            </a:r>
            <a:r>
              <a:rPr lang="en-US" altLang="ko-KR" sz="1100" dirty="0">
                <a:latin typeface="HY강B" pitchFamily="18" charset="-127"/>
                <a:ea typeface="HY강B" pitchFamily="18" charset="-127"/>
              </a:rPr>
              <a:t>. </a:t>
            </a:r>
            <a:r>
              <a:rPr lang="ko-KR" altLang="en-US" sz="1100" dirty="0" smtClean="0">
                <a:latin typeface="HY강B" pitchFamily="18" charset="-127"/>
                <a:ea typeface="HY강B" pitchFamily="18" charset="-127"/>
              </a:rPr>
              <a:t> 이러한 </a:t>
            </a:r>
            <a:r>
              <a:rPr lang="ko-KR" altLang="en-US" sz="1100" dirty="0">
                <a:latin typeface="HY강B" pitchFamily="18" charset="-127"/>
                <a:ea typeface="HY강B" pitchFamily="18" charset="-127"/>
              </a:rPr>
              <a:t>다양한 직업 탐색은 장래 자기 직업에 대한 이해를 돕게 됩니다</a:t>
            </a:r>
            <a:r>
              <a:rPr lang="en-US" altLang="ko-KR" sz="1100" dirty="0">
                <a:latin typeface="HY강B" pitchFamily="18" charset="-127"/>
                <a:ea typeface="HY강B" pitchFamily="18" charset="-127"/>
              </a:rPr>
              <a:t>. </a:t>
            </a:r>
            <a:r>
              <a:rPr lang="ko-KR" altLang="en-US" sz="1100" dirty="0" smtClean="0">
                <a:latin typeface="HY강B" pitchFamily="18" charset="-127"/>
                <a:ea typeface="HY강B" pitchFamily="18" charset="-127"/>
              </a:rPr>
              <a:t> 이렇게 </a:t>
            </a:r>
            <a:r>
              <a:rPr lang="ko-KR" altLang="en-US" sz="1100" dirty="0">
                <a:latin typeface="HY강B" pitchFamily="18" charset="-127"/>
                <a:ea typeface="HY강B" pitchFamily="18" charset="-127"/>
              </a:rPr>
              <a:t>함으로써 봉사활동은 청소년들의 장래 진로 선택에 도움을 줍니다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p:txBody>
      </p:sp>
      <p:sp>
        <p:nvSpPr>
          <p:cNvPr id="14" name="슬라이드 번호 개체 틀 13"/>
          <p:cNvSpPr>
            <a:spLocks noGrp="1"/>
          </p:cNvSpPr>
          <p:nvPr>
            <p:ph type="sldNum" sz="quarter" idx="12"/>
          </p:nvPr>
        </p:nvSpPr>
        <p:spPr/>
        <p:txBody>
          <a:bodyPr/>
          <a:lstStyle/>
          <a:p>
            <a:fld id="{FB5D2FAA-0FDA-409F-89F0-564FE270511B}" type="slidenum">
              <a:rPr lang="ko-KR" altLang="en-US" smtClean="0"/>
              <a:pPr/>
              <a:t>10</a:t>
            </a:fld>
            <a:endParaRPr lang="ko-KR"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544667" y="763989"/>
            <a:ext cx="5760640" cy="5032147"/>
          </a:xfrm>
          <a:prstGeom prst="rect">
            <a:avLst/>
          </a:prstGeom>
          <a:noFill/>
        </p:spPr>
        <p:txBody>
          <a:bodyPr wrap="square" rtlCol="0">
            <a:spAutoFit/>
          </a:bodyPr>
          <a:lstStyle/>
          <a:p>
            <a:r>
              <a:rPr lang="ko-KR" altLang="en-US" sz="1200" b="1" dirty="0">
                <a:solidFill>
                  <a:srgbClr val="006600"/>
                </a:solidFill>
                <a:latin typeface="HY강B" pitchFamily="18" charset="-127"/>
                <a:ea typeface="HY강B" pitchFamily="18" charset="-127"/>
              </a:rPr>
              <a:t> 나</a:t>
            </a:r>
            <a:r>
              <a:rPr lang="en-US" altLang="ko-KR" sz="1200" b="1" dirty="0">
                <a:solidFill>
                  <a:srgbClr val="006600"/>
                </a:solidFill>
                <a:latin typeface="HY강B" pitchFamily="18" charset="-127"/>
                <a:ea typeface="HY강B" pitchFamily="18" charset="-127"/>
              </a:rPr>
              <a:t>. </a:t>
            </a:r>
            <a:r>
              <a:rPr lang="ko-KR" altLang="en-US" sz="1200" b="1" dirty="0">
                <a:solidFill>
                  <a:srgbClr val="006600"/>
                </a:solidFill>
                <a:latin typeface="HY강B" pitchFamily="18" charset="-127"/>
                <a:ea typeface="HY강B" pitchFamily="18" charset="-127"/>
              </a:rPr>
              <a:t>교육적 </a:t>
            </a:r>
            <a:r>
              <a:rPr lang="ko-KR" altLang="en-US" sz="1200" b="1" dirty="0" smtClean="0">
                <a:solidFill>
                  <a:srgbClr val="006600"/>
                </a:solidFill>
                <a:latin typeface="HY강B" pitchFamily="18" charset="-127"/>
                <a:ea typeface="HY강B" pitchFamily="18" charset="-127"/>
              </a:rPr>
              <a:t>필요성</a:t>
            </a:r>
            <a:endParaRPr lang="en-US" altLang="ko-KR" sz="1200" b="1" dirty="0" smtClean="0">
              <a:solidFill>
                <a:srgbClr val="006600"/>
              </a:solidFill>
              <a:latin typeface="HY강B" pitchFamily="18" charset="-127"/>
              <a:ea typeface="HY강B" pitchFamily="18" charset="-127"/>
            </a:endParaRPr>
          </a:p>
          <a:p>
            <a:endParaRPr lang="ko-KR" altLang="en-US" sz="1100" b="1" dirty="0">
              <a:solidFill>
                <a:srgbClr val="006600"/>
              </a:solidFill>
              <a:latin typeface="HY강B" pitchFamily="18" charset="-127"/>
              <a:ea typeface="HY강B" pitchFamily="18" charset="-127"/>
            </a:endParaRPr>
          </a:p>
          <a:p>
            <a:r>
              <a:rPr lang="ko-KR" altLang="en-US" sz="1100" dirty="0">
                <a:latin typeface="HY강B" pitchFamily="18" charset="-127"/>
                <a:ea typeface="HY강B" pitchFamily="18" charset="-127"/>
              </a:rPr>
              <a:t>① 청소년들은 봉사활동을 통해 지역사회에 대한 이해를 넓힐 수 있습니다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r>
              <a:rPr lang="ko-KR" altLang="en-US" sz="1100" dirty="0">
                <a:latin typeface="HY강B" pitchFamily="18" charset="-127"/>
                <a:ea typeface="HY강B" pitchFamily="18" charset="-127"/>
              </a:rPr>
              <a:t>지역사회에서의 다양한 봉사활동은 학생들이 학교에서 배운 것을 보충하고 심화시킬 수 있게 해 줍니다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r>
              <a:rPr lang="ko-KR" altLang="en-US" sz="1100" dirty="0">
                <a:latin typeface="HY강B" pitchFamily="18" charset="-127"/>
                <a:ea typeface="HY강B" pitchFamily="18" charset="-127"/>
              </a:rPr>
              <a:t>곧 봉사활동을 통해 교육의 장을 학교뿐 만 아니라 지역사회에까지 확대하는 효과를 얻을 수 있습니다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ko-KR" altLang="en-US" sz="1100" dirty="0" smtClean="0">
                <a:latin typeface="HY강B" pitchFamily="18" charset="-127"/>
                <a:ea typeface="HY강B" pitchFamily="18" charset="-127"/>
              </a:rPr>
              <a:t>② </a:t>
            </a:r>
            <a:r>
              <a:rPr lang="ko-KR" altLang="en-US" sz="1100" dirty="0">
                <a:latin typeface="HY강B" pitchFamily="18" charset="-127"/>
                <a:ea typeface="HY강B" pitchFamily="18" charset="-127"/>
              </a:rPr>
              <a:t>학교에서의 교육은 이론 중심적이고 제한적인 내용으로 이루어집니다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r>
              <a:rPr lang="ko-KR" altLang="en-US" sz="1100" dirty="0">
                <a:latin typeface="HY강B" pitchFamily="18" charset="-127"/>
                <a:ea typeface="HY강B" pitchFamily="18" charset="-127"/>
              </a:rPr>
              <a:t>그러나 학교 교육과는 달리 봉사활동은 체험을 통한 교육으로 청소년들이 성인 생활을 준비하는 데 도움을 줍니다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ko-KR" altLang="en-US" sz="1100" dirty="0" smtClean="0">
                <a:latin typeface="HY강B" pitchFamily="18" charset="-127"/>
                <a:ea typeface="HY강B" pitchFamily="18" charset="-127"/>
              </a:rPr>
              <a:t>③ </a:t>
            </a:r>
            <a:r>
              <a:rPr lang="ko-KR" altLang="en-US" sz="1100" dirty="0">
                <a:latin typeface="HY강B" pitchFamily="18" charset="-127"/>
                <a:ea typeface="HY강B" pitchFamily="18" charset="-127"/>
              </a:rPr>
              <a:t>봉사활동을 통해 학교와 지역사회와의 관계를 증진시킬 수 있기 때문에 학교가 지역사회로부터 고립되지 않고 서로 협력하고 교류할 수 있는 유기적인 관계를 형성할 수 있습니다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endParaRPr lang="en-US" altLang="ko-KR" sz="1100" b="1" dirty="0" smtClean="0">
              <a:solidFill>
                <a:srgbClr val="006600"/>
              </a:solidFill>
              <a:latin typeface="HY강B" pitchFamily="18" charset="-127"/>
              <a:ea typeface="HY강B" pitchFamily="18" charset="-127"/>
            </a:endParaRPr>
          </a:p>
          <a:p>
            <a:r>
              <a:rPr lang="ko-KR" altLang="en-US" sz="1200" b="1" dirty="0" smtClean="0">
                <a:solidFill>
                  <a:srgbClr val="006600"/>
                </a:solidFill>
                <a:latin typeface="HY강B" pitchFamily="18" charset="-127"/>
                <a:ea typeface="HY강B" pitchFamily="18" charset="-127"/>
              </a:rPr>
              <a:t>다</a:t>
            </a:r>
            <a:r>
              <a:rPr lang="en-US" altLang="ko-KR" sz="1200" b="1" dirty="0">
                <a:solidFill>
                  <a:srgbClr val="006600"/>
                </a:solidFill>
                <a:latin typeface="HY강B" pitchFamily="18" charset="-127"/>
                <a:ea typeface="HY강B" pitchFamily="18" charset="-127"/>
              </a:rPr>
              <a:t>. </a:t>
            </a:r>
            <a:r>
              <a:rPr lang="ko-KR" altLang="en-US" sz="1200" b="1" dirty="0">
                <a:solidFill>
                  <a:srgbClr val="006600"/>
                </a:solidFill>
                <a:latin typeface="HY강B" pitchFamily="18" charset="-127"/>
                <a:ea typeface="HY강B" pitchFamily="18" charset="-127"/>
              </a:rPr>
              <a:t>사회적 필요성</a:t>
            </a:r>
          </a:p>
          <a:p>
            <a:endParaRPr lang="en-US" altLang="ko-KR" sz="1100" dirty="0" smtClean="0">
              <a:latin typeface="HY강B" pitchFamily="18" charset="-127"/>
              <a:ea typeface="HY강B" pitchFamily="18" charset="-127"/>
            </a:endParaRPr>
          </a:p>
          <a:p>
            <a:r>
              <a:rPr lang="ko-KR" altLang="en-US" sz="1100" dirty="0" smtClean="0">
                <a:latin typeface="HY강B" pitchFamily="18" charset="-127"/>
                <a:ea typeface="HY강B" pitchFamily="18" charset="-127"/>
              </a:rPr>
              <a:t>① </a:t>
            </a:r>
            <a:r>
              <a:rPr lang="ko-KR" altLang="en-US" sz="1100" dirty="0">
                <a:latin typeface="HY강B" pitchFamily="18" charset="-127"/>
                <a:ea typeface="HY강B" pitchFamily="18" charset="-127"/>
              </a:rPr>
              <a:t>지역사회의 문제를 정부나 공공기관에 의지하여 해결하려는 태도를 극복하고</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청소년들이 스스로 나서서 해결하려는 풍토를 조성하게 될 것입니다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r>
              <a:rPr lang="ko-KR" altLang="en-US" sz="1100" dirty="0">
                <a:latin typeface="HY강B" pitchFamily="18" charset="-127"/>
                <a:ea typeface="HY강B" pitchFamily="18" charset="-127"/>
              </a:rPr>
              <a:t>지역사회에 어려운 사람이 있으면 자발적으로 돕고</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지역사회의 환경을 개선시켜 나가는 등 지역사회 문제를 지역사회 청소년 스스로 해결해 나가려는 자발적인 참여 풍토가 조성될 것입니다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ko-KR" altLang="en-US" sz="1100" dirty="0" smtClean="0">
                <a:latin typeface="HY강B" pitchFamily="18" charset="-127"/>
                <a:ea typeface="HY강B" pitchFamily="18" charset="-127"/>
              </a:rPr>
              <a:t>② </a:t>
            </a:r>
            <a:r>
              <a:rPr lang="ko-KR" altLang="en-US" sz="1100" dirty="0">
                <a:latin typeface="HY강B" pitchFamily="18" charset="-127"/>
                <a:ea typeface="HY강B" pitchFamily="18" charset="-127"/>
              </a:rPr>
              <a:t>청소년들이 봉사활동 지도를 받음으로써 장차 지역사회의 문제를 담당할 자원 인사로 성장하게 될 것이며</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장차 지역사회에서 활발하게 봉사활동을 펼치게 될 것입니다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r>
              <a:rPr lang="ko-KR" altLang="en-US" sz="1100" dirty="0">
                <a:latin typeface="HY강B" pitchFamily="18" charset="-127"/>
                <a:ea typeface="HY강B" pitchFamily="18" charset="-127"/>
              </a:rPr>
              <a:t>따라서 지역 사회에서는 미래의 자원봉사자를 기른다는 거시적 안목에서 가능한 한 학생들의 봉사활동을 적극적으로 도와주어야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ko-KR" altLang="en-US" sz="1100" dirty="0">
              <a:latin typeface="HY강B" pitchFamily="18" charset="-127"/>
              <a:ea typeface="HY강B" pitchFamily="18" charset="-127"/>
            </a:endParaRPr>
          </a:p>
        </p:txBody>
      </p:sp>
      <p:pic>
        <p:nvPicPr>
          <p:cNvPr id="27650" name="Picture 2" descr="C:\Documents and Settings\권예은\Local Settings\Temporary Internet Files\Content.IE5\AR8PERHT\MC900338420[1].wmf"/>
          <p:cNvPicPr>
            <a:picLocks noChangeAspect="1" noChangeArrowheads="1"/>
          </p:cNvPicPr>
          <p:nvPr/>
        </p:nvPicPr>
        <p:blipFill>
          <a:blip r:embed="rId2" cstate="print"/>
          <a:srcRect/>
          <a:stretch>
            <a:fillRect/>
          </a:stretch>
        </p:blipFill>
        <p:spPr bwMode="auto">
          <a:xfrm>
            <a:off x="1975451" y="6311292"/>
            <a:ext cx="2880320" cy="2007760"/>
          </a:xfrm>
          <a:prstGeom prst="rect">
            <a:avLst/>
          </a:prstGeom>
          <a:noFill/>
        </p:spPr>
      </p:pic>
      <p:sp>
        <p:nvSpPr>
          <p:cNvPr id="5" name="슬라이드 번호 개체 틀 4"/>
          <p:cNvSpPr>
            <a:spLocks noGrp="1"/>
          </p:cNvSpPr>
          <p:nvPr>
            <p:ph type="sldNum" sz="quarter" idx="12"/>
          </p:nvPr>
        </p:nvSpPr>
        <p:spPr/>
        <p:txBody>
          <a:bodyPr/>
          <a:lstStyle/>
          <a:p>
            <a:fld id="{FB5D2FAA-0FDA-409F-89F0-564FE270511B}" type="slidenum">
              <a:rPr lang="ko-KR" altLang="en-US" smtClean="0"/>
              <a:pPr/>
              <a:t>11</a:t>
            </a:fld>
            <a:endParaRPr lang="ko-KR"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4664" y="643498"/>
            <a:ext cx="1526380" cy="400110"/>
          </a:xfrm>
          <a:prstGeom prst="rect">
            <a:avLst/>
          </a:prstGeom>
          <a:noFill/>
        </p:spPr>
        <p:txBody>
          <a:bodyPr wrap="none" rtlCol="0">
            <a:spAutoFit/>
          </a:bodyPr>
          <a:lstStyle/>
          <a:p>
            <a:r>
              <a:rPr lang="ko-KR" altLang="en-US" sz="2000" b="1" dirty="0" smtClean="0">
                <a:effectLst>
                  <a:outerShdw blurRad="38100" dist="38100" dir="2700000" algn="tl">
                    <a:srgbClr val="000000">
                      <a:alpha val="43137"/>
                    </a:srgbClr>
                  </a:outerShdw>
                </a:effectLst>
                <a:latin typeface="HY강B" pitchFamily="18" charset="-127"/>
                <a:ea typeface="HY강B" pitchFamily="18" charset="-127"/>
              </a:rPr>
              <a:t>거리와 장소</a:t>
            </a:r>
            <a:endParaRPr lang="ko-KR" altLang="en-US" sz="2000" b="1" dirty="0">
              <a:effectLst>
                <a:outerShdw blurRad="38100" dist="38100" dir="2700000" algn="tl">
                  <a:srgbClr val="000000">
                    <a:alpha val="43137"/>
                  </a:srgbClr>
                </a:outerShdw>
              </a:effectLst>
              <a:latin typeface="HY강B" pitchFamily="18" charset="-127"/>
              <a:ea typeface="HY강B" pitchFamily="18" charset="-127"/>
            </a:endParaRPr>
          </a:p>
        </p:txBody>
      </p:sp>
      <p:sp>
        <p:nvSpPr>
          <p:cNvPr id="6" name="TextBox 5"/>
          <p:cNvSpPr txBox="1"/>
          <p:nvPr/>
        </p:nvSpPr>
        <p:spPr>
          <a:xfrm>
            <a:off x="404664" y="1187624"/>
            <a:ext cx="5886691" cy="276999"/>
          </a:xfrm>
          <a:prstGeom prst="rect">
            <a:avLst/>
          </a:prstGeom>
          <a:noFill/>
        </p:spPr>
        <p:txBody>
          <a:bodyPr wrap="square" rtlCol="0">
            <a:spAutoFit/>
          </a:bodyPr>
          <a:lstStyle/>
          <a:p>
            <a:r>
              <a:rPr lang="ko-KR" altLang="en-US" sz="1200" b="1" dirty="0" smtClean="0">
                <a:solidFill>
                  <a:srgbClr val="0000FF"/>
                </a:solidFill>
                <a:latin typeface="HY강B" pitchFamily="18" charset="-127"/>
                <a:ea typeface="HY강B" pitchFamily="18" charset="-127"/>
              </a:rPr>
              <a:t>▣ 봉사활동 거리</a:t>
            </a:r>
            <a:endParaRPr lang="ko-KR" altLang="en-US" sz="1200" b="1" dirty="0">
              <a:solidFill>
                <a:srgbClr val="0000FF"/>
              </a:solidFill>
              <a:latin typeface="HY강B" pitchFamily="18" charset="-127"/>
              <a:ea typeface="HY강B" pitchFamily="18" charset="-127"/>
            </a:endParaRPr>
          </a:p>
        </p:txBody>
      </p:sp>
      <p:sp>
        <p:nvSpPr>
          <p:cNvPr id="7" name="TextBox 6"/>
          <p:cNvSpPr txBox="1"/>
          <p:nvPr/>
        </p:nvSpPr>
        <p:spPr>
          <a:xfrm>
            <a:off x="548680" y="1622323"/>
            <a:ext cx="5760640" cy="600164"/>
          </a:xfrm>
          <a:prstGeom prst="rect">
            <a:avLst/>
          </a:prstGeom>
          <a:noFill/>
        </p:spPr>
        <p:txBody>
          <a:bodyPr wrap="square" rtlCol="0">
            <a:spAutoFit/>
          </a:bodyPr>
          <a:lstStyle/>
          <a:p>
            <a:r>
              <a:rPr lang="ko-KR" altLang="en-US" sz="1100" dirty="0" smtClean="0">
                <a:latin typeface="HY강B" pitchFamily="18" charset="-127"/>
                <a:ea typeface="HY강B" pitchFamily="18" charset="-127"/>
              </a:rPr>
              <a:t> 자원봉사의 </a:t>
            </a:r>
            <a:r>
              <a:rPr lang="ko-KR" altLang="en-US" sz="1100" dirty="0">
                <a:latin typeface="HY강B" pitchFamily="18" charset="-127"/>
                <a:ea typeface="HY강B" pitchFamily="18" charset="-127"/>
              </a:rPr>
              <a:t>범위가 넓어지고 다양해지면서 단순히 사회복지시설 등에서 불우한 이웃을 돕는 정도의 차원을 넘어 다양한 지역사회 참여활동과 국제적인 봉사활동까지 광범위한 영역에서 다양하게 이루어지고 있습니다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p:txBody>
      </p:sp>
      <p:graphicFrame>
        <p:nvGraphicFramePr>
          <p:cNvPr id="14" name="표 13"/>
          <p:cNvGraphicFramePr>
            <a:graphicFrameLocks noGrp="1"/>
          </p:cNvGraphicFramePr>
          <p:nvPr/>
        </p:nvGraphicFramePr>
        <p:xfrm>
          <a:off x="548680" y="2429728"/>
          <a:ext cx="5760640" cy="4734560"/>
        </p:xfrm>
        <a:graphic>
          <a:graphicData uri="http://schemas.openxmlformats.org/drawingml/2006/table">
            <a:tbl>
              <a:tblPr firstRow="1" bandRow="1">
                <a:tableStyleId>{93296810-A885-4BE3-A3E7-6D5BEEA58F35}</a:tableStyleId>
              </a:tblPr>
              <a:tblGrid>
                <a:gridCol w="1152128"/>
                <a:gridCol w="4608512"/>
              </a:tblGrid>
              <a:tr h="370840">
                <a:tc>
                  <a:txBody>
                    <a:bodyPr/>
                    <a:lstStyle/>
                    <a:p>
                      <a:pPr algn="ctr" latinLnBrk="1"/>
                      <a:r>
                        <a:rPr lang="ko-KR" altLang="en-US" sz="1200" dirty="0" smtClean="0">
                          <a:latin typeface="HY강B" pitchFamily="18" charset="-127"/>
                          <a:ea typeface="HY강B" pitchFamily="18" charset="-127"/>
                        </a:rPr>
                        <a:t>유      형</a:t>
                      </a:r>
                      <a:endParaRPr lang="ko-KR" altLang="en-US" sz="1200" dirty="0">
                        <a:latin typeface="HY강B" pitchFamily="18" charset="-127"/>
                        <a:ea typeface="HY강B" pitchFamily="18" charset="-127"/>
                      </a:endParaRPr>
                    </a:p>
                  </a:txBody>
                  <a:tcPr anchor="ctr"/>
                </a:tc>
                <a:tc>
                  <a:txBody>
                    <a:bodyPr/>
                    <a:lstStyle/>
                    <a:p>
                      <a:pPr algn="ctr" latinLnBrk="1"/>
                      <a:r>
                        <a:rPr lang="ko-KR" altLang="en-US" sz="1200" dirty="0" smtClean="0">
                          <a:latin typeface="HY강B" pitchFamily="18" charset="-127"/>
                          <a:ea typeface="HY강B" pitchFamily="18" charset="-127"/>
                        </a:rPr>
                        <a:t>내                                    용</a:t>
                      </a:r>
                      <a:endParaRPr lang="ko-KR" altLang="en-US" sz="1200" dirty="0">
                        <a:latin typeface="HY강B" pitchFamily="18" charset="-127"/>
                        <a:ea typeface="HY강B" pitchFamily="18" charset="-127"/>
                      </a:endParaRPr>
                    </a:p>
                  </a:txBody>
                  <a:tcPr anchor="ctr"/>
                </a:tc>
              </a:tr>
              <a:tr h="370840">
                <a:tc>
                  <a:txBody>
                    <a:bodyPr/>
                    <a:lstStyle/>
                    <a:p>
                      <a:pPr algn="ctr" latinLnBrk="1"/>
                      <a:r>
                        <a:rPr lang="ko-KR" altLang="en-US" sz="1100" dirty="0" err="1" smtClean="0">
                          <a:latin typeface="HY강B" pitchFamily="18" charset="-127"/>
                          <a:ea typeface="HY강B" pitchFamily="18" charset="-127"/>
                        </a:rPr>
                        <a:t>일손돕기활동</a:t>
                      </a:r>
                      <a:endParaRPr lang="ko-KR" altLang="en-US" sz="1100" dirty="0">
                        <a:latin typeface="HY강B" pitchFamily="18" charset="-127"/>
                        <a:ea typeface="HY강B" pitchFamily="18" charset="-127"/>
                      </a:endParaRPr>
                    </a:p>
                  </a:txBody>
                  <a:tcPr anchor="ctr"/>
                </a:tc>
                <a:tc>
                  <a:txBody>
                    <a:bodyPr/>
                    <a:lstStyle/>
                    <a:p>
                      <a:pPr algn="l"/>
                      <a:r>
                        <a:rPr kumimoji="0" lang="ko-KR" altLang="en-US" sz="1100" kern="1200" dirty="0" smtClean="0">
                          <a:latin typeface="HY강B" pitchFamily="18" charset="-127"/>
                          <a:ea typeface="HY강B" pitchFamily="18" charset="-127"/>
                        </a:rPr>
                        <a:t>일손이 모자라는 복지시설</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공공기관</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병원</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농어촌 등을 찾아 실질적인 도움을 주기 위한 활동</a:t>
                      </a:r>
                      <a:r>
                        <a:rPr kumimoji="0" lang="en-US" altLang="ko-KR" sz="1100" kern="1200" dirty="0" smtClean="0">
                          <a:latin typeface="HY강B" pitchFamily="18" charset="-127"/>
                          <a:ea typeface="HY강B" pitchFamily="18" charset="-127"/>
                        </a:rPr>
                        <a:t>. </a:t>
                      </a:r>
                      <a:endParaRPr kumimoji="0" lang="ko-KR" altLang="en-US" sz="1100" kern="1200" dirty="0" smtClean="0">
                        <a:latin typeface="HY강B" pitchFamily="18" charset="-127"/>
                        <a:ea typeface="HY강B" pitchFamily="18" charset="-127"/>
                      </a:endParaRPr>
                    </a:p>
                    <a:p>
                      <a:pPr algn="l"/>
                      <a:r>
                        <a:rPr kumimoji="0" lang="en-US" altLang="ko-KR" sz="1100" kern="1200" dirty="0" smtClean="0">
                          <a:latin typeface="HY강B" pitchFamily="18" charset="-127"/>
                          <a:ea typeface="HY강B" pitchFamily="18" charset="-127"/>
                        </a:rPr>
                        <a:t>(</a:t>
                      </a:r>
                      <a:r>
                        <a:rPr kumimoji="0" lang="ko-KR" altLang="en-US" sz="1100" kern="1200" dirty="0" smtClean="0">
                          <a:latin typeface="HY강B" pitchFamily="18" charset="-127"/>
                          <a:ea typeface="HY강B" pitchFamily="18" charset="-127"/>
                        </a:rPr>
                        <a:t>복지 시설 일손 돕기</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공공시설 일손 돕기</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병원 일손 돕기</a:t>
                      </a:r>
                      <a:r>
                        <a:rPr kumimoji="0" lang="en-US" altLang="ko-KR" sz="1100" kern="1200" dirty="0" smtClean="0">
                          <a:latin typeface="HY강B" pitchFamily="18" charset="-127"/>
                          <a:ea typeface="HY강B" pitchFamily="18" charset="-127"/>
                        </a:rPr>
                        <a:t>, </a:t>
                      </a:r>
                      <a:r>
                        <a:rPr kumimoji="0" lang="ko-KR" altLang="en-US" sz="1100" kern="1200" baseline="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농 </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어촌 일손 돕기</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학교 내 일손 돕기 등</a:t>
                      </a:r>
                      <a:r>
                        <a:rPr kumimoji="0" lang="en-US" altLang="ko-KR" sz="1100" kern="1200" dirty="0" smtClean="0">
                          <a:latin typeface="HY강B" pitchFamily="18" charset="-127"/>
                          <a:ea typeface="HY강B" pitchFamily="18" charset="-127"/>
                        </a:rPr>
                        <a:t>) </a:t>
                      </a:r>
                      <a:endParaRPr kumimoji="0" lang="ko-KR" altLang="en-US" sz="1100" kern="1200" dirty="0">
                        <a:solidFill>
                          <a:schemeClr val="dk1"/>
                        </a:solidFill>
                        <a:latin typeface="HY강B" pitchFamily="18" charset="-127"/>
                        <a:ea typeface="HY강B" pitchFamily="18" charset="-127"/>
                        <a:cs typeface="+mn-cs"/>
                      </a:endParaRPr>
                    </a:p>
                  </a:txBody>
                  <a:tcPr anchor="ctr"/>
                </a:tc>
              </a:tr>
              <a:tr h="370840">
                <a:tc>
                  <a:txBody>
                    <a:bodyPr/>
                    <a:lstStyle/>
                    <a:p>
                      <a:pPr algn="ctr" latinLnBrk="1"/>
                      <a:r>
                        <a:rPr lang="ko-KR" altLang="en-US" sz="1100" dirty="0" smtClean="0">
                          <a:latin typeface="HY강B" pitchFamily="18" charset="-127"/>
                          <a:ea typeface="HY강B" pitchFamily="18" charset="-127"/>
                        </a:rPr>
                        <a:t>위문활동</a:t>
                      </a:r>
                      <a:endParaRPr lang="ko-KR" altLang="en-US" sz="1100" dirty="0">
                        <a:latin typeface="HY강B" pitchFamily="18" charset="-127"/>
                        <a:ea typeface="HY강B" pitchFamily="18" charset="-127"/>
                      </a:endParaRPr>
                    </a:p>
                  </a:txBody>
                  <a:tcPr anchor="ctr"/>
                </a:tc>
                <a:tc>
                  <a:txBody>
                    <a:bodyPr/>
                    <a:lstStyle/>
                    <a:p>
                      <a:pPr algn="l"/>
                      <a:r>
                        <a:rPr kumimoji="0" lang="ko-KR" altLang="en-US" sz="1100" kern="1200" dirty="0" smtClean="0">
                          <a:latin typeface="HY강B" pitchFamily="18" charset="-127"/>
                          <a:ea typeface="HY강B" pitchFamily="18" charset="-127"/>
                        </a:rPr>
                        <a:t>외롭고 힘들게 살아가는 사람들을 위로 </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위문하는 활동</a:t>
                      </a:r>
                      <a:r>
                        <a:rPr kumimoji="0" lang="en-US" altLang="ko-KR" sz="1100" kern="1200" dirty="0" smtClean="0">
                          <a:latin typeface="HY강B" pitchFamily="18" charset="-127"/>
                          <a:ea typeface="HY강B" pitchFamily="18" charset="-127"/>
                        </a:rPr>
                        <a:t>. </a:t>
                      </a:r>
                      <a:endParaRPr kumimoji="0" lang="ko-KR" altLang="en-US" sz="1100" kern="1200" dirty="0" smtClean="0">
                        <a:latin typeface="HY강B" pitchFamily="18" charset="-127"/>
                        <a:ea typeface="HY강B" pitchFamily="18" charset="-127"/>
                      </a:endParaRPr>
                    </a:p>
                    <a:p>
                      <a:pPr algn="l"/>
                      <a:r>
                        <a:rPr kumimoji="0" lang="en-US" altLang="ko-KR" sz="1100" kern="1200" dirty="0" smtClean="0">
                          <a:latin typeface="HY강B" pitchFamily="18" charset="-127"/>
                          <a:ea typeface="HY강B" pitchFamily="18" charset="-127"/>
                        </a:rPr>
                        <a:t>(</a:t>
                      </a:r>
                      <a:r>
                        <a:rPr kumimoji="0" lang="ko-KR" altLang="en-US" sz="1100" kern="1200" dirty="0" smtClean="0">
                          <a:latin typeface="HY강B" pitchFamily="18" charset="-127"/>
                          <a:ea typeface="HY강B" pitchFamily="18" charset="-127"/>
                        </a:rPr>
                        <a:t>고아원 위문</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양로원 위문</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장애인 위문</a:t>
                      </a:r>
                      <a:r>
                        <a:rPr kumimoji="0" lang="en-US" altLang="ko-KR" sz="1100" kern="1200" dirty="0" smtClean="0">
                          <a:latin typeface="HY강B" pitchFamily="18" charset="-127"/>
                          <a:ea typeface="HY강B" pitchFamily="18" charset="-127"/>
                        </a:rPr>
                        <a:t>, </a:t>
                      </a:r>
                      <a:r>
                        <a:rPr kumimoji="0" lang="ko-KR" altLang="en-US" sz="1100" kern="1200" dirty="0" err="1" smtClean="0">
                          <a:latin typeface="HY강B" pitchFamily="18" charset="-127"/>
                          <a:ea typeface="HY강B" pitchFamily="18" charset="-127"/>
                        </a:rPr>
                        <a:t>병약자</a:t>
                      </a:r>
                      <a:r>
                        <a:rPr kumimoji="0" lang="ko-KR" altLang="en-US" sz="1100" kern="1200" dirty="0" smtClean="0">
                          <a:latin typeface="HY강B" pitchFamily="18" charset="-127"/>
                          <a:ea typeface="HY강B" pitchFamily="18" charset="-127"/>
                        </a:rPr>
                        <a:t> 위문</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부대  위문 등</a:t>
                      </a:r>
                      <a:r>
                        <a:rPr kumimoji="0" lang="en-US" altLang="ko-KR" sz="1100" kern="1200" dirty="0" smtClean="0">
                          <a:latin typeface="HY강B" pitchFamily="18" charset="-127"/>
                          <a:ea typeface="HY강B" pitchFamily="18" charset="-127"/>
                        </a:rPr>
                        <a:t>)</a:t>
                      </a:r>
                      <a:endParaRPr kumimoji="0" lang="ko-KR" altLang="en-US" sz="1100" kern="1200" dirty="0">
                        <a:solidFill>
                          <a:schemeClr val="dk1"/>
                        </a:solidFill>
                        <a:latin typeface="HY강B" pitchFamily="18" charset="-127"/>
                        <a:ea typeface="HY강B" pitchFamily="18" charset="-127"/>
                        <a:cs typeface="+mn-cs"/>
                      </a:endParaRPr>
                    </a:p>
                  </a:txBody>
                  <a:tcPr anchor="ctr"/>
                </a:tc>
              </a:tr>
              <a:tr h="370840">
                <a:tc>
                  <a:txBody>
                    <a:bodyPr/>
                    <a:lstStyle/>
                    <a:p>
                      <a:pPr algn="ctr" latinLnBrk="1"/>
                      <a:r>
                        <a:rPr lang="ko-KR" altLang="en-US" sz="1100" dirty="0" smtClean="0">
                          <a:latin typeface="HY강B" pitchFamily="18" charset="-127"/>
                          <a:ea typeface="HY강B" pitchFamily="18" charset="-127"/>
                        </a:rPr>
                        <a:t>캠페인활동</a:t>
                      </a:r>
                      <a:endParaRPr lang="ko-KR" altLang="en-US" sz="1100" dirty="0">
                        <a:latin typeface="HY강B" pitchFamily="18" charset="-127"/>
                        <a:ea typeface="HY강B" pitchFamily="18" charset="-127"/>
                      </a:endParaRPr>
                    </a:p>
                  </a:txBody>
                  <a:tcPr anchor="ctr"/>
                </a:tc>
                <a:tc>
                  <a:txBody>
                    <a:bodyPr/>
                    <a:lstStyle/>
                    <a:p>
                      <a:pPr algn="l"/>
                      <a:r>
                        <a:rPr kumimoji="0" lang="ko-KR" altLang="en-US" sz="1100" kern="1200" dirty="0" smtClean="0">
                          <a:latin typeface="HY강B" pitchFamily="18" charset="-127"/>
                          <a:ea typeface="HY강B" pitchFamily="18" charset="-127"/>
                        </a:rPr>
                        <a:t>잘 모르거나 잘못 알고 있는 사람들을 계도하고 계몽하기 위한 활동</a:t>
                      </a:r>
                      <a:r>
                        <a:rPr kumimoji="0" lang="en-US" altLang="ko-KR" sz="1100" kern="1200" dirty="0" smtClean="0">
                          <a:latin typeface="HY강B" pitchFamily="18" charset="-127"/>
                          <a:ea typeface="HY강B" pitchFamily="18" charset="-127"/>
                        </a:rPr>
                        <a:t>.</a:t>
                      </a:r>
                      <a:endParaRPr kumimoji="0" lang="ko-KR" altLang="en-US" sz="1100" kern="1200" dirty="0" smtClean="0">
                        <a:latin typeface="HY강B" pitchFamily="18" charset="-127"/>
                        <a:ea typeface="HY강B" pitchFamily="18" charset="-127"/>
                      </a:endParaRPr>
                    </a:p>
                    <a:p>
                      <a:pPr algn="l"/>
                      <a:r>
                        <a:rPr kumimoji="0" lang="en-US" altLang="ko-KR" sz="1100" kern="1200" dirty="0" smtClean="0">
                          <a:latin typeface="HY강B" pitchFamily="18" charset="-127"/>
                          <a:ea typeface="HY강B" pitchFamily="18" charset="-127"/>
                        </a:rPr>
                        <a:t>(</a:t>
                      </a:r>
                      <a:r>
                        <a:rPr kumimoji="0" lang="ko-KR" altLang="en-US" sz="1100" kern="1200" dirty="0" smtClean="0">
                          <a:latin typeface="HY강B" pitchFamily="18" charset="-127"/>
                          <a:ea typeface="HY강B" pitchFamily="18" charset="-127"/>
                        </a:rPr>
                        <a:t>공공질서 확립 캠페인</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교통안전 캠페인</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학교 주변 정화</a:t>
                      </a:r>
                      <a:r>
                        <a:rPr kumimoji="0" lang="ko-KR" altLang="en-US" sz="1100" kern="1200" baseline="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캠페인</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환경보전 캠페인 등</a:t>
                      </a:r>
                      <a:r>
                        <a:rPr kumimoji="0" lang="en-US" altLang="ko-KR" sz="1100" kern="1200" dirty="0" smtClean="0">
                          <a:latin typeface="HY강B" pitchFamily="18" charset="-127"/>
                          <a:ea typeface="HY강B" pitchFamily="18" charset="-127"/>
                        </a:rPr>
                        <a:t>)</a:t>
                      </a:r>
                      <a:endParaRPr kumimoji="0" lang="ko-KR" altLang="en-US" sz="1100" kern="1200" dirty="0" smtClean="0">
                        <a:solidFill>
                          <a:schemeClr val="dk1"/>
                        </a:solidFill>
                        <a:latin typeface="HY강B" pitchFamily="18" charset="-127"/>
                        <a:ea typeface="HY강B" pitchFamily="18" charset="-127"/>
                        <a:cs typeface="+mn-cs"/>
                      </a:endParaRPr>
                    </a:p>
                  </a:txBody>
                  <a:tcPr anchor="ctr"/>
                </a:tc>
              </a:tr>
              <a:tr h="370840">
                <a:tc>
                  <a:txBody>
                    <a:bodyPr/>
                    <a:lstStyle/>
                    <a:p>
                      <a:pPr algn="ctr" latinLnBrk="1"/>
                      <a:r>
                        <a:rPr lang="ko-KR" altLang="en-US" sz="1100" dirty="0" smtClean="0">
                          <a:latin typeface="HY강B" pitchFamily="18" charset="-127"/>
                          <a:ea typeface="HY강B" pitchFamily="18" charset="-127"/>
                        </a:rPr>
                        <a:t>자선구호활동</a:t>
                      </a:r>
                      <a:endParaRPr lang="ko-KR" altLang="en-US" sz="1100" dirty="0">
                        <a:latin typeface="HY강B" pitchFamily="18" charset="-127"/>
                        <a:ea typeface="HY강B" pitchFamily="18" charset="-127"/>
                      </a:endParaRPr>
                    </a:p>
                  </a:txBody>
                  <a:tcPr anchor="ctr"/>
                </a:tc>
                <a:tc>
                  <a:txBody>
                    <a:bodyPr/>
                    <a:lstStyle/>
                    <a:p>
                      <a:pPr algn="l"/>
                      <a:r>
                        <a:rPr kumimoji="0" lang="ko-KR" altLang="en-US" sz="1100" kern="1200" dirty="0" smtClean="0">
                          <a:latin typeface="HY강B" pitchFamily="18" charset="-127"/>
                          <a:ea typeface="HY강B" pitchFamily="18" charset="-127"/>
                        </a:rPr>
                        <a:t>병자</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노약자</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빈민</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고아</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난민 등을 구제하기 위한 활동</a:t>
                      </a:r>
                      <a:r>
                        <a:rPr kumimoji="0" lang="en-US" altLang="ko-KR" sz="1100" kern="1200" dirty="0" smtClean="0">
                          <a:latin typeface="HY강B" pitchFamily="18" charset="-127"/>
                          <a:ea typeface="HY강B" pitchFamily="18" charset="-127"/>
                        </a:rPr>
                        <a:t>.</a:t>
                      </a:r>
                      <a:endParaRPr kumimoji="0" lang="ko-KR" altLang="en-US" sz="1100" kern="1200" dirty="0" smtClean="0">
                        <a:latin typeface="HY강B" pitchFamily="18" charset="-127"/>
                        <a:ea typeface="HY강B" pitchFamily="18" charset="-127"/>
                      </a:endParaRPr>
                    </a:p>
                    <a:p>
                      <a:pPr algn="l"/>
                      <a:r>
                        <a:rPr kumimoji="0" lang="en-US" altLang="ko-KR" sz="1100" kern="1200" dirty="0" smtClean="0">
                          <a:latin typeface="HY강B" pitchFamily="18" charset="-127"/>
                          <a:ea typeface="HY강B" pitchFamily="18" charset="-127"/>
                        </a:rPr>
                        <a:t>(</a:t>
                      </a:r>
                      <a:r>
                        <a:rPr kumimoji="0" lang="ko-KR" altLang="en-US" sz="1100" kern="1200" dirty="0" smtClean="0">
                          <a:latin typeface="HY강B" pitchFamily="18" charset="-127"/>
                          <a:ea typeface="HY강B" pitchFamily="18" charset="-127"/>
                        </a:rPr>
                        <a:t>재해 구호</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불우 이웃 돕기</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국제협력과 난민구호 등</a:t>
                      </a:r>
                      <a:r>
                        <a:rPr kumimoji="0" lang="en-US" altLang="ko-KR" sz="1100" kern="1200" dirty="0" smtClean="0">
                          <a:latin typeface="HY강B" pitchFamily="18" charset="-127"/>
                          <a:ea typeface="HY강B" pitchFamily="18" charset="-127"/>
                        </a:rPr>
                        <a:t>)</a:t>
                      </a:r>
                      <a:endParaRPr kumimoji="0" lang="ko-KR" altLang="en-US" sz="1100" kern="1200" dirty="0" smtClean="0">
                        <a:solidFill>
                          <a:schemeClr val="dk1"/>
                        </a:solidFill>
                        <a:latin typeface="HY강B" pitchFamily="18" charset="-127"/>
                        <a:ea typeface="HY강B" pitchFamily="18" charset="-127"/>
                        <a:cs typeface="+mn-cs"/>
                      </a:endParaRPr>
                    </a:p>
                  </a:txBody>
                  <a:tcPr anchor="ctr"/>
                </a:tc>
              </a:tr>
              <a:tr h="370840">
                <a:tc>
                  <a:txBody>
                    <a:bodyPr/>
                    <a:lstStyle/>
                    <a:p>
                      <a:pPr algn="ctr" latinLnBrk="1"/>
                      <a:r>
                        <a:rPr lang="ko-KR" altLang="en-US" sz="1100" dirty="0" smtClean="0">
                          <a:latin typeface="HY강B" pitchFamily="18" charset="-127"/>
                          <a:ea typeface="HY강B" pitchFamily="18" charset="-127"/>
                        </a:rPr>
                        <a:t>환경</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시설 </a:t>
                      </a:r>
                      <a:endParaRPr lang="en-US" altLang="ko-KR" sz="1100" dirty="0" smtClean="0">
                        <a:latin typeface="HY강B" pitchFamily="18" charset="-127"/>
                        <a:ea typeface="HY강B" pitchFamily="18" charset="-127"/>
                      </a:endParaRPr>
                    </a:p>
                    <a:p>
                      <a:pPr algn="ctr" latinLnBrk="1"/>
                      <a:r>
                        <a:rPr lang="ko-KR" altLang="en-US" sz="1100" dirty="0" smtClean="0">
                          <a:latin typeface="HY강B" pitchFamily="18" charset="-127"/>
                          <a:ea typeface="HY강B" pitchFamily="18" charset="-127"/>
                        </a:rPr>
                        <a:t>보존활동</a:t>
                      </a:r>
                      <a:endParaRPr lang="ko-KR" altLang="en-US" sz="1100" dirty="0">
                        <a:latin typeface="HY강B" pitchFamily="18" charset="-127"/>
                        <a:ea typeface="HY강B" pitchFamily="18" charset="-127"/>
                      </a:endParaRPr>
                    </a:p>
                  </a:txBody>
                  <a:tcPr anchor="ctr"/>
                </a:tc>
                <a:tc>
                  <a:txBody>
                    <a:bodyPr/>
                    <a:lstStyle/>
                    <a:p>
                      <a:pPr algn="l"/>
                      <a:r>
                        <a:rPr kumimoji="0" lang="ko-KR" altLang="en-US" sz="1100" kern="1200" dirty="0" smtClean="0">
                          <a:latin typeface="HY강B" pitchFamily="18" charset="-127"/>
                          <a:ea typeface="HY강B" pitchFamily="18" charset="-127"/>
                        </a:rPr>
                        <a:t>자연환경과 동식물을 보호하고</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주변환경이나 시설들을 깨끗</a:t>
                      </a:r>
                      <a:r>
                        <a:rPr kumimoji="0" lang="ko-KR" altLang="en-US" sz="1100" kern="1200" baseline="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하게 유지 </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보호하기 위한 활동</a:t>
                      </a:r>
                      <a:r>
                        <a:rPr kumimoji="0" lang="en-US" altLang="ko-KR" sz="1100" kern="1200" dirty="0" smtClean="0">
                          <a:latin typeface="HY강B" pitchFamily="18" charset="-127"/>
                          <a:ea typeface="HY강B" pitchFamily="18" charset="-127"/>
                        </a:rPr>
                        <a:t>. </a:t>
                      </a:r>
                      <a:endParaRPr kumimoji="0" lang="ko-KR" altLang="en-US" sz="1100" kern="1200" dirty="0" smtClean="0">
                        <a:latin typeface="HY강B" pitchFamily="18" charset="-127"/>
                        <a:ea typeface="HY강B" pitchFamily="18" charset="-127"/>
                      </a:endParaRPr>
                    </a:p>
                    <a:p>
                      <a:pPr algn="l"/>
                      <a:r>
                        <a:rPr kumimoji="0" lang="en-US" altLang="ko-KR" sz="1100" kern="1200" dirty="0" smtClean="0">
                          <a:latin typeface="HY강B" pitchFamily="18" charset="-127"/>
                          <a:ea typeface="HY강B" pitchFamily="18" charset="-127"/>
                        </a:rPr>
                        <a:t>(</a:t>
                      </a:r>
                      <a:r>
                        <a:rPr kumimoji="0" lang="ko-KR" altLang="en-US" sz="1100" kern="1200" dirty="0" smtClean="0">
                          <a:latin typeface="HY강B" pitchFamily="18" charset="-127"/>
                          <a:ea typeface="HY강B" pitchFamily="18" charset="-127"/>
                        </a:rPr>
                        <a:t>깨끗한 환경 만들기</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자연 보호</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문화재 보호 등</a:t>
                      </a:r>
                      <a:r>
                        <a:rPr kumimoji="0" lang="en-US" altLang="ko-KR" sz="1100" kern="1200" dirty="0" smtClean="0">
                          <a:latin typeface="HY강B" pitchFamily="18" charset="-127"/>
                          <a:ea typeface="HY강B" pitchFamily="18" charset="-127"/>
                        </a:rPr>
                        <a:t>) </a:t>
                      </a:r>
                      <a:endParaRPr kumimoji="0" lang="ko-KR" altLang="en-US" sz="1100" kern="1200" dirty="0">
                        <a:solidFill>
                          <a:schemeClr val="dk1"/>
                        </a:solidFill>
                        <a:latin typeface="HY강B" pitchFamily="18" charset="-127"/>
                        <a:ea typeface="HY강B" pitchFamily="18" charset="-127"/>
                        <a:cs typeface="+mn-cs"/>
                      </a:endParaRPr>
                    </a:p>
                  </a:txBody>
                  <a:tcPr anchor="ctr"/>
                </a:tc>
              </a:tr>
              <a:tr h="370840">
                <a:tc>
                  <a:txBody>
                    <a:bodyPr/>
                    <a:lstStyle/>
                    <a:p>
                      <a:pPr algn="ctr" latinLnBrk="1"/>
                      <a:r>
                        <a:rPr lang="ko-KR" altLang="en-US" sz="1100" dirty="0" smtClean="0">
                          <a:latin typeface="HY강B" pitchFamily="18" charset="-127"/>
                          <a:ea typeface="HY강B" pitchFamily="18" charset="-127"/>
                        </a:rPr>
                        <a:t>지도활동</a:t>
                      </a:r>
                      <a:endParaRPr lang="ko-KR" altLang="en-US" sz="1100" dirty="0">
                        <a:latin typeface="HY강B" pitchFamily="18" charset="-127"/>
                        <a:ea typeface="HY강B" pitchFamily="18" charset="-127"/>
                      </a:endParaRPr>
                    </a:p>
                  </a:txBody>
                  <a:tcPr anchor="ctr"/>
                </a:tc>
                <a:tc>
                  <a:txBody>
                    <a:bodyPr/>
                    <a:lstStyle/>
                    <a:p>
                      <a:pPr algn="l"/>
                      <a:r>
                        <a:rPr kumimoji="0" lang="ko-KR" altLang="en-US" sz="1100" kern="1200" dirty="0" smtClean="0">
                          <a:latin typeface="HY강B" pitchFamily="18" charset="-127"/>
                          <a:ea typeface="HY강B" pitchFamily="18" charset="-127"/>
                        </a:rPr>
                        <a:t>학생들이나 일반인들에게 교과</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운동</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문화</a:t>
                      </a:r>
                      <a:r>
                        <a:rPr kumimoji="0" lang="en-US" altLang="ko-KR" sz="1100" kern="1200" dirty="0" smtClean="0">
                          <a:latin typeface="HY강B" pitchFamily="18" charset="-127"/>
                          <a:ea typeface="HY강B" pitchFamily="18" charset="-127"/>
                        </a:rPr>
                        <a:t>, </a:t>
                      </a:r>
                      <a:r>
                        <a:rPr kumimoji="0" lang="ko-KR" altLang="en-US" sz="1100" kern="1200" dirty="0" err="1" smtClean="0">
                          <a:latin typeface="HY강B" pitchFamily="18" charset="-127"/>
                          <a:ea typeface="HY강B" pitchFamily="18" charset="-127"/>
                        </a:rPr>
                        <a:t>레크레이션</a:t>
                      </a:r>
                      <a:r>
                        <a:rPr kumimoji="0" lang="ko-KR" altLang="en-US" sz="1100" kern="1200" dirty="0" smtClean="0">
                          <a:latin typeface="HY강B" pitchFamily="18" charset="-127"/>
                          <a:ea typeface="HY강B" pitchFamily="18" charset="-127"/>
                        </a:rPr>
                        <a:t> 등을 </a:t>
                      </a:r>
                      <a:r>
                        <a:rPr kumimoji="0" lang="ko-KR" altLang="en-US" sz="1100" kern="1200" baseline="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지도하는 활동</a:t>
                      </a:r>
                      <a:r>
                        <a:rPr kumimoji="0" lang="en-US" altLang="ko-KR" sz="1100" kern="1200" dirty="0" smtClean="0">
                          <a:latin typeface="HY강B" pitchFamily="18" charset="-127"/>
                          <a:ea typeface="HY강B" pitchFamily="18" charset="-127"/>
                        </a:rPr>
                        <a:t>. </a:t>
                      </a:r>
                      <a:endParaRPr kumimoji="0" lang="ko-KR" altLang="en-US" sz="1100" kern="1200" dirty="0" smtClean="0">
                        <a:latin typeface="HY강B" pitchFamily="18" charset="-127"/>
                        <a:ea typeface="HY강B" pitchFamily="18" charset="-127"/>
                      </a:endParaRPr>
                    </a:p>
                    <a:p>
                      <a:pPr algn="l"/>
                      <a:r>
                        <a:rPr kumimoji="0" lang="en-US" altLang="ko-KR" sz="1100" kern="1200" dirty="0" smtClean="0">
                          <a:latin typeface="HY강B" pitchFamily="18" charset="-127"/>
                          <a:ea typeface="HY강B" pitchFamily="18" charset="-127"/>
                        </a:rPr>
                        <a:t>(</a:t>
                      </a:r>
                      <a:r>
                        <a:rPr kumimoji="0" lang="ko-KR" altLang="en-US" sz="1100" kern="1200" dirty="0" smtClean="0">
                          <a:latin typeface="HY강B" pitchFamily="18" charset="-127"/>
                          <a:ea typeface="HY강B" pitchFamily="18" charset="-127"/>
                        </a:rPr>
                        <a:t>동급생 지도</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하급생 지도</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사회복지 아동 지도</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교통안전</a:t>
                      </a:r>
                      <a:r>
                        <a:rPr kumimoji="0" lang="ko-KR" altLang="en-US" sz="1100" kern="1200" baseline="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지도 등</a:t>
                      </a:r>
                      <a:r>
                        <a:rPr kumimoji="0" lang="en-US" altLang="ko-KR" sz="1100" kern="1200" dirty="0" smtClean="0">
                          <a:latin typeface="HY강B" pitchFamily="18" charset="-127"/>
                          <a:ea typeface="HY강B" pitchFamily="18" charset="-127"/>
                        </a:rPr>
                        <a:t>) </a:t>
                      </a:r>
                      <a:endParaRPr kumimoji="0" lang="ko-KR" altLang="en-US" sz="1100" kern="1200" dirty="0" smtClean="0">
                        <a:solidFill>
                          <a:schemeClr val="dk1"/>
                        </a:solidFill>
                        <a:latin typeface="HY강B" pitchFamily="18" charset="-127"/>
                        <a:ea typeface="HY강B" pitchFamily="18" charset="-127"/>
                        <a:cs typeface="+mn-cs"/>
                      </a:endParaRPr>
                    </a:p>
                  </a:txBody>
                  <a:tcPr anchor="ctr"/>
                </a:tc>
              </a:tr>
              <a:tr h="370840">
                <a:tc>
                  <a:txBody>
                    <a:bodyPr/>
                    <a:lstStyle/>
                    <a:p>
                      <a:pPr algn="ctr" latinLnBrk="1"/>
                      <a:r>
                        <a:rPr lang="ko-KR" altLang="en-US" sz="1100" dirty="0" smtClean="0">
                          <a:latin typeface="HY강B" pitchFamily="18" charset="-127"/>
                          <a:ea typeface="HY강B" pitchFamily="18" charset="-127"/>
                        </a:rPr>
                        <a:t>지역사회</a:t>
                      </a:r>
                      <a:endParaRPr lang="en-US" altLang="ko-KR" sz="1100" dirty="0" smtClean="0">
                        <a:latin typeface="HY강B" pitchFamily="18" charset="-127"/>
                        <a:ea typeface="HY강B" pitchFamily="18" charset="-127"/>
                      </a:endParaRPr>
                    </a:p>
                    <a:p>
                      <a:pPr algn="ctr" latinLnBrk="1"/>
                      <a:r>
                        <a:rPr lang="ko-KR" altLang="en-US" sz="1100" dirty="0" smtClean="0">
                          <a:latin typeface="HY강B" pitchFamily="18" charset="-127"/>
                          <a:ea typeface="HY강B" pitchFamily="18" charset="-127"/>
                        </a:rPr>
                        <a:t>개발활동</a:t>
                      </a:r>
                      <a:endParaRPr lang="ko-KR" altLang="en-US" sz="1100" dirty="0">
                        <a:latin typeface="HY강B" pitchFamily="18" charset="-127"/>
                        <a:ea typeface="HY강B" pitchFamily="18" charset="-127"/>
                      </a:endParaRPr>
                    </a:p>
                  </a:txBody>
                  <a:tcPr anchor="ctr"/>
                </a:tc>
                <a:tc>
                  <a:txBody>
                    <a:bodyPr/>
                    <a:lstStyle/>
                    <a:p>
                      <a:pPr algn="l"/>
                      <a:r>
                        <a:rPr kumimoji="0" lang="ko-KR" altLang="en-US" sz="1100" kern="1200" dirty="0" smtClean="0">
                          <a:latin typeface="HY강B" pitchFamily="18" charset="-127"/>
                          <a:ea typeface="HY강B" pitchFamily="18" charset="-127"/>
                        </a:rPr>
                        <a:t>학생들이나 일반인들에게 교과</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운동</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문화</a:t>
                      </a:r>
                      <a:r>
                        <a:rPr kumimoji="0" lang="en-US" altLang="ko-KR" sz="1100" kern="1200" dirty="0" smtClean="0">
                          <a:latin typeface="HY강B" pitchFamily="18" charset="-127"/>
                          <a:ea typeface="HY강B" pitchFamily="18" charset="-127"/>
                        </a:rPr>
                        <a:t>, </a:t>
                      </a:r>
                      <a:r>
                        <a:rPr kumimoji="0" lang="ko-KR" altLang="en-US" sz="1100" kern="1200" dirty="0" err="1" smtClean="0">
                          <a:latin typeface="HY강B" pitchFamily="18" charset="-127"/>
                          <a:ea typeface="HY강B" pitchFamily="18" charset="-127"/>
                        </a:rPr>
                        <a:t>레크레이션</a:t>
                      </a:r>
                      <a:r>
                        <a:rPr kumimoji="0" lang="ko-KR" altLang="en-US" sz="1100" kern="1200" dirty="0" smtClean="0">
                          <a:latin typeface="HY강B" pitchFamily="18" charset="-127"/>
                          <a:ea typeface="HY강B" pitchFamily="18" charset="-127"/>
                        </a:rPr>
                        <a:t> 등을 지도하는 활동</a:t>
                      </a:r>
                      <a:r>
                        <a:rPr kumimoji="0" lang="en-US" altLang="ko-KR" sz="1100" kern="1200" dirty="0" smtClean="0">
                          <a:latin typeface="HY강B" pitchFamily="18" charset="-127"/>
                          <a:ea typeface="HY강B" pitchFamily="18" charset="-127"/>
                        </a:rPr>
                        <a:t>.</a:t>
                      </a:r>
                      <a:endParaRPr kumimoji="0" lang="ko-KR" altLang="en-US" sz="1100" kern="1200" dirty="0" smtClean="0">
                        <a:latin typeface="HY강B" pitchFamily="18" charset="-127"/>
                        <a:ea typeface="HY강B" pitchFamily="18" charset="-127"/>
                      </a:endParaRPr>
                    </a:p>
                    <a:p>
                      <a:pPr algn="l"/>
                      <a:r>
                        <a:rPr kumimoji="0" lang="en-US" altLang="ko-KR" sz="1100" kern="1200" dirty="0" smtClean="0">
                          <a:latin typeface="HY강B" pitchFamily="18" charset="-127"/>
                          <a:ea typeface="HY강B" pitchFamily="18" charset="-127"/>
                        </a:rPr>
                        <a:t>(</a:t>
                      </a:r>
                      <a:r>
                        <a:rPr kumimoji="0" lang="ko-KR" altLang="en-US" sz="1100" kern="1200" dirty="0" smtClean="0">
                          <a:latin typeface="HY강B" pitchFamily="18" charset="-127"/>
                          <a:ea typeface="HY강B" pitchFamily="18" charset="-127"/>
                        </a:rPr>
                        <a:t>동급생 지도</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하급생 지도</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사회복지 아동 지도</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교통안전 지도 등</a:t>
                      </a:r>
                      <a:r>
                        <a:rPr kumimoji="0" lang="en-US" altLang="ko-KR" sz="1100" kern="1200" dirty="0" smtClean="0">
                          <a:latin typeface="HY강B" pitchFamily="18" charset="-127"/>
                          <a:ea typeface="HY강B" pitchFamily="18" charset="-127"/>
                        </a:rPr>
                        <a:t>)</a:t>
                      </a:r>
                      <a:endParaRPr kumimoji="0" lang="ko-KR" altLang="en-US" sz="1100" kern="1200" dirty="0" smtClean="0">
                        <a:solidFill>
                          <a:schemeClr val="dk1"/>
                        </a:solidFill>
                        <a:latin typeface="HY강B" pitchFamily="18" charset="-127"/>
                        <a:ea typeface="HY강B" pitchFamily="18" charset="-127"/>
                        <a:cs typeface="+mn-cs"/>
                      </a:endParaRPr>
                    </a:p>
                  </a:txBody>
                  <a:tcPr anchor="ctr"/>
                </a:tc>
              </a:tr>
              <a:tr h="370840">
                <a:tc>
                  <a:txBody>
                    <a:bodyPr/>
                    <a:lstStyle/>
                    <a:p>
                      <a:pPr algn="ctr" latinLnBrk="1"/>
                      <a:r>
                        <a:rPr lang="ko-KR" altLang="en-US" sz="1100" dirty="0" smtClean="0">
                          <a:latin typeface="HY강B" pitchFamily="18" charset="-127"/>
                          <a:ea typeface="HY강B" pitchFamily="18" charset="-127"/>
                        </a:rPr>
                        <a:t>기타활동</a:t>
                      </a:r>
                      <a:endParaRPr lang="ko-KR" altLang="en-US" sz="1100" dirty="0">
                        <a:latin typeface="HY강B" pitchFamily="18" charset="-127"/>
                        <a:ea typeface="HY강B" pitchFamily="18" charset="-127"/>
                      </a:endParaRPr>
                    </a:p>
                  </a:txBody>
                  <a:tcPr anchor="ct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kumimoji="0" lang="ko-KR" altLang="en-US" sz="1100" kern="1200" dirty="0" smtClean="0">
                          <a:latin typeface="HY강B" pitchFamily="18" charset="-127"/>
                          <a:ea typeface="HY강B" pitchFamily="18" charset="-127"/>
                        </a:rPr>
                        <a:t>위 </a:t>
                      </a:r>
                      <a:r>
                        <a:rPr kumimoji="0" lang="en-US" altLang="ko-KR" sz="1100" kern="1200" dirty="0" smtClean="0">
                          <a:latin typeface="HY강B" pitchFamily="18" charset="-127"/>
                          <a:ea typeface="HY강B" pitchFamily="18" charset="-127"/>
                        </a:rPr>
                        <a:t>7</a:t>
                      </a:r>
                      <a:r>
                        <a:rPr kumimoji="0" lang="ko-KR" altLang="en-US" sz="1100" kern="1200" dirty="0" smtClean="0">
                          <a:latin typeface="HY강B" pitchFamily="18" charset="-127"/>
                          <a:ea typeface="HY강B" pitchFamily="18" charset="-127"/>
                        </a:rPr>
                        <a:t>가지의 큰 영역으로 분류하기 어려운 봉사활동</a:t>
                      </a:r>
                      <a:r>
                        <a:rPr kumimoji="0" lang="en-US" altLang="ko-KR" sz="1100" kern="1200" dirty="0" smtClean="0">
                          <a:latin typeface="HY강B" pitchFamily="18" charset="-127"/>
                          <a:ea typeface="HY강B" pitchFamily="18" charset="-127"/>
                        </a:rPr>
                        <a:t>.</a:t>
                      </a:r>
                      <a:endParaRPr kumimoji="0" lang="ko-KR" altLang="en-US" sz="1100" kern="1200" dirty="0" smtClean="0">
                        <a:solidFill>
                          <a:schemeClr val="dk1"/>
                        </a:solidFill>
                        <a:latin typeface="HY강B" pitchFamily="18" charset="-127"/>
                        <a:ea typeface="HY강B" pitchFamily="18" charset="-127"/>
                        <a:cs typeface="+mn-cs"/>
                      </a:endParaRPr>
                    </a:p>
                  </a:txBody>
                  <a:tcPr anchor="ctr"/>
                </a:tc>
              </a:tr>
            </a:tbl>
          </a:graphicData>
        </a:graphic>
      </p:graphicFrame>
      <p:sp>
        <p:nvSpPr>
          <p:cNvPr id="15" name="TextBox 14"/>
          <p:cNvSpPr txBox="1"/>
          <p:nvPr/>
        </p:nvSpPr>
        <p:spPr>
          <a:xfrm>
            <a:off x="419178" y="7548716"/>
            <a:ext cx="5886691" cy="276999"/>
          </a:xfrm>
          <a:prstGeom prst="rect">
            <a:avLst/>
          </a:prstGeom>
          <a:noFill/>
        </p:spPr>
        <p:txBody>
          <a:bodyPr wrap="square" rtlCol="0">
            <a:spAutoFit/>
          </a:bodyPr>
          <a:lstStyle/>
          <a:p>
            <a:r>
              <a:rPr lang="ko-KR" altLang="en-US" sz="1200" b="1" dirty="0" smtClean="0">
                <a:solidFill>
                  <a:srgbClr val="0000FF"/>
                </a:solidFill>
                <a:latin typeface="HY강B" pitchFamily="18" charset="-127"/>
                <a:ea typeface="HY강B" pitchFamily="18" charset="-127"/>
              </a:rPr>
              <a:t>▣ 봉사활동 장소</a:t>
            </a:r>
            <a:endParaRPr lang="ko-KR" altLang="en-US" sz="1200" b="1" dirty="0">
              <a:solidFill>
                <a:srgbClr val="0000FF"/>
              </a:solidFill>
              <a:latin typeface="HY강B" pitchFamily="18" charset="-127"/>
              <a:ea typeface="HY강B" pitchFamily="18" charset="-127"/>
            </a:endParaRPr>
          </a:p>
        </p:txBody>
      </p:sp>
      <p:sp>
        <p:nvSpPr>
          <p:cNvPr id="16" name="TextBox 15"/>
          <p:cNvSpPr txBox="1"/>
          <p:nvPr/>
        </p:nvSpPr>
        <p:spPr>
          <a:xfrm>
            <a:off x="545791" y="7907015"/>
            <a:ext cx="5760640" cy="769441"/>
          </a:xfrm>
          <a:prstGeom prst="rect">
            <a:avLst/>
          </a:prstGeom>
          <a:noFill/>
        </p:spPr>
        <p:txBody>
          <a:bodyPr wrap="square" rtlCol="0">
            <a:spAutoFit/>
          </a:bodyPr>
          <a:lstStyle/>
          <a:p>
            <a:r>
              <a:rPr lang="ko-KR" altLang="en-US" sz="1100" dirty="0" smtClean="0">
                <a:latin typeface="HY강B" pitchFamily="18" charset="-127"/>
                <a:ea typeface="HY강B" pitchFamily="18" charset="-127"/>
              </a:rPr>
              <a:t> 청소년들에게 </a:t>
            </a:r>
            <a:r>
              <a:rPr lang="ko-KR" altLang="en-US" sz="1100" dirty="0">
                <a:latin typeface="HY강B" pitchFamily="18" charset="-127"/>
                <a:ea typeface="HY강B" pitchFamily="18" charset="-127"/>
              </a:rPr>
              <a:t>봉사활동의 기회를 제공해 주는 일정한 형태의 조직과 인력 및 설비를 갖추고 있는 시설과 기관</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그리고 자원봉사 활동을 할 수 있는 지역사회나 산</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강</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들과 같은 자연환경을 활동터전이라고 하는데 이러한 활동터전에서 봉사활동을 할 수 있습니다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이러한 활동터전을 대상기관에 따라 분류하면 다음과 같습니다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p:txBody>
      </p:sp>
      <p:sp>
        <p:nvSpPr>
          <p:cNvPr id="17" name="슬라이드 번호 개체 틀 16"/>
          <p:cNvSpPr>
            <a:spLocks noGrp="1"/>
          </p:cNvSpPr>
          <p:nvPr>
            <p:ph type="sldNum" sz="quarter" idx="12"/>
          </p:nvPr>
        </p:nvSpPr>
        <p:spPr/>
        <p:txBody>
          <a:bodyPr/>
          <a:lstStyle/>
          <a:p>
            <a:fld id="{FB5D2FAA-0FDA-409F-89F0-564FE270511B}" type="slidenum">
              <a:rPr lang="ko-KR" altLang="en-US" smtClean="0"/>
              <a:pPr/>
              <a:t>12</a:t>
            </a:fld>
            <a:endParaRPr lang="ko-KR"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표 13"/>
          <p:cNvGraphicFramePr>
            <a:graphicFrameLocks noGrp="1"/>
          </p:cNvGraphicFramePr>
          <p:nvPr/>
        </p:nvGraphicFramePr>
        <p:xfrm>
          <a:off x="548680" y="1043608"/>
          <a:ext cx="5760640" cy="2707640"/>
        </p:xfrm>
        <a:graphic>
          <a:graphicData uri="http://schemas.openxmlformats.org/drawingml/2006/table">
            <a:tbl>
              <a:tblPr firstRow="1" bandRow="1">
                <a:tableStyleId>{00A15C55-8517-42AA-B614-E9B94910E393}</a:tableStyleId>
              </a:tblPr>
              <a:tblGrid>
                <a:gridCol w="1152128"/>
                <a:gridCol w="4608512"/>
              </a:tblGrid>
              <a:tr h="370840">
                <a:tc>
                  <a:txBody>
                    <a:bodyPr/>
                    <a:lstStyle/>
                    <a:p>
                      <a:pPr algn="ctr" latinLnBrk="1"/>
                      <a:r>
                        <a:rPr lang="ko-KR" altLang="en-US" sz="1200" dirty="0" smtClean="0">
                          <a:latin typeface="HY강B" pitchFamily="18" charset="-127"/>
                          <a:ea typeface="HY강B" pitchFamily="18" charset="-127"/>
                        </a:rPr>
                        <a:t>구      분</a:t>
                      </a:r>
                      <a:endParaRPr lang="ko-KR" altLang="en-US" sz="1200" dirty="0">
                        <a:latin typeface="HY강B" pitchFamily="18" charset="-127"/>
                        <a:ea typeface="HY강B" pitchFamily="18" charset="-127"/>
                      </a:endParaRPr>
                    </a:p>
                  </a:txBody>
                  <a:tcPr anchor="ctr"/>
                </a:tc>
                <a:tc>
                  <a:txBody>
                    <a:bodyPr/>
                    <a:lstStyle/>
                    <a:p>
                      <a:pPr algn="ctr" latinLnBrk="1"/>
                      <a:r>
                        <a:rPr lang="ko-KR" altLang="en-US" sz="1200" dirty="0" smtClean="0">
                          <a:latin typeface="HY강B" pitchFamily="18" charset="-127"/>
                          <a:ea typeface="HY강B" pitchFamily="18" charset="-127"/>
                        </a:rPr>
                        <a:t>세부 대상 기관</a:t>
                      </a:r>
                      <a:endParaRPr lang="ko-KR" altLang="en-US" sz="1200" dirty="0">
                        <a:latin typeface="HY강B" pitchFamily="18" charset="-127"/>
                        <a:ea typeface="HY강B" pitchFamily="18" charset="-127"/>
                      </a:endParaRPr>
                    </a:p>
                  </a:txBody>
                  <a:tcPr anchor="ctr"/>
                </a:tc>
              </a:tr>
              <a:tr h="370840">
                <a:tc>
                  <a:txBody>
                    <a:bodyPr/>
                    <a:lstStyle/>
                    <a:p>
                      <a:pPr algn="ctr" latinLnBrk="1"/>
                      <a:r>
                        <a:rPr lang="ko-KR" altLang="en-US" sz="1100" dirty="0" smtClean="0">
                          <a:latin typeface="HY강B" pitchFamily="18" charset="-127"/>
                          <a:ea typeface="HY강B" pitchFamily="18" charset="-127"/>
                        </a:rPr>
                        <a:t>공공기관</a:t>
                      </a:r>
                      <a:endParaRPr lang="en-US" altLang="ko-KR" sz="1100" dirty="0" smtClean="0">
                        <a:latin typeface="HY강B" pitchFamily="18" charset="-127"/>
                        <a:ea typeface="HY강B" pitchFamily="18" charset="-127"/>
                      </a:endParaRPr>
                    </a:p>
                    <a:p>
                      <a:pPr algn="ctr" latinLnBrk="1"/>
                      <a:r>
                        <a:rPr lang="ko-KR" altLang="en-US" sz="1100" dirty="0" smtClean="0">
                          <a:latin typeface="HY강B" pitchFamily="18" charset="-127"/>
                          <a:ea typeface="HY강B" pitchFamily="18" charset="-127"/>
                        </a:rPr>
                        <a:t>및 시설</a:t>
                      </a:r>
                      <a:endParaRPr lang="ko-KR" altLang="en-US" sz="1100" dirty="0">
                        <a:latin typeface="HY강B" pitchFamily="18" charset="-127"/>
                        <a:ea typeface="HY강B" pitchFamily="18" charset="-127"/>
                      </a:endParaRPr>
                    </a:p>
                  </a:txBody>
                  <a:tcPr anchor="ctr"/>
                </a:tc>
                <a:tc>
                  <a:txBody>
                    <a:bodyPr/>
                    <a:lstStyle/>
                    <a:p>
                      <a:r>
                        <a:rPr kumimoji="0" lang="ko-KR" altLang="en-US" sz="1100" kern="1200" dirty="0" smtClean="0">
                          <a:latin typeface="HY강B" pitchFamily="18" charset="-127"/>
                          <a:ea typeface="HY강B" pitchFamily="18" charset="-127"/>
                        </a:rPr>
                        <a:t>구청</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경찰서</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동사무소</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등기소</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소방서</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우체국</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파출소</a:t>
                      </a:r>
                      <a:r>
                        <a:rPr kumimoji="0" lang="en-US" altLang="ko-KR" sz="1100" kern="1200" dirty="0" smtClean="0">
                          <a:latin typeface="HY강B" pitchFamily="18" charset="-127"/>
                          <a:ea typeface="HY강B" pitchFamily="18" charset="-127"/>
                        </a:rPr>
                        <a:t>, </a:t>
                      </a:r>
                      <a:r>
                        <a:rPr kumimoji="0" lang="ko-KR" altLang="en-US" sz="1100" kern="1200" baseline="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보건</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적십자사</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도서관</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국 </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지하철</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공설운동장 등</a:t>
                      </a:r>
                      <a:endParaRPr kumimoji="0" lang="ko-KR" altLang="en-US" sz="1100" kern="1200" dirty="0" smtClean="0">
                        <a:solidFill>
                          <a:schemeClr val="dk1"/>
                        </a:solidFill>
                        <a:latin typeface="HY강B" pitchFamily="18" charset="-127"/>
                        <a:ea typeface="HY강B" pitchFamily="18" charset="-127"/>
                        <a:cs typeface="+mn-cs"/>
                      </a:endParaRPr>
                    </a:p>
                  </a:txBody>
                  <a:tcPr anchor="ctr"/>
                </a:tc>
              </a:tr>
              <a:tr h="370840">
                <a:tc>
                  <a:txBody>
                    <a:bodyPr/>
                    <a:lstStyle/>
                    <a:p>
                      <a:pPr algn="ctr" latinLnBrk="1"/>
                      <a:r>
                        <a:rPr lang="ko-KR" altLang="en-US" sz="1100" dirty="0" smtClean="0">
                          <a:latin typeface="HY강B" pitchFamily="18" charset="-127"/>
                          <a:ea typeface="HY강B" pitchFamily="18" charset="-127"/>
                        </a:rPr>
                        <a:t>문화재</a:t>
                      </a:r>
                      <a:endParaRPr lang="ko-KR" altLang="en-US" sz="1100" dirty="0">
                        <a:latin typeface="HY강B" pitchFamily="18" charset="-127"/>
                        <a:ea typeface="HY강B" pitchFamily="18" charset="-127"/>
                      </a:endParaRPr>
                    </a:p>
                  </a:txBody>
                  <a:tcPr anchor="ct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kumimoji="0" lang="ko-KR" altLang="en-US" sz="1100" kern="1200" dirty="0" smtClean="0">
                          <a:latin typeface="HY강B" pitchFamily="18" charset="-127"/>
                          <a:ea typeface="HY강B" pitchFamily="18" charset="-127"/>
                        </a:rPr>
                        <a:t>고궁</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왕릉</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박물관</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일반 문화재 등</a:t>
                      </a:r>
                      <a:endParaRPr kumimoji="0" lang="ko-KR" altLang="en-US" sz="1100" kern="1200" dirty="0" smtClean="0">
                        <a:solidFill>
                          <a:schemeClr val="dk1"/>
                        </a:solidFill>
                        <a:latin typeface="HY강B" pitchFamily="18" charset="-127"/>
                        <a:ea typeface="HY강B" pitchFamily="18" charset="-127"/>
                        <a:cs typeface="+mn-cs"/>
                      </a:endParaRPr>
                    </a:p>
                  </a:txBody>
                  <a:tcPr anchor="ctr"/>
                </a:tc>
              </a:tr>
              <a:tr h="370840">
                <a:tc>
                  <a:txBody>
                    <a:bodyPr/>
                    <a:lstStyle/>
                    <a:p>
                      <a:pPr algn="ctr" latinLnBrk="1"/>
                      <a:r>
                        <a:rPr lang="ko-KR" altLang="en-US" sz="1100" dirty="0" smtClean="0">
                          <a:latin typeface="HY강B" pitchFamily="18" charset="-127"/>
                          <a:ea typeface="HY강B" pitchFamily="18" charset="-127"/>
                        </a:rPr>
                        <a:t>묘지</a:t>
                      </a:r>
                      <a:r>
                        <a:rPr lang="en-US" altLang="ko-KR" sz="1100" dirty="0" smtClean="0">
                          <a:latin typeface="HY강B" pitchFamily="18" charset="-127"/>
                          <a:ea typeface="HY강B" pitchFamily="18" charset="-127"/>
                        </a:rPr>
                        <a:t>, </a:t>
                      </a:r>
                      <a:r>
                        <a:rPr lang="ko-KR" altLang="en-US" sz="1100" dirty="0" err="1" smtClean="0">
                          <a:latin typeface="HY강B" pitchFamily="18" charset="-127"/>
                          <a:ea typeface="HY강B" pitchFamily="18" charset="-127"/>
                        </a:rPr>
                        <a:t>묘원</a:t>
                      </a:r>
                      <a:endParaRPr lang="ko-KR" altLang="en-US" sz="1100" dirty="0">
                        <a:latin typeface="HY강B" pitchFamily="18" charset="-127"/>
                        <a:ea typeface="HY강B" pitchFamily="18" charset="-127"/>
                      </a:endParaRPr>
                    </a:p>
                  </a:txBody>
                  <a:tcPr anchor="ctr"/>
                </a:tc>
                <a:tc>
                  <a:txBody>
                    <a:bodyPr/>
                    <a:lstStyle/>
                    <a:p>
                      <a:r>
                        <a:rPr kumimoji="0" lang="ko-KR" altLang="en-US" sz="1100" kern="1200" dirty="0" smtClean="0">
                          <a:latin typeface="HY강B" pitchFamily="18" charset="-127"/>
                          <a:ea typeface="HY강B" pitchFamily="18" charset="-127"/>
                        </a:rPr>
                        <a:t>국립묘지</a:t>
                      </a:r>
                      <a:r>
                        <a:rPr kumimoji="0" lang="en-US" altLang="ko-KR" sz="1100" kern="1200" dirty="0" smtClean="0">
                          <a:latin typeface="HY강B" pitchFamily="18" charset="-127"/>
                          <a:ea typeface="HY강B" pitchFamily="18" charset="-127"/>
                        </a:rPr>
                        <a:t>, </a:t>
                      </a:r>
                      <a:r>
                        <a:rPr kumimoji="0" lang="ko-KR" altLang="en-US" sz="1100" kern="1200" dirty="0" err="1" smtClean="0">
                          <a:latin typeface="HY강B" pitchFamily="18" charset="-127"/>
                          <a:ea typeface="HY강B" pitchFamily="18" charset="-127"/>
                        </a:rPr>
                        <a:t>묘원</a:t>
                      </a:r>
                      <a:r>
                        <a:rPr kumimoji="0" lang="ko-KR" altLang="en-US" sz="1100" kern="1200" dirty="0" smtClean="0">
                          <a:latin typeface="HY강B" pitchFamily="18" charset="-127"/>
                          <a:ea typeface="HY강B" pitchFamily="18" charset="-127"/>
                        </a:rPr>
                        <a:t> 등</a:t>
                      </a:r>
                      <a:endParaRPr kumimoji="0" lang="ko-KR" altLang="en-US" sz="1100" kern="1200" dirty="0">
                        <a:solidFill>
                          <a:schemeClr val="dk1"/>
                        </a:solidFill>
                        <a:latin typeface="HY강B" pitchFamily="18" charset="-127"/>
                        <a:ea typeface="HY강B" pitchFamily="18" charset="-127"/>
                        <a:cs typeface="+mn-cs"/>
                      </a:endParaRPr>
                    </a:p>
                  </a:txBody>
                  <a:tcPr anchor="ctr"/>
                </a:tc>
              </a:tr>
              <a:tr h="370840">
                <a:tc>
                  <a:txBody>
                    <a:bodyPr/>
                    <a:lstStyle/>
                    <a:p>
                      <a:pPr algn="ctr" latinLnBrk="1"/>
                      <a:r>
                        <a:rPr lang="ko-KR" altLang="en-US" sz="1100" dirty="0" smtClean="0">
                          <a:latin typeface="HY강B" pitchFamily="18" charset="-127"/>
                          <a:ea typeface="HY강B" pitchFamily="18" charset="-127"/>
                        </a:rPr>
                        <a:t>위락</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휴식시설</a:t>
                      </a:r>
                      <a:endParaRPr lang="ko-KR" altLang="en-US" sz="1100" dirty="0">
                        <a:latin typeface="HY강B" pitchFamily="18" charset="-127"/>
                        <a:ea typeface="HY강B" pitchFamily="18" charset="-127"/>
                      </a:endParaRPr>
                    </a:p>
                  </a:txBody>
                  <a:tcPr anchor="ctr"/>
                </a:tc>
                <a:tc>
                  <a:txBody>
                    <a:bodyPr/>
                    <a:lstStyle/>
                    <a:p>
                      <a:r>
                        <a:rPr kumimoji="0" lang="ko-KR" altLang="en-US" sz="1100" kern="1200" dirty="0" smtClean="0">
                          <a:latin typeface="HY강B" pitchFamily="18" charset="-127"/>
                          <a:ea typeface="HY강B" pitchFamily="18" charset="-127"/>
                        </a:rPr>
                        <a:t>국립공원</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근린공원</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놀이터</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유원지</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시민공원 등</a:t>
                      </a:r>
                      <a:endParaRPr kumimoji="0" lang="ko-KR" altLang="en-US" sz="1100" kern="1200" dirty="0">
                        <a:solidFill>
                          <a:schemeClr val="dk1"/>
                        </a:solidFill>
                        <a:latin typeface="HY강B" pitchFamily="18" charset="-127"/>
                        <a:ea typeface="HY강B" pitchFamily="18" charset="-127"/>
                        <a:cs typeface="+mn-cs"/>
                      </a:endParaRPr>
                    </a:p>
                  </a:txBody>
                  <a:tcPr anchor="ctr"/>
                </a:tc>
              </a:tr>
              <a:tr h="370840">
                <a:tc>
                  <a:txBody>
                    <a:bodyPr/>
                    <a:lstStyle/>
                    <a:p>
                      <a:pPr algn="ctr" latinLnBrk="1"/>
                      <a:r>
                        <a:rPr lang="ko-KR" altLang="en-US" sz="1100" dirty="0" smtClean="0">
                          <a:latin typeface="HY강B" pitchFamily="18" charset="-127"/>
                          <a:ea typeface="HY강B" pitchFamily="18" charset="-127"/>
                        </a:rPr>
                        <a:t>사회복지시설</a:t>
                      </a:r>
                      <a:endParaRPr lang="en-US" altLang="ko-KR" sz="1100" dirty="0" smtClean="0">
                        <a:latin typeface="HY강B" pitchFamily="18" charset="-127"/>
                        <a:ea typeface="HY강B" pitchFamily="18" charset="-127"/>
                      </a:endParaRPr>
                    </a:p>
                    <a:p>
                      <a:pPr algn="ctr" latinLnBrk="1"/>
                      <a:r>
                        <a:rPr lang="ko-KR" altLang="en-US" sz="1100" dirty="0" smtClean="0">
                          <a:latin typeface="HY강B" pitchFamily="18" charset="-127"/>
                          <a:ea typeface="HY강B" pitchFamily="18" charset="-127"/>
                        </a:rPr>
                        <a:t>및 단체</a:t>
                      </a:r>
                      <a:endParaRPr lang="ko-KR" altLang="en-US" sz="1100" dirty="0">
                        <a:latin typeface="HY강B" pitchFamily="18" charset="-127"/>
                        <a:ea typeface="HY강B" pitchFamily="18" charset="-127"/>
                      </a:endParaRPr>
                    </a:p>
                  </a:txBody>
                  <a:tcPr anchor="ctr"/>
                </a:tc>
                <a:tc>
                  <a:txBody>
                    <a:bodyPr/>
                    <a:lstStyle/>
                    <a:p>
                      <a:r>
                        <a:rPr kumimoji="0" lang="ko-KR" altLang="en-US" sz="1100" kern="1200" dirty="0" smtClean="0">
                          <a:latin typeface="HY강B" pitchFamily="18" charset="-127"/>
                          <a:ea typeface="HY강B" pitchFamily="18" charset="-127"/>
                        </a:rPr>
                        <a:t>노인정</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노인대학</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양로원</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보육원</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부녀회</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사회복지관</a:t>
                      </a:r>
                      <a:r>
                        <a:rPr kumimoji="0" lang="en-US" altLang="ko-KR" sz="1100" kern="1200" dirty="0" smtClean="0">
                          <a:latin typeface="HY강B" pitchFamily="18" charset="-127"/>
                          <a:ea typeface="HY강B" pitchFamily="18" charset="-127"/>
                        </a:rPr>
                        <a:t>, </a:t>
                      </a:r>
                      <a:r>
                        <a:rPr kumimoji="0" lang="ko-KR" altLang="en-US" sz="1100" kern="1200" baseline="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사회봉사단체</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재활원</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장애인시설 등</a:t>
                      </a:r>
                      <a:endParaRPr kumimoji="0" lang="ko-KR" altLang="en-US" sz="1100" kern="1200" dirty="0" smtClean="0">
                        <a:solidFill>
                          <a:schemeClr val="dk1"/>
                        </a:solidFill>
                        <a:latin typeface="HY강B" pitchFamily="18" charset="-127"/>
                        <a:ea typeface="HY강B" pitchFamily="18" charset="-127"/>
                        <a:cs typeface="+mn-cs"/>
                      </a:endParaRPr>
                    </a:p>
                  </a:txBody>
                  <a:tcPr anchor="ctr"/>
                </a:tc>
              </a:tr>
              <a:tr h="370840">
                <a:tc>
                  <a:txBody>
                    <a:bodyPr/>
                    <a:lstStyle/>
                    <a:p>
                      <a:pPr algn="ctr" latinLnBrk="1"/>
                      <a:r>
                        <a:rPr lang="ko-KR" altLang="en-US" sz="1100" dirty="0" smtClean="0">
                          <a:latin typeface="HY강B" pitchFamily="18" charset="-127"/>
                          <a:ea typeface="HY강B" pitchFamily="18" charset="-127"/>
                        </a:rPr>
                        <a:t>기타장소</a:t>
                      </a:r>
                      <a:endParaRPr lang="ko-KR" altLang="en-US" sz="1100" dirty="0">
                        <a:latin typeface="HY강B" pitchFamily="18" charset="-127"/>
                        <a:ea typeface="HY강B" pitchFamily="18" charset="-127"/>
                      </a:endParaRPr>
                    </a:p>
                  </a:txBody>
                  <a:tcPr anchor="ctr"/>
                </a:tc>
                <a:tc>
                  <a:txBody>
                    <a:bodyPr/>
                    <a:lstStyle/>
                    <a:p>
                      <a:r>
                        <a:rPr kumimoji="0" lang="ko-KR" altLang="en-US" sz="1100" kern="1200" dirty="0" smtClean="0">
                          <a:latin typeface="HY강B" pitchFamily="18" charset="-127"/>
                          <a:ea typeface="HY강B" pitchFamily="18" charset="-127"/>
                        </a:rPr>
                        <a:t>농어촌</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아파트</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자원재활용 </a:t>
                      </a:r>
                      <a:r>
                        <a:rPr kumimoji="0" lang="ko-KR" altLang="en-US" sz="1100" kern="1200" dirty="0" err="1" smtClean="0">
                          <a:latin typeface="HY강B" pitchFamily="18" charset="-127"/>
                          <a:ea typeface="HY강B" pitchFamily="18" charset="-127"/>
                        </a:rPr>
                        <a:t>처리소</a:t>
                      </a:r>
                      <a:r>
                        <a:rPr kumimoji="0" lang="en-US" altLang="ko-KR" sz="1100" kern="1200" dirty="0" smtClean="0">
                          <a:latin typeface="HY강B" pitchFamily="18" charset="-127"/>
                          <a:ea typeface="HY강B" pitchFamily="18" charset="-127"/>
                        </a:rPr>
                        <a:t>, </a:t>
                      </a:r>
                      <a:r>
                        <a:rPr kumimoji="0" lang="ko-KR" altLang="en-US" sz="1100" kern="1200" dirty="0" smtClean="0">
                          <a:latin typeface="HY강B" pitchFamily="18" charset="-127"/>
                          <a:ea typeface="HY강B" pitchFamily="18" charset="-127"/>
                        </a:rPr>
                        <a:t>종교단체 등</a:t>
                      </a:r>
                      <a:endParaRPr kumimoji="0" lang="ko-KR" altLang="en-US" sz="1100" kern="1200" dirty="0">
                        <a:solidFill>
                          <a:schemeClr val="dk1"/>
                        </a:solidFill>
                        <a:latin typeface="HY강B" pitchFamily="18" charset="-127"/>
                        <a:ea typeface="HY강B" pitchFamily="18" charset="-127"/>
                        <a:cs typeface="+mn-cs"/>
                      </a:endParaRPr>
                    </a:p>
                  </a:txBody>
                  <a:tcPr anchor="ctr"/>
                </a:tc>
              </a:tr>
            </a:tbl>
          </a:graphicData>
        </a:graphic>
      </p:graphicFrame>
      <p:pic>
        <p:nvPicPr>
          <p:cNvPr id="54276" name="Picture 4" descr="C:\Documents and Settings\권예은\Local Settings\Temporary Internet Files\Content.IE5\YP2YUO6J\MC900437318[1].jpg"/>
          <p:cNvPicPr>
            <a:picLocks noChangeAspect="1" noChangeArrowheads="1"/>
          </p:cNvPicPr>
          <p:nvPr/>
        </p:nvPicPr>
        <p:blipFill>
          <a:blip r:embed="rId2" cstate="print"/>
          <a:srcRect/>
          <a:stretch>
            <a:fillRect/>
          </a:stretch>
        </p:blipFill>
        <p:spPr bwMode="auto">
          <a:xfrm>
            <a:off x="4077072" y="6588224"/>
            <a:ext cx="2232248" cy="2206737"/>
          </a:xfrm>
          <a:prstGeom prst="rect">
            <a:avLst/>
          </a:prstGeom>
          <a:noFill/>
        </p:spPr>
      </p:pic>
      <p:sp>
        <p:nvSpPr>
          <p:cNvPr id="10" name="TextBox 9"/>
          <p:cNvSpPr txBox="1"/>
          <p:nvPr/>
        </p:nvSpPr>
        <p:spPr>
          <a:xfrm>
            <a:off x="1124744" y="5076056"/>
            <a:ext cx="4536504" cy="2031325"/>
          </a:xfrm>
          <a:prstGeom prst="rect">
            <a:avLst/>
          </a:prstGeom>
          <a:noFill/>
        </p:spPr>
        <p:txBody>
          <a:bodyPr wrap="square" rtlCol="0">
            <a:spAutoFit/>
          </a:bodyPr>
          <a:lstStyle/>
          <a:p>
            <a:r>
              <a:rPr lang="en-US" altLang="ko-KR" sz="1400" dirty="0" smtClean="0">
                <a:solidFill>
                  <a:srgbClr val="006600"/>
                </a:solidFill>
              </a:rPr>
              <a:t>If you want to be happy for an hour, take a nap. If you want to be happy for a day, go fishing. If you want to be happy for a week, take a trip. If you want to be happy for a year, inherit money. If you want to be happy for a lifetime, serve other.</a:t>
            </a:r>
          </a:p>
          <a:p>
            <a:r>
              <a:rPr lang="en-US" altLang="ko-KR" sz="1400" dirty="0"/>
              <a:t> </a:t>
            </a:r>
            <a:r>
              <a:rPr lang="ko-KR" altLang="en-US" sz="1400" dirty="0" smtClean="0">
                <a:latin typeface="HY강B" pitchFamily="18" charset="-127"/>
                <a:ea typeface="HY강B" pitchFamily="18" charset="-127"/>
              </a:rPr>
              <a:t>한 시간 행복 하려면 낮잠을 자고</a:t>
            </a:r>
            <a:r>
              <a:rPr lang="en-US" altLang="ko-KR" sz="1400" dirty="0" smtClean="0">
                <a:latin typeface="HY강B" pitchFamily="18" charset="-127"/>
                <a:ea typeface="HY강B" pitchFamily="18" charset="-127"/>
              </a:rPr>
              <a:t>, </a:t>
            </a:r>
            <a:r>
              <a:rPr lang="ko-KR" altLang="en-US" sz="1400" dirty="0" smtClean="0">
                <a:latin typeface="HY강B" pitchFamily="18" charset="-127"/>
                <a:ea typeface="HY강B" pitchFamily="18" charset="-127"/>
              </a:rPr>
              <a:t>하루 행복 하려면 낚시질을 하며</a:t>
            </a:r>
            <a:r>
              <a:rPr lang="en-US" altLang="ko-KR" sz="1400" dirty="0" smtClean="0">
                <a:latin typeface="HY강B" pitchFamily="18" charset="-127"/>
                <a:ea typeface="HY강B" pitchFamily="18" charset="-127"/>
              </a:rPr>
              <a:t>, </a:t>
            </a:r>
            <a:r>
              <a:rPr lang="ko-KR" altLang="en-US" sz="1400" dirty="0" smtClean="0">
                <a:latin typeface="HY강B" pitchFamily="18" charset="-127"/>
                <a:ea typeface="HY강B" pitchFamily="18" charset="-127"/>
              </a:rPr>
              <a:t>일주일의 행복은 여행을 하는 것이고</a:t>
            </a:r>
            <a:r>
              <a:rPr lang="en-US" altLang="ko-KR" sz="1400" dirty="0" smtClean="0">
                <a:latin typeface="HY강B" pitchFamily="18" charset="-127"/>
                <a:ea typeface="HY강B" pitchFamily="18" charset="-127"/>
              </a:rPr>
              <a:t>, 1</a:t>
            </a:r>
            <a:r>
              <a:rPr lang="ko-KR" altLang="en-US" sz="1400" dirty="0" smtClean="0">
                <a:latin typeface="HY강B" pitchFamily="18" charset="-127"/>
                <a:ea typeface="HY강B" pitchFamily="18" charset="-127"/>
              </a:rPr>
              <a:t>년의 행복은 유산을 받는 것이고</a:t>
            </a:r>
            <a:r>
              <a:rPr lang="en-US" altLang="ko-KR" sz="1400" dirty="0" smtClean="0">
                <a:latin typeface="HY강B" pitchFamily="18" charset="-127"/>
                <a:ea typeface="HY강B" pitchFamily="18" charset="-127"/>
              </a:rPr>
              <a:t>, </a:t>
            </a:r>
            <a:r>
              <a:rPr lang="ko-KR" altLang="en-US" sz="1400" dirty="0" smtClean="0">
                <a:latin typeface="HY강B" pitchFamily="18" charset="-127"/>
                <a:ea typeface="HY강B" pitchFamily="18" charset="-127"/>
              </a:rPr>
              <a:t>평생 행복하고 싶다면 남에게 봉사하라</a:t>
            </a:r>
            <a:r>
              <a:rPr lang="en-US" altLang="ko-KR" sz="1400" dirty="0" smtClean="0">
                <a:latin typeface="HY강B" pitchFamily="18" charset="-127"/>
                <a:ea typeface="HY강B" pitchFamily="18" charset="-127"/>
              </a:rPr>
              <a:t>.</a:t>
            </a:r>
            <a:endParaRPr lang="ko-KR" altLang="en-US" sz="1400" dirty="0">
              <a:latin typeface="HY강B" pitchFamily="18" charset="-127"/>
              <a:ea typeface="HY강B" pitchFamily="18" charset="-127"/>
            </a:endParaRPr>
          </a:p>
        </p:txBody>
      </p:sp>
      <p:sp>
        <p:nvSpPr>
          <p:cNvPr id="12" name="슬라이드 번호 개체 틀 11"/>
          <p:cNvSpPr>
            <a:spLocks noGrp="1"/>
          </p:cNvSpPr>
          <p:nvPr>
            <p:ph type="sldNum" sz="quarter" idx="12"/>
          </p:nvPr>
        </p:nvSpPr>
        <p:spPr/>
        <p:txBody>
          <a:bodyPr/>
          <a:lstStyle/>
          <a:p>
            <a:fld id="{FB5D2FAA-0FDA-409F-89F0-564FE270511B}" type="slidenum">
              <a:rPr lang="ko-KR" altLang="en-US" smtClean="0"/>
              <a:pPr/>
              <a:t>13</a:t>
            </a:fld>
            <a:endParaRPr lang="ko-KR"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4664" y="643498"/>
            <a:ext cx="1526380" cy="400110"/>
          </a:xfrm>
          <a:prstGeom prst="rect">
            <a:avLst/>
          </a:prstGeom>
          <a:noFill/>
        </p:spPr>
        <p:txBody>
          <a:bodyPr wrap="none" rtlCol="0">
            <a:spAutoFit/>
          </a:bodyPr>
          <a:lstStyle/>
          <a:p>
            <a:r>
              <a:rPr lang="ko-KR" altLang="en-US" sz="2000" b="1" dirty="0" smtClean="0">
                <a:effectLst>
                  <a:outerShdw blurRad="38100" dist="38100" dir="2700000" algn="tl">
                    <a:srgbClr val="000000">
                      <a:alpha val="43137"/>
                    </a:srgbClr>
                  </a:outerShdw>
                </a:effectLst>
                <a:latin typeface="HY강B" pitchFamily="18" charset="-127"/>
                <a:ea typeface="HY강B" pitchFamily="18" charset="-127"/>
              </a:rPr>
              <a:t>절차와 방법</a:t>
            </a:r>
            <a:endParaRPr lang="ko-KR" altLang="en-US" sz="2000" b="1" dirty="0">
              <a:effectLst>
                <a:outerShdw blurRad="38100" dist="38100" dir="2700000" algn="tl">
                  <a:srgbClr val="000000">
                    <a:alpha val="43137"/>
                  </a:srgbClr>
                </a:outerShdw>
              </a:effectLst>
              <a:latin typeface="HY강B" pitchFamily="18" charset="-127"/>
              <a:ea typeface="HY강B" pitchFamily="18" charset="-127"/>
            </a:endParaRPr>
          </a:p>
        </p:txBody>
      </p:sp>
      <p:sp>
        <p:nvSpPr>
          <p:cNvPr id="7" name="TextBox 6"/>
          <p:cNvSpPr txBox="1"/>
          <p:nvPr/>
        </p:nvSpPr>
        <p:spPr>
          <a:xfrm>
            <a:off x="548680" y="1210271"/>
            <a:ext cx="5760640" cy="769441"/>
          </a:xfrm>
          <a:prstGeom prst="rect">
            <a:avLst/>
          </a:prstGeom>
          <a:noFill/>
        </p:spPr>
        <p:txBody>
          <a:bodyPr wrap="square" rtlCol="0">
            <a:spAutoFit/>
          </a:bodyPr>
          <a:lstStyle/>
          <a:p>
            <a:r>
              <a:rPr lang="ko-KR" altLang="en-US" sz="1100" dirty="0" smtClean="0">
                <a:solidFill>
                  <a:srgbClr val="FF0000"/>
                </a:solidFill>
                <a:latin typeface="HY강B" pitchFamily="18" charset="-127"/>
                <a:ea typeface="HY강B" pitchFamily="18" charset="-127"/>
              </a:rPr>
              <a:t> 청소년 </a:t>
            </a:r>
            <a:r>
              <a:rPr lang="ko-KR" altLang="en-US" sz="1100" dirty="0">
                <a:solidFill>
                  <a:srgbClr val="FF0000"/>
                </a:solidFill>
                <a:latin typeface="HY강B" pitchFamily="18" charset="-127"/>
                <a:ea typeface="HY강B" pitchFamily="18" charset="-127"/>
              </a:rPr>
              <a:t>자원봉사활동은 일반 성인들이 하는 자원봉사활동과 차이점이 있습니다</a:t>
            </a:r>
            <a:r>
              <a:rPr lang="en-US" altLang="ko-KR" sz="1100" dirty="0">
                <a:solidFill>
                  <a:srgbClr val="FF0000"/>
                </a:solidFill>
                <a:latin typeface="HY강B" pitchFamily="18" charset="-127"/>
                <a:ea typeface="HY강B" pitchFamily="18" charset="-127"/>
              </a:rPr>
              <a:t>. </a:t>
            </a:r>
            <a:r>
              <a:rPr lang="ko-KR" altLang="en-US" sz="1100" dirty="0">
                <a:solidFill>
                  <a:srgbClr val="FF0000"/>
                </a:solidFill>
                <a:latin typeface="HY강B" pitchFamily="18" charset="-127"/>
                <a:ea typeface="HY강B" pitchFamily="18" charset="-127"/>
              </a:rPr>
              <a:t>그 이유는 청소년 자원봉사활동이 교육적인 목적에 중점을 두어 봉사학습이라는 측면이 부각되기 때문입니다</a:t>
            </a:r>
            <a:r>
              <a:rPr lang="en-US" altLang="ko-KR" sz="1100" dirty="0">
                <a:solidFill>
                  <a:srgbClr val="FF0000"/>
                </a:solidFill>
                <a:latin typeface="HY강B" pitchFamily="18" charset="-127"/>
                <a:ea typeface="HY강B" pitchFamily="18" charset="-127"/>
              </a:rPr>
              <a:t>. </a:t>
            </a:r>
            <a:r>
              <a:rPr lang="ko-KR" altLang="en-US" sz="1100" dirty="0">
                <a:solidFill>
                  <a:srgbClr val="FF0000"/>
                </a:solidFill>
                <a:latin typeface="HY강B" pitchFamily="18" charset="-127"/>
                <a:ea typeface="HY강B" pitchFamily="18" charset="-127"/>
              </a:rPr>
              <a:t>따라서 청소년들의 봉사활동은 다음과 같은 절차와 방법에 의해 이루어져야 합니다</a:t>
            </a:r>
            <a:r>
              <a:rPr lang="en-US" altLang="ko-KR" sz="1100" dirty="0">
                <a:solidFill>
                  <a:srgbClr val="FF0000"/>
                </a:solidFill>
                <a:latin typeface="HY강B" pitchFamily="18" charset="-127"/>
                <a:ea typeface="HY강B" pitchFamily="18" charset="-127"/>
              </a:rPr>
              <a:t>.</a:t>
            </a:r>
            <a:endParaRPr lang="ko-KR" altLang="en-US" sz="1100" dirty="0">
              <a:solidFill>
                <a:srgbClr val="FF0000"/>
              </a:solidFill>
              <a:latin typeface="HY강B" pitchFamily="18" charset="-127"/>
              <a:ea typeface="HY강B" pitchFamily="18" charset="-127"/>
            </a:endParaRPr>
          </a:p>
        </p:txBody>
      </p:sp>
      <p:sp>
        <p:nvSpPr>
          <p:cNvPr id="16" name="TextBox 15"/>
          <p:cNvSpPr txBox="1"/>
          <p:nvPr/>
        </p:nvSpPr>
        <p:spPr>
          <a:xfrm>
            <a:off x="545791" y="2267744"/>
            <a:ext cx="5760640" cy="6771084"/>
          </a:xfrm>
          <a:prstGeom prst="rect">
            <a:avLst/>
          </a:prstGeom>
          <a:noFill/>
        </p:spPr>
        <p:txBody>
          <a:bodyPr wrap="square" rtlCol="0">
            <a:spAutoFit/>
          </a:bodyPr>
          <a:lstStyle/>
          <a:p>
            <a:r>
              <a:rPr lang="ko-KR" altLang="en-US" sz="1200" b="1" dirty="0">
                <a:solidFill>
                  <a:srgbClr val="006600"/>
                </a:solidFill>
                <a:latin typeface="HY강B" pitchFamily="18" charset="-127"/>
                <a:ea typeface="HY강B" pitchFamily="18" charset="-127"/>
              </a:rPr>
              <a:t> </a:t>
            </a:r>
            <a:r>
              <a:rPr lang="en-US" altLang="ko-KR" sz="1200" b="1" dirty="0">
                <a:solidFill>
                  <a:srgbClr val="006600"/>
                </a:solidFill>
                <a:latin typeface="HY강B" pitchFamily="18" charset="-127"/>
                <a:ea typeface="HY강B" pitchFamily="18" charset="-127"/>
              </a:rPr>
              <a:t>1) </a:t>
            </a:r>
            <a:r>
              <a:rPr lang="ko-KR" altLang="en-US" sz="1200" b="1" dirty="0">
                <a:solidFill>
                  <a:srgbClr val="006600"/>
                </a:solidFill>
                <a:latin typeface="HY강B" pitchFamily="18" charset="-127"/>
                <a:ea typeface="HY강B" pitchFamily="18" charset="-127"/>
              </a:rPr>
              <a:t>계획 </a:t>
            </a:r>
            <a:r>
              <a:rPr lang="en-US" altLang="ko-KR" sz="1200" b="1" dirty="0">
                <a:solidFill>
                  <a:srgbClr val="006600"/>
                </a:solidFill>
                <a:latin typeface="HY강B" pitchFamily="18" charset="-127"/>
                <a:ea typeface="HY강B" pitchFamily="18" charset="-127"/>
              </a:rPr>
              <a:t>(Preparation)</a:t>
            </a:r>
            <a:endParaRPr lang="ko-KR" altLang="en-US" sz="1200" b="1" dirty="0">
              <a:solidFill>
                <a:srgbClr val="006600"/>
              </a:solidFill>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en-US" altLang="ko-KR" sz="1100" dirty="0">
                <a:latin typeface="HY강B" pitchFamily="18" charset="-127"/>
                <a:ea typeface="HY강B" pitchFamily="18" charset="-127"/>
              </a:rPr>
              <a:t> </a:t>
            </a:r>
            <a:r>
              <a:rPr lang="ko-KR" altLang="en-US" sz="1100" dirty="0" smtClean="0">
                <a:latin typeface="HY강B" pitchFamily="18" charset="-127"/>
                <a:ea typeface="HY강B" pitchFamily="18" charset="-127"/>
              </a:rPr>
              <a:t>청소년 </a:t>
            </a:r>
            <a:r>
              <a:rPr lang="ko-KR" altLang="en-US" sz="1100" dirty="0">
                <a:latin typeface="HY강B" pitchFamily="18" charset="-127"/>
                <a:ea typeface="HY강B" pitchFamily="18" charset="-127"/>
              </a:rPr>
              <a:t>자원봉사활동은 학교 계획에 의해서 이루어지는 경우와 개인적인 계획에 의해서 이루어지는 경우가 있습니다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학교 계획에 의한 자원봉사활동은 학교가 학생들의 자원봉사활동에 대한 다양한 프로그램을 마련하고 일정한 운영계획을 세워 학생들을 프로그램에 참여할 수 있도록 합니다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이렇게 학교가 주도적으로 계획을 수립하고 안내하며 학생들의 봉사활동을 평가하는 경우</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청소년 여러분들은 학교의 계획에 따르면 됩니다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개인의 계획에 의한 자원봉사활동은 지역사회에서 봉사활동거리를 스스로 찾아 개별적으로 실천계획을 세우거나 혹은 자원봉사센터나 자원봉사 관련기관에서 실시하는 봉사활동 프로그램에 개인적으로 혹은 소규모의 동아리 단위로 참여하는 것을 </a:t>
            </a:r>
            <a:r>
              <a:rPr lang="ko-KR" altLang="en-US" sz="1100" dirty="0" smtClean="0">
                <a:latin typeface="HY강B" pitchFamily="18" charset="-127"/>
                <a:ea typeface="HY강B" pitchFamily="18" charset="-127"/>
              </a:rPr>
              <a:t>말합니다</a:t>
            </a:r>
            <a:r>
              <a:rPr lang="en-US" altLang="ko-KR" sz="1100" dirty="0" smtClean="0">
                <a:latin typeface="HY강B" pitchFamily="18" charset="-127"/>
                <a:ea typeface="HY강B" pitchFamily="18" charset="-127"/>
              </a:rPr>
              <a:t>.</a:t>
            </a:r>
          </a:p>
          <a:p>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내가 사는 지역사회에 어떠한 문제가 있는지 생각해 봅니다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하고 싶은 봉사활동 분야가 무엇인지 검토합니다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 주제를 선정한 후 관계기관</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장소 등을 미리 방문하고 무슨 도움을 필요로 </a:t>
            </a:r>
            <a:r>
              <a:rPr lang="ko-KR" altLang="en-US" sz="1100" dirty="0" smtClean="0">
                <a:latin typeface="HY강B" pitchFamily="18" charset="-127"/>
                <a:ea typeface="HY강B" pitchFamily="18" charset="-127"/>
              </a:rPr>
              <a:t>하 </a:t>
            </a:r>
            <a:endParaRPr lang="en-US" altLang="ko-KR" sz="1100" dirty="0" smtClean="0">
              <a:latin typeface="HY강B" pitchFamily="18" charset="-127"/>
              <a:ea typeface="HY강B" pitchFamily="18" charset="-127"/>
            </a:endParaRPr>
          </a:p>
          <a:p>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err="1" smtClean="0">
                <a:latin typeface="HY강B" pitchFamily="18" charset="-127"/>
                <a:ea typeface="HY강B" pitchFamily="18" charset="-127"/>
              </a:rPr>
              <a:t>는지</a:t>
            </a:r>
            <a:r>
              <a:rPr lang="ko-KR" altLang="en-US" sz="1100" dirty="0" smtClean="0">
                <a:latin typeface="HY강B" pitchFamily="18" charset="-127"/>
                <a:ea typeface="HY강B" pitchFamily="18" charset="-127"/>
              </a:rPr>
              <a:t> </a:t>
            </a:r>
            <a:r>
              <a:rPr lang="ko-KR" altLang="en-US" sz="1100" dirty="0">
                <a:latin typeface="HY강B" pitchFamily="18" charset="-127"/>
                <a:ea typeface="HY강B" pitchFamily="18" charset="-127"/>
              </a:rPr>
              <a:t>알아봅니다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 현장에서 어떤 방법으로 할 것인지 구체적인 봉사계획을 수립합니다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목적</a:t>
            </a:r>
            <a:r>
              <a:rPr lang="en-US" altLang="ko-KR" sz="1100" dirty="0">
                <a:latin typeface="HY강B" pitchFamily="18" charset="-127"/>
                <a:ea typeface="HY강B" pitchFamily="18" charset="-127"/>
              </a:rPr>
              <a:t>, </a:t>
            </a:r>
            <a:endParaRPr lang="en-US" altLang="ko-KR" sz="1100" dirty="0" smtClean="0">
              <a:latin typeface="HY강B" pitchFamily="18" charset="-127"/>
              <a:ea typeface="HY강B" pitchFamily="18" charset="-127"/>
            </a:endParaRPr>
          </a:p>
          <a:p>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일시</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장소</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봉사활동 내용</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참여인원</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준비물</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주의사항 등</a:t>
            </a:r>
            <a:r>
              <a:rPr lang="en-US" altLang="ko-KR" sz="1100" dirty="0" smtClean="0">
                <a:latin typeface="HY강B" pitchFamily="18" charset="-127"/>
                <a:ea typeface="HY강B" pitchFamily="18" charset="-127"/>
              </a:rPr>
              <a:t>)</a:t>
            </a:r>
          </a:p>
          <a:p>
            <a:endParaRPr lang="en-US" altLang="ko-KR" sz="1100" dirty="0">
              <a:latin typeface="HY강B" pitchFamily="18" charset="-127"/>
              <a:ea typeface="HY강B" pitchFamily="18" charset="-127"/>
            </a:endParaRPr>
          </a:p>
          <a:p>
            <a:r>
              <a:rPr lang="en-US" altLang="ko-KR" sz="1200" b="1" dirty="0">
                <a:solidFill>
                  <a:srgbClr val="006600"/>
                </a:solidFill>
                <a:latin typeface="HY강B" pitchFamily="18" charset="-127"/>
                <a:ea typeface="HY강B" pitchFamily="18" charset="-127"/>
              </a:rPr>
              <a:t>2) </a:t>
            </a:r>
            <a:r>
              <a:rPr lang="ko-KR" altLang="en-US" sz="1200" b="1" dirty="0">
                <a:solidFill>
                  <a:srgbClr val="006600"/>
                </a:solidFill>
                <a:latin typeface="HY강B" pitchFamily="18" charset="-127"/>
                <a:ea typeface="HY강B" pitchFamily="18" charset="-127"/>
              </a:rPr>
              <a:t>실행 </a:t>
            </a:r>
            <a:r>
              <a:rPr lang="en-US" altLang="ko-KR" sz="1200" b="1" dirty="0">
                <a:solidFill>
                  <a:srgbClr val="006600"/>
                </a:solidFill>
                <a:latin typeface="HY강B" pitchFamily="18" charset="-127"/>
                <a:ea typeface="HY강B" pitchFamily="18" charset="-127"/>
              </a:rPr>
              <a:t>(Action</a:t>
            </a:r>
            <a:r>
              <a:rPr lang="en-US" altLang="ko-KR" sz="1200" b="1" dirty="0" smtClean="0">
                <a:solidFill>
                  <a:srgbClr val="006600"/>
                </a:solidFill>
                <a:latin typeface="HY강B" pitchFamily="18" charset="-127"/>
                <a:ea typeface="HY강B" pitchFamily="18" charset="-127"/>
              </a:rPr>
              <a:t>)</a:t>
            </a:r>
          </a:p>
          <a:p>
            <a:endParaRPr lang="ko-KR" altLang="en-US" sz="1200" b="1" dirty="0">
              <a:solidFill>
                <a:srgbClr val="006600"/>
              </a:solidFill>
              <a:latin typeface="HY강B" pitchFamily="18" charset="-127"/>
              <a:ea typeface="HY강B" pitchFamily="18" charset="-127"/>
            </a:endParaRPr>
          </a:p>
          <a:p>
            <a:r>
              <a:rPr lang="ko-KR" altLang="en-US" sz="1100" dirty="0" smtClean="0">
                <a:latin typeface="HY강B" pitchFamily="18" charset="-127"/>
                <a:ea typeface="HY강B" pitchFamily="18" charset="-127"/>
              </a:rPr>
              <a:t> 실천단계는 </a:t>
            </a:r>
            <a:r>
              <a:rPr lang="ko-KR" altLang="en-US" sz="1100" dirty="0">
                <a:latin typeface="HY강B" pitchFamily="18" charset="-127"/>
                <a:ea typeface="HY강B" pitchFamily="18" charset="-127"/>
              </a:rPr>
              <a:t>각각의 계획에 의한 봉사활동을 직접 활동터전에 나가서 실행하는 것입니다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a:t>
            </a:r>
            <a:endParaRPr lang="en-US" altLang="ko-KR" sz="1100" dirty="0" smtClean="0">
              <a:latin typeface="HY강B" pitchFamily="18" charset="-127"/>
              <a:ea typeface="HY강B" pitchFamily="18" charset="-127"/>
            </a:endParaRPr>
          </a:p>
          <a:p>
            <a:r>
              <a:rPr lang="en-US" altLang="ko-KR" sz="1100" dirty="0">
                <a:latin typeface="HY강B" pitchFamily="18" charset="-127"/>
                <a:ea typeface="HY강B" pitchFamily="18" charset="-127"/>
              </a:rPr>
              <a:t> </a:t>
            </a: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 내용을 미리 파악하고 일의 양</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시간 등을 정확히 지킵니다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 터전 관리자의 지시에 따릅니다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활동터전 내의 설치된 시설물을 함부로 다루지 않습니다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 중 발생하는 문제점이나 어려움을 정리해 둡니다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en-US" altLang="ko-KR" sz="1200" b="1" dirty="0" smtClean="0">
              <a:solidFill>
                <a:srgbClr val="006600"/>
              </a:solidFill>
              <a:latin typeface="HY강B" pitchFamily="18" charset="-127"/>
              <a:ea typeface="HY강B" pitchFamily="18" charset="-127"/>
            </a:endParaRPr>
          </a:p>
          <a:p>
            <a:r>
              <a:rPr lang="en-US" altLang="ko-KR" sz="1200" b="1" dirty="0" smtClean="0">
                <a:solidFill>
                  <a:srgbClr val="006600"/>
                </a:solidFill>
                <a:latin typeface="HY강B" pitchFamily="18" charset="-127"/>
                <a:ea typeface="HY강B" pitchFamily="18" charset="-127"/>
              </a:rPr>
              <a:t>3</a:t>
            </a:r>
            <a:r>
              <a:rPr lang="en-US" altLang="ko-KR" sz="1200" b="1" dirty="0">
                <a:solidFill>
                  <a:srgbClr val="006600"/>
                </a:solidFill>
                <a:latin typeface="HY강B" pitchFamily="18" charset="-127"/>
                <a:ea typeface="HY강B" pitchFamily="18" charset="-127"/>
              </a:rPr>
              <a:t>) </a:t>
            </a:r>
            <a:r>
              <a:rPr lang="ko-KR" altLang="en-US" sz="1200" b="1" dirty="0">
                <a:solidFill>
                  <a:srgbClr val="006600"/>
                </a:solidFill>
                <a:latin typeface="HY강B" pitchFamily="18" charset="-127"/>
                <a:ea typeface="HY강B" pitchFamily="18" charset="-127"/>
              </a:rPr>
              <a:t>평가 </a:t>
            </a:r>
            <a:r>
              <a:rPr lang="en-US" altLang="ko-KR" sz="1200" b="1" dirty="0">
                <a:solidFill>
                  <a:srgbClr val="006600"/>
                </a:solidFill>
                <a:latin typeface="HY강B" pitchFamily="18" charset="-127"/>
                <a:ea typeface="HY강B" pitchFamily="18" charset="-127"/>
              </a:rPr>
              <a:t>(Reflection)</a:t>
            </a:r>
            <a:endParaRPr lang="ko-KR" altLang="en-US" sz="1200" b="1" dirty="0">
              <a:solidFill>
                <a:srgbClr val="006600"/>
              </a:solidFill>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ko-KR" altLang="en-US" sz="1100" dirty="0" smtClean="0">
                <a:latin typeface="HY강B" pitchFamily="18" charset="-127"/>
                <a:ea typeface="HY강B" pitchFamily="18" charset="-127"/>
              </a:rPr>
              <a:t> 평가단계에서는 </a:t>
            </a:r>
            <a:r>
              <a:rPr lang="ko-KR" altLang="en-US" sz="1100" dirty="0">
                <a:latin typeface="HY강B" pitchFamily="18" charset="-127"/>
                <a:ea typeface="HY강B" pitchFamily="18" charset="-127"/>
              </a:rPr>
              <a:t>각자가 실천한 봉사활동에 대하여 학생 스스로 자기 평가를 하며 활동터전의 실무자가 평가를 하기도 합니다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그리고 학교 자체에서도 학생들의 봉사활동 실천 결과 평가합니다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이렇게 평가된 청소년 봉사활동 결과는 다음의 봉사활동 실시와 연계하여 참고합니다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a:t>
            </a:r>
            <a:endParaRPr lang="en-US" altLang="ko-KR" sz="1100" dirty="0" smtClean="0">
              <a:latin typeface="HY강B" pitchFamily="18" charset="-127"/>
              <a:ea typeface="HY강B" pitchFamily="18" charset="-127"/>
            </a:endParaRPr>
          </a:p>
          <a:p>
            <a:r>
              <a:rPr lang="en-US" altLang="ko-KR" sz="1100" dirty="0">
                <a:latin typeface="HY강B" pitchFamily="18" charset="-127"/>
                <a:ea typeface="HY강B" pitchFamily="18" charset="-127"/>
              </a:rPr>
              <a:t> </a:t>
            </a: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봉사활동이 계획대로 잘되었는지 평가합니다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다음 봉사활동을 위해 개선해야 할 점은 무엇인지 알아봅니다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a:latin typeface="HY강B" pitchFamily="18" charset="-127"/>
                <a:ea typeface="HY강B" pitchFamily="18" charset="-127"/>
              </a:rPr>
              <a:t>향후 봉사활동 계획 수립</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봉사활동을 하고 나서 배운 점과 느낀 점 등을 서로 나눕니다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r>
              <a:rPr lang="en-US" altLang="ko-KR" sz="1100" dirty="0" smtClean="0">
                <a:latin typeface="HY강B" pitchFamily="18" charset="-127"/>
                <a:ea typeface="HY강B" pitchFamily="18" charset="-127"/>
              </a:rPr>
              <a:t>    (</a:t>
            </a:r>
            <a:r>
              <a:rPr lang="ko-KR" altLang="en-US" sz="1100" dirty="0" err="1">
                <a:latin typeface="HY강B" pitchFamily="18" charset="-127"/>
                <a:ea typeface="HY강B" pitchFamily="18" charset="-127"/>
              </a:rPr>
              <a:t>소감문</a:t>
            </a:r>
            <a:r>
              <a:rPr lang="ko-KR" altLang="en-US" sz="1100" dirty="0">
                <a:latin typeface="HY강B" pitchFamily="18" charset="-127"/>
                <a:ea typeface="HY강B" pitchFamily="18" charset="-127"/>
              </a:rPr>
              <a:t> 작성 등</a:t>
            </a:r>
            <a:r>
              <a:rPr lang="en-US" altLang="ko-KR" sz="1100" dirty="0" smtClean="0">
                <a:latin typeface="HY강B" pitchFamily="18" charset="-127"/>
                <a:ea typeface="HY강B" pitchFamily="18" charset="-127"/>
              </a:rPr>
              <a:t>)</a:t>
            </a:r>
            <a:endParaRPr lang="ko-KR" altLang="en-US" sz="1100" dirty="0">
              <a:latin typeface="HY강B" pitchFamily="18" charset="-127"/>
              <a:ea typeface="HY강B" pitchFamily="18" charset="-127"/>
            </a:endParaRPr>
          </a:p>
        </p:txBody>
      </p:sp>
      <p:sp>
        <p:nvSpPr>
          <p:cNvPr id="8" name="슬라이드 번호 개체 틀 7"/>
          <p:cNvSpPr>
            <a:spLocks noGrp="1"/>
          </p:cNvSpPr>
          <p:nvPr>
            <p:ph type="sldNum" sz="quarter" idx="12"/>
          </p:nvPr>
        </p:nvSpPr>
        <p:spPr/>
        <p:txBody>
          <a:bodyPr/>
          <a:lstStyle/>
          <a:p>
            <a:fld id="{FB5D2FAA-0FDA-409F-89F0-564FE270511B}" type="slidenum">
              <a:rPr lang="ko-KR" altLang="en-US" smtClean="0"/>
              <a:pPr/>
              <a:t>14</a:t>
            </a:fld>
            <a:endParaRPr lang="ko-KR"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4664" y="643498"/>
            <a:ext cx="1191352" cy="400110"/>
          </a:xfrm>
          <a:prstGeom prst="rect">
            <a:avLst/>
          </a:prstGeom>
          <a:noFill/>
        </p:spPr>
        <p:txBody>
          <a:bodyPr wrap="none" rtlCol="0">
            <a:spAutoFit/>
          </a:bodyPr>
          <a:lstStyle/>
          <a:p>
            <a:r>
              <a:rPr lang="ko-KR" altLang="en-US" sz="2000" b="1" dirty="0" smtClean="0">
                <a:effectLst>
                  <a:outerShdw blurRad="38100" dist="38100" dir="2700000" algn="tl">
                    <a:srgbClr val="000000">
                      <a:alpha val="43137"/>
                    </a:srgbClr>
                  </a:outerShdw>
                </a:effectLst>
                <a:latin typeface="HY강B" pitchFamily="18" charset="-127"/>
                <a:ea typeface="HY강B" pitchFamily="18" charset="-127"/>
              </a:rPr>
              <a:t>참여절차</a:t>
            </a:r>
            <a:endParaRPr lang="ko-KR" altLang="en-US" sz="2000" b="1" dirty="0">
              <a:effectLst>
                <a:outerShdw blurRad="38100" dist="38100" dir="2700000" algn="tl">
                  <a:srgbClr val="000000">
                    <a:alpha val="43137"/>
                  </a:srgbClr>
                </a:outerShdw>
              </a:effectLst>
              <a:latin typeface="HY강B" pitchFamily="18" charset="-127"/>
              <a:ea typeface="HY강B" pitchFamily="18" charset="-127"/>
            </a:endParaRPr>
          </a:p>
        </p:txBody>
      </p:sp>
      <p:sp>
        <p:nvSpPr>
          <p:cNvPr id="7" name="TextBox 6"/>
          <p:cNvSpPr txBox="1"/>
          <p:nvPr/>
        </p:nvSpPr>
        <p:spPr>
          <a:xfrm>
            <a:off x="548680" y="1350793"/>
            <a:ext cx="5760640" cy="7648248"/>
          </a:xfrm>
          <a:prstGeom prst="rect">
            <a:avLst/>
          </a:prstGeom>
          <a:noFill/>
        </p:spPr>
        <p:txBody>
          <a:bodyPr wrap="square" rtlCol="0">
            <a:spAutoFit/>
          </a:bodyPr>
          <a:lstStyle/>
          <a:p>
            <a:pPr>
              <a:lnSpc>
                <a:spcPct val="150000"/>
              </a:lnSpc>
            </a:pPr>
            <a:r>
              <a:rPr lang="en-US" altLang="ko-KR" sz="1100" b="1" dirty="0" smtClean="0">
                <a:solidFill>
                  <a:srgbClr val="006600"/>
                </a:solidFill>
                <a:latin typeface="HY강B" pitchFamily="18" charset="-127"/>
                <a:ea typeface="HY강B" pitchFamily="18" charset="-127"/>
              </a:rPr>
              <a:t> (</a:t>
            </a:r>
            <a:r>
              <a:rPr lang="ko-KR" altLang="en-US" sz="1100" b="1" dirty="0">
                <a:solidFill>
                  <a:srgbClr val="006600"/>
                </a:solidFill>
                <a:latin typeface="HY강B" pitchFamily="18" charset="-127"/>
                <a:ea typeface="HY강B" pitchFamily="18" charset="-127"/>
              </a:rPr>
              <a:t>사</a:t>
            </a:r>
            <a:r>
              <a:rPr lang="en-US" altLang="ko-KR" sz="1100" b="1" dirty="0">
                <a:solidFill>
                  <a:srgbClr val="006600"/>
                </a:solidFill>
                <a:latin typeface="HY강B" pitchFamily="18" charset="-127"/>
                <a:ea typeface="HY강B" pitchFamily="18" charset="-127"/>
              </a:rPr>
              <a:t>)</a:t>
            </a:r>
            <a:r>
              <a:rPr lang="ko-KR" altLang="en-US" sz="1100" b="1" dirty="0">
                <a:solidFill>
                  <a:srgbClr val="006600"/>
                </a:solidFill>
                <a:latin typeface="HY강B" pitchFamily="18" charset="-127"/>
                <a:ea typeface="HY강B" pitchFamily="18" charset="-127"/>
              </a:rPr>
              <a:t>한국교육문화원에서는 청소년자원봉사를 지원하기 위한 목적으로 청소년자원봉사에 관한 연구 개발</a:t>
            </a:r>
            <a:r>
              <a:rPr lang="en-US" altLang="ko-KR" sz="1100" b="1" dirty="0">
                <a:solidFill>
                  <a:srgbClr val="006600"/>
                </a:solidFill>
                <a:latin typeface="HY강B" pitchFamily="18" charset="-127"/>
                <a:ea typeface="HY강B" pitchFamily="18" charset="-127"/>
              </a:rPr>
              <a:t>, </a:t>
            </a:r>
            <a:r>
              <a:rPr lang="ko-KR" altLang="en-US" sz="1100" b="1" dirty="0">
                <a:solidFill>
                  <a:srgbClr val="006600"/>
                </a:solidFill>
                <a:latin typeface="HY강B" pitchFamily="18" charset="-127"/>
                <a:ea typeface="HY강B" pitchFamily="18" charset="-127"/>
              </a:rPr>
              <a:t>청소년자원봉사활동 소양교육</a:t>
            </a:r>
            <a:r>
              <a:rPr lang="en-US" altLang="ko-KR" sz="1100" b="1" dirty="0">
                <a:solidFill>
                  <a:srgbClr val="006600"/>
                </a:solidFill>
                <a:latin typeface="HY강B" pitchFamily="18" charset="-127"/>
                <a:ea typeface="HY강B" pitchFamily="18" charset="-127"/>
              </a:rPr>
              <a:t>, </a:t>
            </a:r>
            <a:r>
              <a:rPr lang="ko-KR" altLang="en-US" sz="1100" b="1" dirty="0">
                <a:solidFill>
                  <a:srgbClr val="006600"/>
                </a:solidFill>
                <a:latin typeface="HY강B" pitchFamily="18" charset="-127"/>
                <a:ea typeface="HY강B" pitchFamily="18" charset="-127"/>
              </a:rPr>
              <a:t>청소년자원봉사자 수급관리</a:t>
            </a:r>
            <a:r>
              <a:rPr lang="en-US" altLang="ko-KR" sz="1100" b="1" dirty="0">
                <a:solidFill>
                  <a:srgbClr val="006600"/>
                </a:solidFill>
                <a:latin typeface="HY강B" pitchFamily="18" charset="-127"/>
                <a:ea typeface="HY강B" pitchFamily="18" charset="-127"/>
              </a:rPr>
              <a:t>, </a:t>
            </a:r>
            <a:r>
              <a:rPr lang="ko-KR" altLang="en-US" sz="1100" b="1" dirty="0">
                <a:solidFill>
                  <a:srgbClr val="006600"/>
                </a:solidFill>
                <a:latin typeface="HY강B" pitchFamily="18" charset="-127"/>
                <a:ea typeface="HY강B" pitchFamily="18" charset="-127"/>
              </a:rPr>
              <a:t>청소년자원봉사지도자 양성</a:t>
            </a:r>
            <a:r>
              <a:rPr lang="en-US" altLang="ko-KR" sz="1100" b="1" dirty="0">
                <a:solidFill>
                  <a:srgbClr val="006600"/>
                </a:solidFill>
                <a:latin typeface="HY강B" pitchFamily="18" charset="-127"/>
                <a:ea typeface="HY강B" pitchFamily="18" charset="-127"/>
              </a:rPr>
              <a:t>, </a:t>
            </a:r>
            <a:r>
              <a:rPr lang="ko-KR" altLang="en-US" sz="1100" b="1" dirty="0">
                <a:solidFill>
                  <a:srgbClr val="006600"/>
                </a:solidFill>
                <a:latin typeface="HY강B" pitchFamily="18" charset="-127"/>
                <a:ea typeface="HY강B" pitchFamily="18" charset="-127"/>
              </a:rPr>
              <a:t>자원봉사 기록관리</a:t>
            </a:r>
            <a:r>
              <a:rPr lang="en-US" altLang="ko-KR" sz="1100" b="1" dirty="0">
                <a:solidFill>
                  <a:srgbClr val="006600"/>
                </a:solidFill>
                <a:latin typeface="HY강B" pitchFamily="18" charset="-127"/>
                <a:ea typeface="HY강B" pitchFamily="18" charset="-127"/>
              </a:rPr>
              <a:t>, </a:t>
            </a:r>
            <a:r>
              <a:rPr lang="ko-KR" altLang="en-US" sz="1100" b="1" dirty="0">
                <a:solidFill>
                  <a:srgbClr val="006600"/>
                </a:solidFill>
                <a:latin typeface="HY강B" pitchFamily="18" charset="-127"/>
                <a:ea typeface="HY강B" pitchFamily="18" charset="-127"/>
              </a:rPr>
              <a:t>전산망 운영 등의 기능을 수행하는 곳으로 청소년자원봉사학교를 운영하고 있습니다</a:t>
            </a:r>
            <a:r>
              <a:rPr lang="en-US" altLang="ko-KR" sz="1100" b="1" dirty="0">
                <a:solidFill>
                  <a:srgbClr val="006600"/>
                </a:solidFill>
                <a:latin typeface="HY강B" pitchFamily="18" charset="-127"/>
                <a:ea typeface="HY강B" pitchFamily="18" charset="-127"/>
              </a:rPr>
              <a:t>.</a:t>
            </a:r>
            <a:endParaRPr lang="ko-KR" altLang="en-US" sz="1100" b="1" dirty="0">
              <a:solidFill>
                <a:srgbClr val="006600"/>
              </a:solidFill>
              <a:latin typeface="HY강B" pitchFamily="18" charset="-127"/>
              <a:ea typeface="HY강B" pitchFamily="18" charset="-127"/>
            </a:endParaRPr>
          </a:p>
          <a:p>
            <a:endParaRPr lang="en-US" altLang="ko-KR" sz="1100" dirty="0" smtClean="0">
              <a:latin typeface="HY강B" pitchFamily="18" charset="-127"/>
              <a:ea typeface="HY강B" pitchFamily="18" charset="-127"/>
            </a:endParaRPr>
          </a:p>
          <a:p>
            <a:endParaRPr lang="en-US" altLang="ko-KR" sz="1200" b="1" dirty="0" smtClean="0">
              <a:solidFill>
                <a:srgbClr val="0000FF"/>
              </a:solidFill>
              <a:latin typeface="HY강B" pitchFamily="18" charset="-127"/>
              <a:ea typeface="HY강B" pitchFamily="18" charset="-127"/>
            </a:endParaRPr>
          </a:p>
          <a:p>
            <a:r>
              <a:rPr lang="en-US" altLang="ko-KR" sz="1200" b="1" dirty="0" smtClean="0">
                <a:solidFill>
                  <a:srgbClr val="0000FF"/>
                </a:solidFill>
                <a:latin typeface="HY강B" pitchFamily="18" charset="-127"/>
                <a:ea typeface="HY강B" pitchFamily="18" charset="-127"/>
              </a:rPr>
              <a:t>1</a:t>
            </a:r>
            <a:r>
              <a:rPr lang="en-US" altLang="ko-KR" sz="1200" b="1" dirty="0">
                <a:solidFill>
                  <a:srgbClr val="0000FF"/>
                </a:solidFill>
                <a:latin typeface="HY강B" pitchFamily="18" charset="-127"/>
                <a:ea typeface="HY강B" pitchFamily="18" charset="-127"/>
              </a:rPr>
              <a:t>) </a:t>
            </a:r>
            <a:r>
              <a:rPr lang="ko-KR" altLang="en-US" sz="1200" b="1" dirty="0">
                <a:solidFill>
                  <a:srgbClr val="0000FF"/>
                </a:solidFill>
                <a:latin typeface="HY강B" pitchFamily="18" charset="-127"/>
                <a:ea typeface="HY강B" pitchFamily="18" charset="-127"/>
              </a:rPr>
              <a:t>청소년 자원봉사활동 참가신청</a:t>
            </a:r>
          </a:p>
          <a:p>
            <a:r>
              <a:rPr lang="ko-KR" altLang="en-US" sz="1100" dirty="0" smtClean="0">
                <a:latin typeface="HY강B" pitchFamily="18" charset="-127"/>
                <a:ea typeface="HY강B" pitchFamily="18" charset="-127"/>
              </a:rPr>
              <a:t> 봉사활동을 </a:t>
            </a:r>
            <a:r>
              <a:rPr lang="ko-KR" altLang="en-US" sz="1100" dirty="0">
                <a:latin typeface="HY강B" pitchFamily="18" charset="-127"/>
                <a:ea typeface="HY강B" pitchFamily="18" charset="-127"/>
              </a:rPr>
              <a:t>하기 원하는 청소년들은 </a:t>
            </a:r>
            <a:r>
              <a:rPr lang="en-US" altLang="ko-KR" sz="1100" dirty="0">
                <a:latin typeface="HY강B" pitchFamily="18" charset="-127"/>
                <a:ea typeface="HY강B" pitchFamily="18" charset="-127"/>
              </a:rPr>
              <a:t>(</a:t>
            </a:r>
            <a:r>
              <a:rPr lang="ko-KR" altLang="en-US" sz="1100" dirty="0">
                <a:latin typeface="HY강B" pitchFamily="18" charset="-127"/>
                <a:ea typeface="HY강B" pitchFamily="18" charset="-127"/>
              </a:rPr>
              <a:t>사</a:t>
            </a:r>
            <a:r>
              <a:rPr lang="en-US" altLang="ko-KR" sz="1100" dirty="0">
                <a:latin typeface="HY강B" pitchFamily="18" charset="-127"/>
                <a:ea typeface="HY강B" pitchFamily="18" charset="-127"/>
              </a:rPr>
              <a:t>)</a:t>
            </a:r>
            <a:r>
              <a:rPr lang="ko-KR" altLang="en-US" sz="1100" dirty="0">
                <a:latin typeface="HY강B" pitchFamily="18" charset="-127"/>
                <a:ea typeface="HY강B" pitchFamily="18" charset="-127"/>
              </a:rPr>
              <a:t>한국교육문화원 자원봉사활동 참가신청을 한 후 센터에서 실시하는 일정한 교육을 받고 자기가 원하는 활동터전에 나가 봉사활동을 할 수 있습니다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참가를 신청하는 방법은 여러분이 이용하기에 편리한 센터를 선택하여 전화로 문의하거나 팩시밀리로 신청할 수 있으며 또한 인터넷을 통해서도 신청할 수 있습니다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물론 여러분이 직접 찾아와서 신청을 해도 상관없습니다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en-US" altLang="ko-KR" sz="1200" b="1" dirty="0" smtClean="0">
                <a:solidFill>
                  <a:srgbClr val="0000FF"/>
                </a:solidFill>
                <a:latin typeface="HY강B" pitchFamily="18" charset="-127"/>
                <a:ea typeface="HY강B" pitchFamily="18" charset="-127"/>
              </a:rPr>
              <a:t>2</a:t>
            </a:r>
            <a:r>
              <a:rPr lang="en-US" altLang="ko-KR" sz="1200" b="1" dirty="0">
                <a:solidFill>
                  <a:srgbClr val="0000FF"/>
                </a:solidFill>
                <a:latin typeface="HY강B" pitchFamily="18" charset="-127"/>
                <a:ea typeface="HY강B" pitchFamily="18" charset="-127"/>
              </a:rPr>
              <a:t>) </a:t>
            </a:r>
            <a:r>
              <a:rPr lang="ko-KR" altLang="en-US" sz="1200" b="1" dirty="0">
                <a:solidFill>
                  <a:srgbClr val="0000FF"/>
                </a:solidFill>
                <a:latin typeface="HY강B" pitchFamily="18" charset="-127"/>
                <a:ea typeface="HY강B" pitchFamily="18" charset="-127"/>
              </a:rPr>
              <a:t>청소년 자원봉사자 소양교육</a:t>
            </a:r>
          </a:p>
          <a:p>
            <a:r>
              <a:rPr lang="ko-KR" altLang="en-US" sz="1100" dirty="0" smtClean="0">
                <a:latin typeface="HY강B" pitchFamily="18" charset="-127"/>
                <a:ea typeface="HY강B" pitchFamily="18" charset="-127"/>
              </a:rPr>
              <a:t> 참가신청을 </a:t>
            </a:r>
            <a:r>
              <a:rPr lang="ko-KR" altLang="en-US" sz="1100" dirty="0">
                <a:latin typeface="HY강B" pitchFamily="18" charset="-127"/>
                <a:ea typeface="HY강B" pitchFamily="18" charset="-127"/>
              </a:rPr>
              <a:t>한 청소년들은 </a:t>
            </a:r>
            <a:r>
              <a:rPr lang="en-US" altLang="ko-KR" sz="1100" dirty="0">
                <a:latin typeface="HY강B" pitchFamily="18" charset="-127"/>
                <a:ea typeface="HY강B" pitchFamily="18" charset="-127"/>
              </a:rPr>
              <a:t>(</a:t>
            </a:r>
            <a:r>
              <a:rPr lang="ko-KR" altLang="en-US" sz="1100" dirty="0">
                <a:latin typeface="HY강B" pitchFamily="18" charset="-127"/>
                <a:ea typeface="HY강B" pitchFamily="18" charset="-127"/>
              </a:rPr>
              <a:t>사</a:t>
            </a:r>
            <a:r>
              <a:rPr lang="en-US" altLang="ko-KR" sz="1100" dirty="0">
                <a:latin typeface="HY강B" pitchFamily="18" charset="-127"/>
                <a:ea typeface="HY강B" pitchFamily="18" charset="-127"/>
              </a:rPr>
              <a:t>)</a:t>
            </a:r>
            <a:r>
              <a:rPr lang="ko-KR" altLang="en-US" sz="1100" dirty="0">
                <a:latin typeface="HY강B" pitchFamily="18" charset="-127"/>
                <a:ea typeface="HY강B" pitchFamily="18" charset="-127"/>
              </a:rPr>
              <a:t>한국교육문화원 한마음 봉사활동에서 실시하는 청소년 자원봉사활동에 대한 소양 교육을 </a:t>
            </a:r>
            <a:r>
              <a:rPr lang="ko-KR" altLang="en-US" sz="1100" dirty="0" smtClean="0">
                <a:latin typeface="HY강B" pitchFamily="18" charset="-127"/>
                <a:ea typeface="HY강B" pitchFamily="18" charset="-127"/>
              </a:rPr>
              <a:t>일정시간 동안 </a:t>
            </a:r>
            <a:r>
              <a:rPr lang="ko-KR" altLang="en-US" sz="1100" dirty="0">
                <a:latin typeface="HY강B" pitchFamily="18" charset="-127"/>
                <a:ea typeface="HY강B" pitchFamily="18" charset="-127"/>
              </a:rPr>
              <a:t>받아야 합니다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소양교육은 청소년 자원봉사활동의 개념이나 의의</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필요성</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발달과정</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그리고 특성 등에 대한 이론적 이해와 또 실제 봉사활동 현장에서의 실시 방법</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주의점</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센터를 이용하는 방법 등에 관한 봉사활동의 실제를 내용으로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en-US" altLang="ko-KR" sz="1200" b="1" dirty="0" smtClean="0">
                <a:solidFill>
                  <a:srgbClr val="0000FF"/>
                </a:solidFill>
                <a:latin typeface="HY강B" pitchFamily="18" charset="-127"/>
                <a:ea typeface="HY강B" pitchFamily="18" charset="-127"/>
              </a:rPr>
              <a:t>3</a:t>
            </a:r>
            <a:r>
              <a:rPr lang="en-US" altLang="ko-KR" sz="1200" b="1" dirty="0">
                <a:solidFill>
                  <a:srgbClr val="0000FF"/>
                </a:solidFill>
                <a:latin typeface="HY강B" pitchFamily="18" charset="-127"/>
                <a:ea typeface="HY강B" pitchFamily="18" charset="-127"/>
              </a:rPr>
              <a:t>) </a:t>
            </a:r>
            <a:r>
              <a:rPr lang="ko-KR" altLang="en-US" sz="1200" b="1" dirty="0">
                <a:solidFill>
                  <a:srgbClr val="0000FF"/>
                </a:solidFill>
                <a:latin typeface="HY강B" pitchFamily="18" charset="-127"/>
                <a:ea typeface="HY강B" pitchFamily="18" charset="-127"/>
              </a:rPr>
              <a:t>활동터전 배치</a:t>
            </a:r>
          </a:p>
          <a:p>
            <a:r>
              <a:rPr lang="ko-KR" altLang="en-US" sz="1100" dirty="0" smtClean="0">
                <a:latin typeface="HY강B" pitchFamily="18" charset="-127"/>
                <a:ea typeface="HY강B" pitchFamily="18" charset="-127"/>
              </a:rPr>
              <a:t> 본원에서는 </a:t>
            </a:r>
            <a:r>
              <a:rPr lang="ko-KR" altLang="en-US" sz="1100" dirty="0">
                <a:latin typeface="HY강B" pitchFamily="18" charset="-127"/>
                <a:ea typeface="HY강B" pitchFamily="18" charset="-127"/>
              </a:rPr>
              <a:t>교육을 받은 여러분들에게 활동터전을 소개해 줍니다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여러분이 원하는 활동거리가 있는 활동터전인지 또는 집에서 가까운 곳에 위치한 활동터전인지 등을 살펴보고 여러분들이 활동터전을 선택할 수 있도록 도와줍니다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en-US" altLang="ko-KR" sz="1200" b="1" dirty="0" smtClean="0">
                <a:solidFill>
                  <a:srgbClr val="0000FF"/>
                </a:solidFill>
                <a:latin typeface="HY강B" pitchFamily="18" charset="-127"/>
                <a:ea typeface="HY강B" pitchFamily="18" charset="-127"/>
              </a:rPr>
              <a:t>4</a:t>
            </a:r>
            <a:r>
              <a:rPr lang="en-US" altLang="ko-KR" sz="1200" b="1" dirty="0">
                <a:solidFill>
                  <a:srgbClr val="0000FF"/>
                </a:solidFill>
                <a:latin typeface="HY강B" pitchFamily="18" charset="-127"/>
                <a:ea typeface="HY강B" pitchFamily="18" charset="-127"/>
              </a:rPr>
              <a:t>) </a:t>
            </a:r>
            <a:r>
              <a:rPr lang="ko-KR" altLang="en-US" sz="1200" b="1" dirty="0">
                <a:solidFill>
                  <a:srgbClr val="0000FF"/>
                </a:solidFill>
                <a:latin typeface="HY강B" pitchFamily="18" charset="-127"/>
                <a:ea typeface="HY강B" pitchFamily="18" charset="-127"/>
              </a:rPr>
              <a:t>봉사활동 실시</a:t>
            </a:r>
          </a:p>
          <a:p>
            <a:r>
              <a:rPr lang="ko-KR" altLang="en-US" sz="1100" dirty="0" smtClean="0">
                <a:latin typeface="HY강B" pitchFamily="18" charset="-127"/>
                <a:ea typeface="HY강B" pitchFamily="18" charset="-127"/>
              </a:rPr>
              <a:t> 위의 </a:t>
            </a:r>
            <a:r>
              <a:rPr lang="ko-KR" altLang="en-US" sz="1100" dirty="0">
                <a:latin typeface="HY강B" pitchFamily="18" charset="-127"/>
                <a:ea typeface="HY강B" pitchFamily="18" charset="-127"/>
              </a:rPr>
              <a:t>과정을 거친 후 자기가 선택한 활동터전에 나가서 터전의 봉사활동담당 선생님에게 그 기관에 대한 안내와 봉사활동내용을 듣습니다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봉사활동터전에 대한 이해</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활동거리에 대한 안내를 받은 것</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그리고 그 동안 배운 봉사활동에 대한 지식을 가지고 각자 맡은 활동을 하면 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en-US" altLang="ko-KR" sz="1200" b="1" dirty="0" smtClean="0">
                <a:solidFill>
                  <a:srgbClr val="0000FF"/>
                </a:solidFill>
                <a:latin typeface="HY강B" pitchFamily="18" charset="-127"/>
                <a:ea typeface="HY강B" pitchFamily="18" charset="-127"/>
              </a:rPr>
              <a:t>5</a:t>
            </a:r>
            <a:r>
              <a:rPr lang="en-US" altLang="ko-KR" sz="1200" b="1" dirty="0">
                <a:solidFill>
                  <a:srgbClr val="0000FF"/>
                </a:solidFill>
                <a:latin typeface="HY강B" pitchFamily="18" charset="-127"/>
                <a:ea typeface="HY강B" pitchFamily="18" charset="-127"/>
              </a:rPr>
              <a:t>) </a:t>
            </a:r>
            <a:r>
              <a:rPr lang="ko-KR" altLang="en-US" sz="1200" b="1" dirty="0">
                <a:solidFill>
                  <a:srgbClr val="0000FF"/>
                </a:solidFill>
                <a:latin typeface="HY강B" pitchFamily="18" charset="-127"/>
                <a:ea typeface="HY강B" pitchFamily="18" charset="-127"/>
              </a:rPr>
              <a:t>활동결과</a:t>
            </a:r>
          </a:p>
          <a:p>
            <a:r>
              <a:rPr lang="ko-KR" altLang="en-US" sz="1100" dirty="0" smtClean="0">
                <a:latin typeface="HY강B" pitchFamily="18" charset="-127"/>
                <a:ea typeface="HY강B" pitchFamily="18" charset="-127"/>
              </a:rPr>
              <a:t> 여러분들이 </a:t>
            </a:r>
            <a:r>
              <a:rPr lang="ko-KR" altLang="en-US" sz="1100" dirty="0">
                <a:latin typeface="HY강B" pitchFamily="18" charset="-127"/>
                <a:ea typeface="HY강B" pitchFamily="18" charset="-127"/>
              </a:rPr>
              <a:t>활동터전에서 봉사활동을 마치고 나면 활동터전에서 자원봉사센터에 여러분들의 활동결과를 보내 줍니다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그러면 이 결과를 근거로 센터에서는 각각의 청소년들에 대한 봉사활동 결과를 기록해 나갑니다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그리고 언제든지 원하는 청소년들에게는 이 결과에 대한 확인서를 발급해 줍니다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en-US" altLang="ko-KR" sz="1200" b="1" dirty="0" smtClean="0">
                <a:solidFill>
                  <a:srgbClr val="0000FF"/>
                </a:solidFill>
                <a:latin typeface="HY강B" pitchFamily="18" charset="-127"/>
                <a:ea typeface="HY강B" pitchFamily="18" charset="-127"/>
              </a:rPr>
              <a:t>6</a:t>
            </a:r>
            <a:r>
              <a:rPr lang="en-US" altLang="ko-KR" sz="1200" b="1" dirty="0">
                <a:solidFill>
                  <a:srgbClr val="0000FF"/>
                </a:solidFill>
                <a:latin typeface="HY강B" pitchFamily="18" charset="-127"/>
                <a:ea typeface="HY강B" pitchFamily="18" charset="-127"/>
              </a:rPr>
              <a:t>) </a:t>
            </a:r>
            <a:r>
              <a:rPr lang="ko-KR" altLang="en-US" sz="1200" b="1" dirty="0">
                <a:solidFill>
                  <a:srgbClr val="0000FF"/>
                </a:solidFill>
                <a:latin typeface="HY강B" pitchFamily="18" charset="-127"/>
                <a:ea typeface="HY강B" pitchFamily="18" charset="-127"/>
              </a:rPr>
              <a:t>추후활동</a:t>
            </a:r>
          </a:p>
          <a:p>
            <a:r>
              <a:rPr lang="ko-KR" altLang="en-US" sz="1100" dirty="0" smtClean="0">
                <a:latin typeface="HY강B" pitchFamily="18" charset="-127"/>
                <a:ea typeface="HY강B" pitchFamily="18" charset="-127"/>
              </a:rPr>
              <a:t> 본원에서 </a:t>
            </a:r>
            <a:r>
              <a:rPr lang="ko-KR" altLang="en-US" sz="1100" dirty="0">
                <a:latin typeface="HY강B" pitchFamily="18" charset="-127"/>
                <a:ea typeface="HY강B" pitchFamily="18" charset="-127"/>
              </a:rPr>
              <a:t>실시하는 청소년 자원봉사 소양교육을 받은 청소년들은 상급 학교에 진학할 때까지는 언제든지 원하는 시기에 봉사활동을 추가로 할 수 있습니다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다시 말해 중학교에 재학하고 있는 동안 본원에서 한 번만 교육을 받으면 중학교를 졸업할 때까지는 언제든지 봉사활동을 신청하여 계속적으로 할 수 있습니다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p:txBody>
      </p:sp>
      <p:sp>
        <p:nvSpPr>
          <p:cNvPr id="5" name="슬라이드 번호 개체 틀 4"/>
          <p:cNvSpPr>
            <a:spLocks noGrp="1"/>
          </p:cNvSpPr>
          <p:nvPr>
            <p:ph type="sldNum" sz="quarter" idx="12"/>
          </p:nvPr>
        </p:nvSpPr>
        <p:spPr/>
        <p:txBody>
          <a:bodyPr/>
          <a:lstStyle/>
          <a:p>
            <a:fld id="{FB5D2FAA-0FDA-409F-89F0-564FE270511B}" type="slidenum">
              <a:rPr lang="ko-KR" altLang="en-US" smtClean="0"/>
              <a:pPr/>
              <a:t>15</a:t>
            </a:fld>
            <a:endParaRPr lang="ko-KR"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4664" y="643498"/>
            <a:ext cx="1609736" cy="400110"/>
          </a:xfrm>
          <a:prstGeom prst="rect">
            <a:avLst/>
          </a:prstGeom>
          <a:noFill/>
        </p:spPr>
        <p:txBody>
          <a:bodyPr wrap="none" rtlCol="0">
            <a:spAutoFit/>
          </a:bodyPr>
          <a:lstStyle/>
          <a:p>
            <a:r>
              <a:rPr lang="ko-KR" altLang="en-US" sz="2000" b="1" dirty="0" smtClean="0">
                <a:effectLst>
                  <a:outerShdw blurRad="38100" dist="38100" dir="2700000" algn="tl">
                    <a:srgbClr val="000000">
                      <a:alpha val="43137"/>
                    </a:srgbClr>
                  </a:outerShdw>
                </a:effectLst>
                <a:latin typeface="HY강B" pitchFamily="18" charset="-127"/>
                <a:ea typeface="HY강B" pitchFamily="18" charset="-127"/>
              </a:rPr>
              <a:t>지켜야 할 일</a:t>
            </a:r>
            <a:endParaRPr lang="ko-KR" altLang="en-US" sz="2000" b="1" dirty="0">
              <a:effectLst>
                <a:outerShdw blurRad="38100" dist="38100" dir="2700000" algn="tl">
                  <a:srgbClr val="000000">
                    <a:alpha val="43137"/>
                  </a:srgbClr>
                </a:outerShdw>
              </a:effectLst>
              <a:latin typeface="HY강B" pitchFamily="18" charset="-127"/>
              <a:ea typeface="HY강B" pitchFamily="18" charset="-127"/>
            </a:endParaRPr>
          </a:p>
        </p:txBody>
      </p:sp>
      <p:sp>
        <p:nvSpPr>
          <p:cNvPr id="7" name="TextBox 6"/>
          <p:cNvSpPr txBox="1"/>
          <p:nvPr/>
        </p:nvSpPr>
        <p:spPr>
          <a:xfrm>
            <a:off x="548680" y="1115616"/>
            <a:ext cx="5760640" cy="8263801"/>
          </a:xfrm>
          <a:prstGeom prst="rect">
            <a:avLst/>
          </a:prstGeom>
          <a:noFill/>
        </p:spPr>
        <p:txBody>
          <a:bodyPr wrap="square" rtlCol="0">
            <a:spAutoFit/>
          </a:bodyPr>
          <a:lstStyle/>
          <a:p>
            <a:r>
              <a:rPr lang="en-US" altLang="ko-KR" sz="1200" b="1" dirty="0">
                <a:solidFill>
                  <a:srgbClr val="006600"/>
                </a:solidFill>
                <a:latin typeface="HY강B" pitchFamily="18" charset="-127"/>
                <a:ea typeface="HY강B" pitchFamily="18" charset="-127"/>
              </a:rPr>
              <a:t>1) </a:t>
            </a:r>
            <a:r>
              <a:rPr lang="ko-KR" altLang="en-US" sz="1200" b="1" dirty="0">
                <a:solidFill>
                  <a:srgbClr val="006600"/>
                </a:solidFill>
                <a:latin typeface="HY강B" pitchFamily="18" charset="-127"/>
                <a:ea typeface="HY강B" pitchFamily="18" charset="-127"/>
              </a:rPr>
              <a:t>자원봉사 자세</a:t>
            </a:r>
          </a:p>
          <a:p>
            <a:pPr>
              <a:lnSpc>
                <a:spcPct val="150000"/>
              </a:lnSpc>
            </a:pPr>
            <a:r>
              <a:rPr lang="ko-KR" altLang="en-US" sz="1100" dirty="0" smtClean="0">
                <a:latin typeface="HY강B" pitchFamily="18" charset="-127"/>
                <a:ea typeface="HY강B" pitchFamily="18" charset="-127"/>
              </a:rPr>
              <a:t>  ▪ 학생 </a:t>
            </a:r>
            <a:r>
              <a:rPr lang="ko-KR" altLang="en-US" sz="1100" dirty="0">
                <a:latin typeface="HY강B" pitchFamily="18" charset="-127"/>
                <a:ea typeface="HY강B" pitchFamily="18" charset="-127"/>
              </a:rPr>
              <a:t>신분에서 벗어나지 않는 단정하고 간편하며 활동하기 편한 옷차림을 해야 </a:t>
            </a:r>
            <a:r>
              <a:rPr lang="ko-KR" altLang="en-US" sz="1100" dirty="0" smtClean="0">
                <a:latin typeface="HY강B" pitchFamily="18" charset="-127"/>
                <a:ea typeface="HY강B" pitchFamily="18" charset="-127"/>
              </a:rPr>
              <a:t>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 장소에 도착하면 봉사활동기관에 알리고 기관의 지시를 받아 봉사활동을 </a:t>
            </a:r>
            <a:r>
              <a:rPr lang="ko-KR" altLang="en-US" sz="1100" dirty="0" smtClean="0">
                <a:latin typeface="HY강B" pitchFamily="18" charset="-127"/>
                <a:ea typeface="HY강B" pitchFamily="18" charset="-127"/>
              </a:rPr>
              <a:t>시</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작해야 </a:t>
            </a:r>
            <a:r>
              <a:rPr lang="ko-KR" altLang="en-US" sz="1100" dirty="0">
                <a:latin typeface="HY강B" pitchFamily="18" charset="-127"/>
                <a:ea typeface="HY강B" pitchFamily="18" charset="-127"/>
              </a:rPr>
              <a:t>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봉사활동을 마친 후에도 기관에 알리고 조용히 마무리해야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 장소에 갈 때에는 될 수 있으면 걸어가거나 대중교통을 이용하도록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 장소를 깨끗이 사용하고 공공시설을 아껴야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 지도자의 지시를 따라야 하고 </a:t>
            </a:r>
            <a:r>
              <a:rPr lang="ko-KR" altLang="en-US" sz="1100" dirty="0" smtClean="0">
                <a:latin typeface="HY강B" pitchFamily="18" charset="-127"/>
                <a:ea typeface="HY강B" pitchFamily="18" charset="-127"/>
              </a:rPr>
              <a:t>활동 중에 </a:t>
            </a:r>
            <a:r>
              <a:rPr lang="ko-KR" altLang="en-US" sz="1100" dirty="0">
                <a:latin typeface="HY강B" pitchFamily="18" charset="-127"/>
                <a:ea typeface="HY강B" pitchFamily="18" charset="-127"/>
              </a:rPr>
              <a:t>혹시 사고가 난다든가 위험한 일이 </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발생했을 </a:t>
            </a:r>
            <a:r>
              <a:rPr lang="ko-KR" altLang="en-US" sz="1100" dirty="0">
                <a:latin typeface="HY강B" pitchFamily="18" charset="-127"/>
                <a:ea typeface="HY강B" pitchFamily="18" charset="-127"/>
              </a:rPr>
              <a:t>경우</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활동터전 담당 선생님이나 봉사활동 지도자에게 즉시 신고합니다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장애인을 위한 봉사활동을 하는 경우에는 장애인에 대한 선입견을 버려야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병원에서 봉사활동을 할 경우에는 환자들의 안정을 생각해야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노인정이나 양로원에서 봉사활동을 할 경우에는 특히 어른을 공경하는 마음을 갖고 </a:t>
            </a:r>
            <a:r>
              <a:rPr lang="ko-KR" altLang="en-US" sz="1100" dirty="0" err="1" smtClean="0">
                <a:latin typeface="HY강B" pitchFamily="18" charset="-127"/>
                <a:ea typeface="HY강B" pitchFamily="18" charset="-127"/>
              </a:rPr>
              <a:t>웃</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는 </a:t>
            </a:r>
            <a:r>
              <a:rPr lang="ko-KR" altLang="en-US" sz="1100" dirty="0">
                <a:latin typeface="HY강B" pitchFamily="18" charset="-127"/>
                <a:ea typeface="HY강B" pitchFamily="18" charset="-127"/>
              </a:rPr>
              <a:t>얼굴로 봉사해야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자기가 원하지 않은 일을 맡는다고 해서 기분 나빠하거나 감정을 표현해서는 안됩니다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en-US" altLang="ko-KR" sz="1200" b="1" dirty="0" smtClean="0">
              <a:solidFill>
                <a:srgbClr val="006600"/>
              </a:solidFill>
              <a:latin typeface="HY강B" pitchFamily="18" charset="-127"/>
              <a:ea typeface="HY강B" pitchFamily="18" charset="-127"/>
            </a:endParaRPr>
          </a:p>
          <a:p>
            <a:r>
              <a:rPr lang="en-US" altLang="ko-KR" sz="1200" b="1" dirty="0" smtClean="0">
                <a:solidFill>
                  <a:srgbClr val="006600"/>
                </a:solidFill>
                <a:latin typeface="HY강B" pitchFamily="18" charset="-127"/>
                <a:ea typeface="HY강B" pitchFamily="18" charset="-127"/>
              </a:rPr>
              <a:t>2</a:t>
            </a:r>
            <a:r>
              <a:rPr lang="en-US" altLang="ko-KR" sz="1200" b="1" dirty="0">
                <a:solidFill>
                  <a:srgbClr val="006600"/>
                </a:solidFill>
                <a:latin typeface="HY강B" pitchFamily="18" charset="-127"/>
                <a:ea typeface="HY강B" pitchFamily="18" charset="-127"/>
              </a:rPr>
              <a:t>) </a:t>
            </a:r>
            <a:r>
              <a:rPr lang="ko-KR" altLang="en-US" sz="1200" b="1" dirty="0">
                <a:solidFill>
                  <a:srgbClr val="006600"/>
                </a:solidFill>
                <a:latin typeface="HY강B" pitchFamily="18" charset="-127"/>
                <a:ea typeface="HY강B" pitchFamily="18" charset="-127"/>
              </a:rPr>
              <a:t>자원봉사 할 때 마음가짐</a:t>
            </a: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쉽게 생각하고 시작했다가 힘들고 어렵거나 혹은 나에게 필요하지 </a:t>
            </a:r>
            <a:r>
              <a:rPr lang="ko-KR" altLang="en-US" sz="1100" dirty="0" smtClean="0">
                <a:latin typeface="HY강B" pitchFamily="18" charset="-127"/>
                <a:ea typeface="HY강B" pitchFamily="18" charset="-127"/>
              </a:rPr>
              <a:t>않다고 하여 </a:t>
            </a:r>
            <a:r>
              <a:rPr lang="ko-KR" altLang="en-US" sz="1100" dirty="0">
                <a:latin typeface="HY강B" pitchFamily="18" charset="-127"/>
                <a:ea typeface="HY강B" pitchFamily="18" charset="-127"/>
              </a:rPr>
              <a:t>쉽게 </a:t>
            </a:r>
            <a:r>
              <a:rPr lang="ko-KR" altLang="en-US" sz="1100" dirty="0" smtClean="0">
                <a:latin typeface="HY강B" pitchFamily="18" charset="-127"/>
                <a:ea typeface="HY강B" pitchFamily="18" charset="-127"/>
              </a:rPr>
              <a:t>  </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그만두는 </a:t>
            </a:r>
            <a:r>
              <a:rPr lang="ko-KR" altLang="en-US" sz="1100" dirty="0">
                <a:latin typeface="HY강B" pitchFamily="18" charset="-127"/>
                <a:ea typeface="HY강B" pitchFamily="18" charset="-127"/>
              </a:rPr>
              <a:t>일이 있어서는 안됩니다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어떠한 일이 있더라도 자기가 맡은 일은 끝까지 </a:t>
            </a:r>
            <a:r>
              <a:rPr lang="ko-KR" altLang="en-US" sz="1100" dirty="0" smtClean="0">
                <a:latin typeface="HY강B" pitchFamily="18" charset="-127"/>
                <a:ea typeface="HY강B" pitchFamily="18" charset="-127"/>
              </a:rPr>
              <a:t>책</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임을 </a:t>
            </a:r>
            <a:r>
              <a:rPr lang="ko-KR" altLang="en-US" sz="1100" dirty="0">
                <a:latin typeface="HY강B" pitchFamily="18" charset="-127"/>
                <a:ea typeface="HY강B" pitchFamily="18" charset="-127"/>
              </a:rPr>
              <a:t>다하여 수행하여야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항상 기쁜 마음과 겸손한 태도</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공손한 언어로 봉사활동에 임해야 하며 상대방의 </a:t>
            </a:r>
            <a:r>
              <a:rPr lang="ko-KR" altLang="en-US" sz="1100" dirty="0" smtClean="0">
                <a:latin typeface="HY강B" pitchFamily="18" charset="-127"/>
                <a:ea typeface="HY강B" pitchFamily="18" charset="-127"/>
              </a:rPr>
              <a:t>입장</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을 </a:t>
            </a:r>
            <a:r>
              <a:rPr lang="ko-KR" altLang="en-US" sz="1100" dirty="0">
                <a:latin typeface="HY강B" pitchFamily="18" charset="-127"/>
                <a:ea typeface="HY강B" pitchFamily="18" charset="-127"/>
              </a:rPr>
              <a:t>존중하고 이해하여야 합니다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봉사활동을 할 때에는 자신의 편견이나 아집을 버려야 합니다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자기가 하는 활동은 </a:t>
            </a:r>
            <a:r>
              <a:rPr lang="ko-KR" altLang="en-US" sz="1100" dirty="0" smtClean="0">
                <a:latin typeface="HY강B" pitchFamily="18" charset="-127"/>
                <a:ea typeface="HY강B" pitchFamily="18" charset="-127"/>
              </a:rPr>
              <a:t>자</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기만이 </a:t>
            </a:r>
            <a:r>
              <a:rPr lang="ko-KR" altLang="en-US" sz="1100" dirty="0">
                <a:latin typeface="HY강B" pitchFamily="18" charset="-127"/>
                <a:ea typeface="HY강B" pitchFamily="18" charset="-127"/>
              </a:rPr>
              <a:t>할 수 있고 다른 사람들은 할 수 없다는 생각을 해서는 안됩니다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다른 자원봉사자들을 인격적으로 존중하고 관심을 가지며</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서로 이해하려는 마음을 </a:t>
            </a:r>
            <a:r>
              <a:rPr lang="ko-KR" altLang="en-US" sz="1100" dirty="0" smtClean="0">
                <a:latin typeface="HY강B" pitchFamily="18" charset="-127"/>
                <a:ea typeface="HY강B" pitchFamily="18" charset="-127"/>
              </a:rPr>
              <a:t>가</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져야 </a:t>
            </a:r>
            <a:r>
              <a:rPr lang="ko-KR" altLang="en-US" sz="1100" dirty="0">
                <a:latin typeface="HY강B" pitchFamily="18" charset="-127"/>
                <a:ea typeface="HY강B" pitchFamily="18" charset="-127"/>
              </a:rPr>
              <a:t>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활동터전에서 하는 주요 업무를 이해하고 조금이라도 도움을 주려는 적극적인 자세와 </a:t>
            </a:r>
            <a:r>
              <a:rPr lang="ko-KR" altLang="en-US" sz="1100" dirty="0" smtClean="0">
                <a:latin typeface="HY강B" pitchFamily="18" charset="-127"/>
                <a:ea typeface="HY강B" pitchFamily="18" charset="-127"/>
              </a:rPr>
              <a:t> </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책임감을 </a:t>
            </a:r>
            <a:r>
              <a:rPr lang="ko-KR" altLang="en-US" sz="1100" dirty="0">
                <a:latin typeface="HY강B" pitchFamily="18" charset="-127"/>
                <a:ea typeface="HY강B" pitchFamily="18" charset="-127"/>
              </a:rPr>
              <a:t>가지고</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최선을 다한다는 마음으로 일해야 합니다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봉사활동을 하면서 </a:t>
            </a:r>
            <a:r>
              <a:rPr lang="ko-KR" altLang="en-US" sz="1100" dirty="0" smtClean="0">
                <a:latin typeface="HY강B" pitchFamily="18" charset="-127"/>
                <a:ea typeface="HY강B" pitchFamily="18" charset="-127"/>
              </a:rPr>
              <a:t>알게 된 </a:t>
            </a:r>
            <a:r>
              <a:rPr lang="ko-KR" altLang="en-US" sz="1100" dirty="0">
                <a:latin typeface="HY강B" pitchFamily="18" charset="-127"/>
                <a:ea typeface="HY강B" pitchFamily="18" charset="-127"/>
              </a:rPr>
              <a:t>봉사 대상자의 개인적인 일이나 활동터전에 관한 </a:t>
            </a:r>
            <a:r>
              <a:rPr lang="ko-KR" altLang="en-US" sz="1100" dirty="0" smtClean="0">
                <a:latin typeface="HY강B" pitchFamily="18" charset="-127"/>
                <a:ea typeface="HY강B" pitchFamily="18" charset="-127"/>
              </a:rPr>
              <a:t>내용을</a:t>
            </a:r>
            <a:endParaRPr lang="en-US" altLang="ko-KR" sz="1100" dirty="0" smtClean="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다른 </a:t>
            </a:r>
            <a:r>
              <a:rPr lang="ko-KR" altLang="en-US" sz="1100" dirty="0">
                <a:latin typeface="HY강B" pitchFamily="18" charset="-127"/>
                <a:ea typeface="HY강B" pitchFamily="18" charset="-127"/>
              </a:rPr>
              <a:t>사람들에게 함부로 이야기하지 않습니다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봉사활동을 하면서 시간 약속을 잘 지켜야 하는 것은 물론 자기가 하는 일에 대가를 </a:t>
            </a:r>
            <a:r>
              <a:rPr lang="ko-KR" altLang="en-US" sz="1100" dirty="0" smtClean="0">
                <a:latin typeface="HY강B" pitchFamily="18" charset="-127"/>
                <a:ea typeface="HY강B" pitchFamily="18" charset="-127"/>
              </a:rPr>
              <a:t>바</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라는 </a:t>
            </a:r>
            <a:r>
              <a:rPr lang="ko-KR" altLang="en-US" sz="1100" dirty="0">
                <a:latin typeface="HY강B" pitchFamily="18" charset="-127"/>
                <a:ea typeface="HY강B" pitchFamily="18" charset="-127"/>
              </a:rPr>
              <a:t>마음을 가져서는 안됩니다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endParaRPr lang="ko-KR" altLang="en-US" sz="1100" dirty="0">
              <a:latin typeface="HY강B" pitchFamily="18" charset="-127"/>
              <a:ea typeface="HY강B" pitchFamily="18" charset="-127"/>
            </a:endParaRPr>
          </a:p>
        </p:txBody>
      </p:sp>
      <p:sp>
        <p:nvSpPr>
          <p:cNvPr id="5" name="슬라이드 번호 개체 틀 4"/>
          <p:cNvSpPr>
            <a:spLocks noGrp="1"/>
          </p:cNvSpPr>
          <p:nvPr>
            <p:ph type="sldNum" sz="quarter" idx="12"/>
          </p:nvPr>
        </p:nvSpPr>
        <p:spPr/>
        <p:txBody>
          <a:bodyPr/>
          <a:lstStyle/>
          <a:p>
            <a:fld id="{FB5D2FAA-0FDA-409F-89F0-564FE270511B}" type="slidenum">
              <a:rPr lang="ko-KR" altLang="en-US" smtClean="0"/>
              <a:pPr/>
              <a:t>16</a:t>
            </a:fld>
            <a:endParaRPr lang="ko-KR"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48680" y="899592"/>
            <a:ext cx="5760640" cy="5201424"/>
          </a:xfrm>
          <a:prstGeom prst="rect">
            <a:avLst/>
          </a:prstGeom>
          <a:noFill/>
        </p:spPr>
        <p:txBody>
          <a:bodyPr wrap="square" rtlCol="0">
            <a:spAutoFit/>
          </a:bodyPr>
          <a:lstStyle/>
          <a:p>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봉사활동을 하는 동안 봉사의 참된 의미를 되새기면서 인간을 존중하고 사랑하는 </a:t>
            </a:r>
            <a:r>
              <a:rPr lang="ko-KR" altLang="en-US" sz="1100" dirty="0" smtClean="0">
                <a:latin typeface="HY강B" pitchFamily="18" charset="-127"/>
                <a:ea typeface="HY강B" pitchFamily="18" charset="-127"/>
              </a:rPr>
              <a:t>마음</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을 </a:t>
            </a:r>
            <a:r>
              <a:rPr lang="ko-KR" altLang="en-US" sz="1100" dirty="0">
                <a:latin typeface="HY강B" pitchFamily="18" charset="-127"/>
                <a:ea typeface="HY강B" pitchFamily="18" charset="-127"/>
              </a:rPr>
              <a:t>가지고 활동에 참여해야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en-US" altLang="ko-KR" sz="1200" b="1" dirty="0" smtClean="0">
              <a:solidFill>
                <a:srgbClr val="006600"/>
              </a:solidFill>
              <a:latin typeface="HY강B" pitchFamily="18" charset="-127"/>
              <a:ea typeface="HY강B" pitchFamily="18" charset="-127"/>
            </a:endParaRPr>
          </a:p>
          <a:p>
            <a:r>
              <a:rPr lang="en-US" altLang="ko-KR" sz="1200" b="1" dirty="0" smtClean="0">
                <a:solidFill>
                  <a:srgbClr val="006600"/>
                </a:solidFill>
                <a:latin typeface="HY강B" pitchFamily="18" charset="-127"/>
                <a:ea typeface="HY강B" pitchFamily="18" charset="-127"/>
              </a:rPr>
              <a:t>3</a:t>
            </a:r>
            <a:r>
              <a:rPr lang="en-US" altLang="ko-KR" sz="1200" b="1" dirty="0">
                <a:solidFill>
                  <a:srgbClr val="006600"/>
                </a:solidFill>
                <a:latin typeface="HY강B" pitchFamily="18" charset="-127"/>
                <a:ea typeface="HY강B" pitchFamily="18" charset="-127"/>
              </a:rPr>
              <a:t>) </a:t>
            </a:r>
            <a:r>
              <a:rPr lang="ko-KR" altLang="en-US" sz="1200" b="1" dirty="0">
                <a:solidFill>
                  <a:srgbClr val="006600"/>
                </a:solidFill>
                <a:latin typeface="HY강B" pitchFamily="18" charset="-127"/>
                <a:ea typeface="HY강B" pitchFamily="18" charset="-127"/>
              </a:rPr>
              <a:t>자원봉사자가 꼭 지켜야 할 일</a:t>
            </a: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봉사활동을 하기 전에 부모님에게 봉사활동 내용</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시간</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장소 등을 미리 </a:t>
            </a:r>
            <a:r>
              <a:rPr lang="ko-KR" altLang="en-US" sz="1100" dirty="0" smtClean="0">
                <a:latin typeface="HY강B" pitchFamily="18" charset="-127"/>
                <a:ea typeface="HY강B" pitchFamily="18" charset="-127"/>
              </a:rPr>
              <a:t>말씀 드려야 합</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err="1" smtClean="0">
                <a:latin typeface="HY강B" pitchFamily="18" charset="-127"/>
                <a:ea typeface="HY강B" pitchFamily="18" charset="-127"/>
              </a:rPr>
              <a:t>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봉사활동을 한다고 해서 학교 공부를 소홀히 한다든가 집안일을 거들지 않아도 된다는 </a:t>
            </a:r>
            <a:r>
              <a:rPr lang="ko-KR" altLang="en-US" sz="1100" dirty="0" smtClean="0">
                <a:latin typeface="HY강B" pitchFamily="18" charset="-127"/>
                <a:ea typeface="HY강B" pitchFamily="18" charset="-127"/>
              </a:rPr>
              <a:t>  </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생각을 </a:t>
            </a:r>
            <a:r>
              <a:rPr lang="ko-KR" altLang="en-US" sz="1100" dirty="0">
                <a:latin typeface="HY강B" pitchFamily="18" charset="-127"/>
                <a:ea typeface="HY강B" pitchFamily="18" charset="-127"/>
              </a:rPr>
              <a:t>하지 말고</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학교공부도 더욱 열심히 하고 집안일도 열심히 도와드려야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쉽게 생각하고 시작했다가 힘들고 어렵거나 혹은 나에게 필요하지 않다고 하여 쉽게 </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그만두는 </a:t>
            </a:r>
            <a:r>
              <a:rPr lang="ko-KR" altLang="en-US" sz="1100" dirty="0">
                <a:latin typeface="HY강B" pitchFamily="18" charset="-127"/>
                <a:ea typeface="HY강B" pitchFamily="18" charset="-127"/>
              </a:rPr>
              <a:t>일이 있어서는 안됩니다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자기가 맡은 일은 끝까지 책임을 다하여 수행해야 </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합니다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만약 약속을 지키지 못할 경우에는 봉사활동 터전에 미리 알려 주어야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 담당자와 약속하지 않은 봉사활동을 해서는 안됩니다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봉사활동을 하면서 알게 된 업무의 내용이나 기타 다른 사항에 대해서 이야기하고 </a:t>
            </a:r>
            <a:r>
              <a:rPr lang="ko-KR" altLang="en-US" sz="1100" dirty="0" smtClean="0">
                <a:latin typeface="HY강B" pitchFamily="18" charset="-127"/>
                <a:ea typeface="HY강B" pitchFamily="18" charset="-127"/>
              </a:rPr>
              <a:t>다</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err="1" smtClean="0">
                <a:latin typeface="HY강B" pitchFamily="18" charset="-127"/>
                <a:ea typeface="HY강B" pitchFamily="18" charset="-127"/>
              </a:rPr>
              <a:t>니면</a:t>
            </a:r>
            <a:r>
              <a:rPr lang="ko-KR" altLang="en-US" sz="1100" dirty="0" smtClean="0">
                <a:latin typeface="HY강B" pitchFamily="18" charset="-127"/>
                <a:ea typeface="HY강B" pitchFamily="18" charset="-127"/>
              </a:rPr>
              <a:t> </a:t>
            </a:r>
            <a:r>
              <a:rPr lang="ko-KR" altLang="en-US" sz="1100" dirty="0">
                <a:latin typeface="HY강B" pitchFamily="18" charset="-127"/>
                <a:ea typeface="HY강B" pitchFamily="18" charset="-127"/>
              </a:rPr>
              <a:t>안됩니다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봉사활동을 하고 난 다음에는 반드시 봉사활동 일지에 기록하고 지도교사에게 확인을 </a:t>
            </a:r>
            <a:r>
              <a:rPr lang="ko-KR" altLang="en-US" sz="1100" dirty="0" smtClean="0">
                <a:latin typeface="HY강B" pitchFamily="18" charset="-127"/>
                <a:ea typeface="HY강B" pitchFamily="18" charset="-127"/>
              </a:rPr>
              <a:t> </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받아야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봉사활동을 하면서 어려운 점이나 궁금한 점이 있으면 봉사활동 담당 지도교사에게 </a:t>
            </a:r>
            <a:r>
              <a:rPr lang="ko-KR" altLang="en-US" sz="1100" dirty="0" smtClean="0">
                <a:latin typeface="HY강B" pitchFamily="18" charset="-127"/>
                <a:ea typeface="HY강B" pitchFamily="18" charset="-127"/>
              </a:rPr>
              <a:t>상</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담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 </a:t>
            </a:r>
            <a:r>
              <a:rPr lang="ko-KR" altLang="en-US" sz="1100" dirty="0">
                <a:latin typeface="HY강B" pitchFamily="18" charset="-127"/>
                <a:ea typeface="HY강B" pitchFamily="18" charset="-127"/>
              </a:rPr>
              <a:t>봉사활동 기관에서 자원봉사자를 위해 교육을 하거나 모임을 가지면 적극적으로 </a:t>
            </a:r>
            <a:r>
              <a:rPr lang="ko-KR" altLang="en-US" sz="1100" dirty="0" smtClean="0">
                <a:latin typeface="HY강B" pitchFamily="18" charset="-127"/>
                <a:ea typeface="HY강B" pitchFamily="18" charset="-127"/>
              </a:rPr>
              <a:t>참여</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해야 </a:t>
            </a:r>
            <a:r>
              <a:rPr lang="ko-KR" altLang="en-US" sz="1100" dirty="0">
                <a:latin typeface="HY강B" pitchFamily="18" charset="-127"/>
                <a:ea typeface="HY강B" pitchFamily="18" charset="-127"/>
              </a:rPr>
              <a:t>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p:txBody>
      </p:sp>
      <p:sp>
        <p:nvSpPr>
          <p:cNvPr id="6" name="TextBox 5"/>
          <p:cNvSpPr txBox="1"/>
          <p:nvPr/>
        </p:nvSpPr>
        <p:spPr>
          <a:xfrm>
            <a:off x="2884858" y="7394828"/>
            <a:ext cx="3496470" cy="1384995"/>
          </a:xfrm>
          <a:prstGeom prst="rect">
            <a:avLst/>
          </a:prstGeom>
          <a:noFill/>
        </p:spPr>
        <p:txBody>
          <a:bodyPr wrap="none" rtlCol="0">
            <a:spAutoFit/>
          </a:bodyPr>
          <a:lstStyle/>
          <a:p>
            <a:r>
              <a:rPr lang="en-US" altLang="ko-KR" sz="1400" dirty="0" smtClean="0">
                <a:solidFill>
                  <a:srgbClr val="006600"/>
                </a:solidFill>
                <a:ea typeface="HY강B" pitchFamily="18" charset="-127"/>
              </a:rPr>
              <a:t>It’s not how much we give,</a:t>
            </a:r>
          </a:p>
          <a:p>
            <a:r>
              <a:rPr lang="en-US" altLang="ko-KR" sz="1400" dirty="0" smtClean="0">
                <a:solidFill>
                  <a:srgbClr val="006600"/>
                </a:solidFill>
                <a:ea typeface="HY강B" pitchFamily="18" charset="-127"/>
              </a:rPr>
              <a:t>But how much love we put into giving.</a:t>
            </a:r>
          </a:p>
          <a:p>
            <a:r>
              <a:rPr lang="ko-KR" altLang="en-US" sz="1400" dirty="0" smtClean="0">
                <a:latin typeface="HY강B" pitchFamily="18" charset="-127"/>
                <a:ea typeface="HY강B" pitchFamily="18" charset="-127"/>
              </a:rPr>
              <a:t>얼마나 많이 주느냐 보다</a:t>
            </a:r>
            <a:endParaRPr lang="en-US" altLang="ko-KR" sz="1400" dirty="0" smtClean="0">
              <a:latin typeface="HY강B" pitchFamily="18" charset="-127"/>
              <a:ea typeface="HY강B" pitchFamily="18" charset="-127"/>
            </a:endParaRPr>
          </a:p>
          <a:p>
            <a:r>
              <a:rPr lang="ko-KR" altLang="en-US" sz="1400" dirty="0" smtClean="0">
                <a:latin typeface="HY강B" pitchFamily="18" charset="-127"/>
                <a:ea typeface="HY강B" pitchFamily="18" charset="-127"/>
              </a:rPr>
              <a:t>얼마나 많은 사랑을 담느냐가 중요하다</a:t>
            </a:r>
            <a:r>
              <a:rPr lang="en-US" altLang="ko-KR" sz="1400" dirty="0" smtClean="0">
                <a:latin typeface="HY강B" pitchFamily="18" charset="-127"/>
                <a:ea typeface="HY강B" pitchFamily="18" charset="-127"/>
              </a:rPr>
              <a:t>.</a:t>
            </a:r>
          </a:p>
          <a:p>
            <a:r>
              <a:rPr lang="en-US" altLang="ko-KR" sz="1400" dirty="0">
                <a:latin typeface="HY강B" pitchFamily="18" charset="-127"/>
                <a:ea typeface="HY강B" pitchFamily="18" charset="-127"/>
              </a:rPr>
              <a:t> </a:t>
            </a:r>
            <a:r>
              <a:rPr lang="en-US" altLang="ko-KR" sz="1400" dirty="0" smtClean="0">
                <a:latin typeface="HY강B" pitchFamily="18" charset="-127"/>
                <a:ea typeface="HY강B" pitchFamily="18" charset="-127"/>
              </a:rPr>
              <a:t>        </a:t>
            </a:r>
          </a:p>
          <a:p>
            <a:r>
              <a:rPr lang="en-US" altLang="ko-KR" sz="1400" dirty="0">
                <a:latin typeface="HY강B" pitchFamily="18" charset="-127"/>
                <a:ea typeface="HY강B" pitchFamily="18" charset="-127"/>
              </a:rPr>
              <a:t> </a:t>
            </a:r>
            <a:r>
              <a:rPr lang="en-US" altLang="ko-KR" sz="1400" dirty="0" smtClean="0">
                <a:latin typeface="HY강B" pitchFamily="18" charset="-127"/>
                <a:ea typeface="HY강B" pitchFamily="18" charset="-127"/>
              </a:rPr>
              <a:t>              - </a:t>
            </a:r>
            <a:r>
              <a:rPr lang="ko-KR" altLang="en-US" sz="1400" dirty="0" err="1" smtClean="0">
                <a:latin typeface="HY강B" pitchFamily="18" charset="-127"/>
                <a:ea typeface="HY강B" pitchFamily="18" charset="-127"/>
              </a:rPr>
              <a:t>마더테레사</a:t>
            </a:r>
            <a:r>
              <a:rPr lang="en-US" altLang="ko-KR" sz="1400" dirty="0" smtClean="0">
                <a:ea typeface="HY강B" pitchFamily="18" charset="-127"/>
              </a:rPr>
              <a:t>(Mother Theresa)</a:t>
            </a:r>
            <a:endParaRPr lang="ko-KR" altLang="en-US" sz="1400" dirty="0">
              <a:ea typeface="HY강B" pitchFamily="18" charset="-127"/>
            </a:endParaRPr>
          </a:p>
        </p:txBody>
      </p:sp>
      <p:pic>
        <p:nvPicPr>
          <p:cNvPr id="53250" name="Picture 2" descr="C:\Documents and Settings\권예은\Local Settings\Temporary Internet Files\Content.IE5\OGDV0TCB\MP900178941[1].jpg"/>
          <p:cNvPicPr>
            <a:picLocks noChangeAspect="1" noChangeArrowheads="1"/>
          </p:cNvPicPr>
          <p:nvPr/>
        </p:nvPicPr>
        <p:blipFill>
          <a:blip r:embed="rId2" cstate="print"/>
          <a:srcRect/>
          <a:stretch>
            <a:fillRect/>
          </a:stretch>
        </p:blipFill>
        <p:spPr bwMode="auto">
          <a:xfrm>
            <a:off x="476672" y="6503735"/>
            <a:ext cx="2304256" cy="1524649"/>
          </a:xfrm>
          <a:prstGeom prst="rect">
            <a:avLst/>
          </a:prstGeom>
          <a:ln>
            <a:noFill/>
          </a:ln>
          <a:effectLst>
            <a:outerShdw blurRad="292100" dist="139700" dir="2700000" algn="tl" rotWithShape="0">
              <a:srgbClr val="333333">
                <a:alpha val="65000"/>
              </a:srgbClr>
            </a:outerShdw>
          </a:effectLst>
        </p:spPr>
      </p:pic>
      <p:sp>
        <p:nvSpPr>
          <p:cNvPr id="8" name="슬라이드 번호 개체 틀 7"/>
          <p:cNvSpPr>
            <a:spLocks noGrp="1"/>
          </p:cNvSpPr>
          <p:nvPr>
            <p:ph type="sldNum" sz="quarter" idx="12"/>
          </p:nvPr>
        </p:nvSpPr>
        <p:spPr/>
        <p:txBody>
          <a:bodyPr/>
          <a:lstStyle/>
          <a:p>
            <a:fld id="{FB5D2FAA-0FDA-409F-89F0-564FE270511B}" type="slidenum">
              <a:rPr lang="ko-KR" altLang="en-US" smtClean="0"/>
              <a:pPr/>
              <a:t>17</a:t>
            </a:fld>
            <a:endParaRPr lang="ko-KR"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4664" y="643498"/>
            <a:ext cx="3119765" cy="707886"/>
          </a:xfrm>
          <a:prstGeom prst="rect">
            <a:avLst/>
          </a:prstGeom>
          <a:noFill/>
        </p:spPr>
        <p:txBody>
          <a:bodyPr wrap="none" rtlCol="0">
            <a:spAutoFit/>
          </a:bodyPr>
          <a:lstStyle/>
          <a:p>
            <a:pPr algn="ctr"/>
            <a:r>
              <a:rPr lang="ko-KR" altLang="en-US" sz="2000" b="1" dirty="0" smtClean="0">
                <a:effectLst>
                  <a:outerShdw blurRad="38100" dist="38100" dir="2700000" algn="tl">
                    <a:srgbClr val="000000">
                      <a:alpha val="43137"/>
                    </a:srgbClr>
                  </a:outerShdw>
                </a:effectLst>
                <a:latin typeface="HY강B" pitchFamily="18" charset="-127"/>
                <a:ea typeface="HY강B" pitchFamily="18" charset="-127"/>
              </a:rPr>
              <a:t>청소년 자원봉사 활동영역</a:t>
            </a:r>
            <a:endParaRPr lang="en-US" altLang="ko-KR" sz="2000" b="1" dirty="0" smtClean="0">
              <a:effectLst>
                <a:outerShdw blurRad="38100" dist="38100" dir="2700000" algn="tl">
                  <a:srgbClr val="000000">
                    <a:alpha val="43137"/>
                  </a:srgbClr>
                </a:outerShdw>
              </a:effectLst>
              <a:latin typeface="HY강B" pitchFamily="18" charset="-127"/>
              <a:ea typeface="HY강B" pitchFamily="18" charset="-127"/>
            </a:endParaRPr>
          </a:p>
          <a:p>
            <a:pPr algn="ctr"/>
            <a:r>
              <a:rPr lang="en-US" altLang="ko-KR" sz="2000" b="1" dirty="0" smtClean="0">
                <a:effectLst>
                  <a:outerShdw blurRad="38100" dist="38100" dir="2700000" algn="tl">
                    <a:srgbClr val="000000">
                      <a:alpha val="43137"/>
                    </a:srgbClr>
                  </a:outerShdw>
                </a:effectLst>
                <a:latin typeface="HY강B" pitchFamily="18" charset="-127"/>
                <a:ea typeface="HY강B" pitchFamily="18" charset="-127"/>
              </a:rPr>
              <a:t>(</a:t>
            </a:r>
            <a:r>
              <a:rPr lang="ko-KR" altLang="en-US" sz="2000" b="1" dirty="0" err="1" smtClean="0">
                <a:effectLst>
                  <a:outerShdw blurRad="38100" dist="38100" dir="2700000" algn="tl">
                    <a:srgbClr val="000000">
                      <a:alpha val="43137"/>
                    </a:srgbClr>
                  </a:outerShdw>
                </a:effectLst>
                <a:latin typeface="HY강B" pitchFamily="18" charset="-127"/>
                <a:ea typeface="HY강B" pitchFamily="18" charset="-127"/>
              </a:rPr>
              <a:t>교과부</a:t>
            </a:r>
            <a:r>
              <a:rPr lang="ko-KR" altLang="en-US" sz="2000" b="1" dirty="0" smtClean="0">
                <a:effectLst>
                  <a:outerShdw blurRad="38100" dist="38100" dir="2700000" algn="tl">
                    <a:srgbClr val="000000">
                      <a:alpha val="43137"/>
                    </a:srgbClr>
                  </a:outerShdw>
                </a:effectLst>
                <a:latin typeface="HY강B" pitchFamily="18" charset="-127"/>
                <a:ea typeface="HY강B" pitchFamily="18" charset="-127"/>
              </a:rPr>
              <a:t> 지침</a:t>
            </a:r>
            <a:r>
              <a:rPr lang="en-US" altLang="ko-KR" sz="2000" b="1" dirty="0" smtClean="0">
                <a:effectLst>
                  <a:outerShdw blurRad="38100" dist="38100" dir="2700000" algn="tl">
                    <a:srgbClr val="000000">
                      <a:alpha val="43137"/>
                    </a:srgbClr>
                  </a:outerShdw>
                </a:effectLst>
                <a:latin typeface="HY강B" pitchFamily="18" charset="-127"/>
                <a:ea typeface="HY강B" pitchFamily="18" charset="-127"/>
              </a:rPr>
              <a:t>)</a:t>
            </a:r>
            <a:endParaRPr lang="ko-KR" altLang="en-US" sz="2000" b="1" dirty="0">
              <a:effectLst>
                <a:outerShdw blurRad="38100" dist="38100" dir="2700000" algn="tl">
                  <a:srgbClr val="000000">
                    <a:alpha val="43137"/>
                  </a:srgbClr>
                </a:outerShdw>
              </a:effectLst>
              <a:latin typeface="HY강B" pitchFamily="18" charset="-127"/>
              <a:ea typeface="HY강B" pitchFamily="18" charset="-127"/>
            </a:endParaRPr>
          </a:p>
        </p:txBody>
      </p:sp>
      <p:sp>
        <p:nvSpPr>
          <p:cNvPr id="7" name="TextBox 6"/>
          <p:cNvSpPr txBox="1"/>
          <p:nvPr/>
        </p:nvSpPr>
        <p:spPr>
          <a:xfrm>
            <a:off x="548680" y="1331641"/>
            <a:ext cx="5760640" cy="7952177"/>
          </a:xfrm>
          <a:prstGeom prst="rect">
            <a:avLst/>
          </a:prstGeom>
          <a:noFill/>
        </p:spPr>
        <p:txBody>
          <a:bodyPr wrap="square" rtlCol="0">
            <a:spAutoFit/>
          </a:bodyPr>
          <a:lstStyle/>
          <a:p>
            <a:r>
              <a:rPr lang="ko-KR" altLang="en-US" sz="1100" dirty="0" smtClean="0">
                <a:latin typeface="HY강B" pitchFamily="18" charset="-127"/>
                <a:ea typeface="HY강B" pitchFamily="18" charset="-127"/>
              </a:rPr>
              <a:t> 옛날 </a:t>
            </a:r>
            <a:r>
              <a:rPr lang="ko-KR" altLang="en-US" sz="1100" dirty="0">
                <a:latin typeface="HY강B" pitchFamily="18" charset="-127"/>
                <a:ea typeface="HY강B" pitchFamily="18" charset="-127"/>
              </a:rPr>
              <a:t>우리 조상들의 삶의 형태 속에는 인간애를 바탕으로 한 이웃을 돕는 활동으로서 삼한시대에 상부상조를 목적으로 했던 계</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신라시대 두레 등이 있어 시대에 따른 이러한 풍습들은 우리 나라의 전통적인 자원봉사활동이라고 할 수 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현대적 </a:t>
            </a:r>
            <a:r>
              <a:rPr lang="ko-KR" altLang="en-US" sz="1100" dirty="0">
                <a:latin typeface="HY강B" pitchFamily="18" charset="-127"/>
                <a:ea typeface="HY강B" pitchFamily="18" charset="-127"/>
              </a:rPr>
              <a:t>의미의 자원봉사는 조선시대 말기인 </a:t>
            </a:r>
            <a:r>
              <a:rPr lang="en-US" altLang="ko-KR" sz="1100" dirty="0">
                <a:latin typeface="HY강B" pitchFamily="18" charset="-127"/>
                <a:ea typeface="HY강B" pitchFamily="18" charset="-127"/>
              </a:rPr>
              <a:t>1903</a:t>
            </a:r>
            <a:r>
              <a:rPr lang="ko-KR" altLang="en-US" sz="1100" dirty="0">
                <a:latin typeface="HY강B" pitchFamily="18" charset="-127"/>
                <a:ea typeface="HY강B" pitchFamily="18" charset="-127"/>
              </a:rPr>
              <a:t>년 </a:t>
            </a:r>
            <a:r>
              <a:rPr lang="en-US" altLang="ko-KR" sz="1100" dirty="0">
                <a:latin typeface="HY강B" pitchFamily="18" charset="-127"/>
                <a:ea typeface="HY강B" pitchFamily="18" charset="-127"/>
              </a:rPr>
              <a:t>YMCA </a:t>
            </a:r>
            <a:r>
              <a:rPr lang="ko-KR" altLang="en-US" sz="1100" dirty="0">
                <a:latin typeface="HY강B" pitchFamily="18" charset="-127"/>
                <a:ea typeface="HY강B" pitchFamily="18" charset="-127"/>
              </a:rPr>
              <a:t>창립을 계기로 전개되었던 사회개량운동</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그 후 </a:t>
            </a:r>
            <a:r>
              <a:rPr lang="en-US" altLang="ko-KR" sz="1100" dirty="0">
                <a:latin typeface="HY강B" pitchFamily="18" charset="-127"/>
                <a:ea typeface="HY강B" pitchFamily="18" charset="-127"/>
              </a:rPr>
              <a:t>1960</a:t>
            </a:r>
            <a:r>
              <a:rPr lang="ko-KR" altLang="en-US" sz="1100" dirty="0">
                <a:latin typeface="HY강B" pitchFamily="18" charset="-127"/>
                <a:ea typeface="HY강B" pitchFamily="18" charset="-127"/>
              </a:rPr>
              <a:t>년대 인도주의와 자원봉사를 기본정신으로 하는 적십자 운동을 중심으로 하는 활동이었다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r>
              <a:rPr lang="en-US" altLang="ko-KR" sz="1100" dirty="0" smtClean="0">
                <a:latin typeface="HY강B" pitchFamily="18" charset="-127"/>
                <a:ea typeface="HY강B" pitchFamily="18" charset="-127"/>
              </a:rPr>
              <a:t>‘ 86 </a:t>
            </a:r>
            <a:r>
              <a:rPr lang="ko-KR" altLang="en-US" sz="1100" dirty="0">
                <a:latin typeface="HY강B" pitchFamily="18" charset="-127"/>
                <a:ea typeface="HY강B" pitchFamily="18" charset="-127"/>
              </a:rPr>
              <a:t>아시안게임과 </a:t>
            </a:r>
            <a:r>
              <a:rPr lang="en-US" altLang="ko-KR" sz="1100" dirty="0">
                <a:latin typeface="HY강B" pitchFamily="18" charset="-127"/>
                <a:ea typeface="HY강B" pitchFamily="18" charset="-127"/>
              </a:rPr>
              <a:t>'88 </a:t>
            </a:r>
            <a:r>
              <a:rPr lang="ko-KR" altLang="en-US" sz="1100" dirty="0">
                <a:latin typeface="HY강B" pitchFamily="18" charset="-127"/>
                <a:ea typeface="HY강B" pitchFamily="18" charset="-127"/>
              </a:rPr>
              <a:t>올림픽경기대회 때 중요한 역할을 담당한 도우미들의 역할은 우리에게 본격적으로 활동하였고</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그리고 국가 차원의 자원봉사 중요성과 필요성을 인식시키는 계기가 되었다</a:t>
            </a:r>
            <a:r>
              <a:rPr lang="en-US" altLang="ko-KR" sz="1100" dirty="0">
                <a:latin typeface="HY강B" pitchFamily="18" charset="-127"/>
                <a:ea typeface="HY강B" pitchFamily="18" charset="-127"/>
              </a:rPr>
              <a:t>. 1990</a:t>
            </a:r>
            <a:r>
              <a:rPr lang="ko-KR" altLang="en-US" sz="1100" dirty="0">
                <a:latin typeface="HY강B" pitchFamily="18" charset="-127"/>
                <a:ea typeface="HY강B" pitchFamily="18" charset="-127"/>
              </a:rPr>
              <a:t>년대 들어와 삶의 여유가 생기고 민주화</a:t>
            </a:r>
            <a:r>
              <a:rPr lang="en-US" altLang="ko-KR" sz="1100" dirty="0">
                <a:latin typeface="HY강B" pitchFamily="18" charset="-127"/>
                <a:ea typeface="HY강B" pitchFamily="18" charset="-127"/>
              </a:rPr>
              <a:t>·</a:t>
            </a:r>
            <a:r>
              <a:rPr lang="ko-KR" altLang="en-US" sz="1100" dirty="0">
                <a:latin typeface="HY강B" pitchFamily="18" charset="-127"/>
                <a:ea typeface="HY강B" pitchFamily="18" charset="-127"/>
              </a:rPr>
              <a:t>지방화에 따른 시민들의 의식변화가 일어나고 사회 각계의 노력으로 자원봉사 활성화가 우리 사회에 크게 진전되었다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그러나 후기 산업사회인 현대 사회의 급격한 변화와 문명의 발전으로 도시화 및 핵가족화에 따른 자녀에 대한 과잉 보호</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맞벌이 부부의 증대로 인한 부모와 자식 사이의 대화 부족으로 인하여 가정교육 기능의 약화를 초래하였고</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가족의 이기주의</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자기 중심적인 사고 팽배</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물질적인 풍요로움을 느끼는 반면 우리 사회에 만연된 과소비</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물질만능 사상의 팽배</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퇴폐적인 사회환경은 학생들의 건전한 정신세계에 좋지 않은 영향을 끼쳐 어렵고 귀찮은 일은 꺼려하고 안일만을 추구하려는 나약한 청소년이 되어가고 있는 실정이다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학교에서의 </a:t>
            </a:r>
            <a:r>
              <a:rPr lang="ko-KR" altLang="en-US" sz="1100" dirty="0">
                <a:latin typeface="HY강B" pitchFamily="18" charset="-127"/>
                <a:ea typeface="HY강B" pitchFamily="18" charset="-127"/>
              </a:rPr>
              <a:t>청소년자원봉사활동은 그 동안 학교 교육 과정상 특별 활동 영역에서 다루어져 왔다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제</a:t>
            </a:r>
            <a:r>
              <a:rPr lang="en-US" altLang="ko-KR" sz="1100" dirty="0">
                <a:latin typeface="HY강B" pitchFamily="18" charset="-127"/>
                <a:ea typeface="HY강B" pitchFamily="18" charset="-127"/>
              </a:rPr>
              <a:t>1</a:t>
            </a:r>
            <a:r>
              <a:rPr lang="ko-KR" altLang="en-US" sz="1100" dirty="0">
                <a:latin typeface="HY강B" pitchFamily="18" charset="-127"/>
                <a:ea typeface="HY강B" pitchFamily="18" charset="-127"/>
              </a:rPr>
              <a:t>차 교육과정기</a:t>
            </a:r>
            <a:r>
              <a:rPr lang="en-US" altLang="ko-KR" sz="1100" dirty="0">
                <a:latin typeface="HY강B" pitchFamily="18" charset="-127"/>
                <a:ea typeface="HY강B" pitchFamily="18" charset="-127"/>
              </a:rPr>
              <a:t>(1954. 4. 20</a:t>
            </a:r>
            <a:r>
              <a:rPr lang="ko-KR" altLang="en-US" sz="1100" dirty="0">
                <a:latin typeface="HY강B" pitchFamily="18" charset="-127"/>
                <a:ea typeface="HY강B" pitchFamily="18" charset="-127"/>
              </a:rPr>
              <a:t>에 공포</a:t>
            </a:r>
            <a:r>
              <a:rPr lang="en-US" altLang="ko-KR" sz="1100" dirty="0">
                <a:latin typeface="HY강B" pitchFamily="18" charset="-127"/>
                <a:ea typeface="HY강B" pitchFamily="18" charset="-127"/>
              </a:rPr>
              <a:t>, </a:t>
            </a:r>
            <a:r>
              <a:rPr lang="ko-KR" altLang="en-US" sz="1100" dirty="0" err="1">
                <a:latin typeface="HY강B" pitchFamily="18" charset="-127"/>
                <a:ea typeface="HY강B" pitchFamily="18" charset="-127"/>
              </a:rPr>
              <a:t>문교부령</a:t>
            </a:r>
            <a:r>
              <a:rPr lang="ko-KR" altLang="en-US" sz="1100" dirty="0">
                <a:latin typeface="HY강B" pitchFamily="18" charset="-127"/>
                <a:ea typeface="HY강B" pitchFamily="18" charset="-127"/>
              </a:rPr>
              <a:t> 제</a:t>
            </a:r>
            <a:r>
              <a:rPr lang="en-US" altLang="ko-KR" sz="1100" dirty="0">
                <a:latin typeface="HY강B" pitchFamily="18" charset="-127"/>
                <a:ea typeface="HY강B" pitchFamily="18" charset="-127"/>
              </a:rPr>
              <a:t>35</a:t>
            </a:r>
            <a:r>
              <a:rPr lang="ko-KR" altLang="en-US" sz="1100" dirty="0">
                <a:latin typeface="HY강B" pitchFamily="18" charset="-127"/>
                <a:ea typeface="HY강B" pitchFamily="18" charset="-127"/>
              </a:rPr>
              <a:t>호</a:t>
            </a:r>
            <a:r>
              <a:rPr lang="en-US" altLang="ko-KR" sz="1100" dirty="0">
                <a:latin typeface="HY강B" pitchFamily="18" charset="-127"/>
                <a:ea typeface="HY강B" pitchFamily="18" charset="-127"/>
              </a:rPr>
              <a:t>)</a:t>
            </a:r>
            <a:r>
              <a:rPr lang="ko-KR" altLang="en-US" sz="1100" dirty="0">
                <a:latin typeface="HY강B" pitchFamily="18" charset="-127"/>
                <a:ea typeface="HY강B" pitchFamily="18" charset="-127"/>
              </a:rPr>
              <a:t>에서는 특별 활동에 관한 자세한 내용이 제시되어 있지 않았기 때문에 제</a:t>
            </a:r>
            <a:r>
              <a:rPr lang="en-US" altLang="ko-KR" sz="1100" dirty="0">
                <a:latin typeface="HY강B" pitchFamily="18" charset="-127"/>
                <a:ea typeface="HY강B" pitchFamily="18" charset="-127"/>
              </a:rPr>
              <a:t>2</a:t>
            </a:r>
            <a:r>
              <a:rPr lang="ko-KR" altLang="en-US" sz="1100" dirty="0">
                <a:latin typeface="HY강B" pitchFamily="18" charset="-127"/>
                <a:ea typeface="HY강B" pitchFamily="18" charset="-127"/>
              </a:rPr>
              <a:t>차 교육과정기에서부터 제</a:t>
            </a:r>
            <a:r>
              <a:rPr lang="en-US" altLang="ko-KR" sz="1100" dirty="0">
                <a:latin typeface="HY강B" pitchFamily="18" charset="-127"/>
                <a:ea typeface="HY강B" pitchFamily="18" charset="-127"/>
              </a:rPr>
              <a:t>6</a:t>
            </a:r>
            <a:r>
              <a:rPr lang="ko-KR" altLang="en-US" sz="1100" dirty="0">
                <a:latin typeface="HY강B" pitchFamily="18" charset="-127"/>
                <a:ea typeface="HY강B" pitchFamily="18" charset="-127"/>
              </a:rPr>
              <a:t>차 교육과정기까지의 특별 활동과 관련하여 봉사활동의 위치를 살펴보면 다음과 같다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ko-KR" altLang="en-US" sz="1100" dirty="0" smtClean="0">
                <a:latin typeface="HY강B" pitchFamily="18" charset="-127"/>
                <a:ea typeface="HY강B" pitchFamily="18" charset="-127"/>
              </a:rPr>
              <a:t>▢</a:t>
            </a:r>
            <a:r>
              <a:rPr lang="ko-KR" altLang="en-US" sz="1100" dirty="0">
                <a:latin typeface="HY강B" pitchFamily="18" charset="-127"/>
                <a:ea typeface="HY강B" pitchFamily="18" charset="-127"/>
              </a:rPr>
              <a:t>교육 과정상에서 청소년자원봉사활동의 변천과정</a:t>
            </a:r>
          </a:p>
          <a:p>
            <a:endParaRPr lang="en-US" altLang="ko-KR" sz="1100" dirty="0" smtClean="0">
              <a:latin typeface="HY강B" pitchFamily="18" charset="-127"/>
              <a:ea typeface="HY강B" pitchFamily="18" charset="-127"/>
            </a:endParaRPr>
          </a:p>
          <a:p>
            <a:r>
              <a:rPr lang="en-US" altLang="ko-KR" sz="1100" dirty="0" smtClean="0">
                <a:latin typeface="HY강B" pitchFamily="18" charset="-127"/>
                <a:ea typeface="HY강B" pitchFamily="18" charset="-127"/>
              </a:rPr>
              <a:t>&lt;</a:t>
            </a:r>
            <a:r>
              <a:rPr lang="ko-KR" altLang="en-US" sz="1100" dirty="0">
                <a:latin typeface="HY강B" pitchFamily="18" charset="-127"/>
                <a:ea typeface="HY강B" pitchFamily="18" charset="-127"/>
              </a:rPr>
              <a:t>제</a:t>
            </a:r>
            <a:r>
              <a:rPr lang="en-US" altLang="ko-KR" sz="1100" dirty="0">
                <a:latin typeface="HY강B" pitchFamily="18" charset="-127"/>
                <a:ea typeface="HY강B" pitchFamily="18" charset="-127"/>
              </a:rPr>
              <a:t>2</a:t>
            </a:r>
            <a:r>
              <a:rPr lang="ko-KR" altLang="en-US" sz="1100" dirty="0">
                <a:latin typeface="HY강B" pitchFamily="18" charset="-127"/>
                <a:ea typeface="HY강B" pitchFamily="18" charset="-127"/>
              </a:rPr>
              <a:t>차 교육과정기</a:t>
            </a:r>
            <a:r>
              <a:rPr lang="en-US" altLang="ko-KR" sz="1100" dirty="0">
                <a:latin typeface="HY강B" pitchFamily="18" charset="-127"/>
                <a:ea typeface="HY강B" pitchFamily="18" charset="-127"/>
              </a:rPr>
              <a:t>(1969. 9. 4)</a:t>
            </a:r>
            <a:r>
              <a:rPr lang="ko-KR" altLang="en-US" sz="1100" dirty="0">
                <a:latin typeface="HY강B" pitchFamily="18" charset="-127"/>
                <a:ea typeface="HY강B" pitchFamily="18" charset="-127"/>
              </a:rPr>
              <a:t>에서의 봉사활동</a:t>
            </a:r>
            <a:r>
              <a:rPr lang="en-US" altLang="ko-KR" sz="1100" dirty="0">
                <a:latin typeface="HY강B" pitchFamily="18" charset="-127"/>
                <a:ea typeface="HY강B" pitchFamily="18" charset="-127"/>
              </a:rPr>
              <a:t>&gt; </a:t>
            </a:r>
            <a:endParaRPr lang="ko-KR" altLang="en-US" sz="1100" dirty="0">
              <a:latin typeface="HY강B" pitchFamily="18" charset="-127"/>
              <a:ea typeface="HY강B" pitchFamily="18" charset="-127"/>
            </a:endParaRPr>
          </a:p>
          <a:p>
            <a:r>
              <a:rPr lang="ko-KR" altLang="en-US" sz="1100" dirty="0">
                <a:latin typeface="HY강B" pitchFamily="18" charset="-127"/>
                <a:ea typeface="HY강B" pitchFamily="18" charset="-127"/>
              </a:rPr>
              <a:t>봉사활동의 위치 </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학급 </a:t>
            </a:r>
            <a:r>
              <a:rPr lang="ko-KR" altLang="en-US" sz="1100" dirty="0" smtClean="0">
                <a:latin typeface="HY강B" pitchFamily="18" charset="-127"/>
                <a:ea typeface="HY강B" pitchFamily="18" charset="-127"/>
              </a:rPr>
              <a:t>활동</a:t>
            </a:r>
            <a:r>
              <a:rPr lang="en-US" altLang="ko-KR" sz="1100" dirty="0" smtClean="0">
                <a:latin typeface="HY강B" pitchFamily="18" charset="-127"/>
                <a:ea typeface="HY강B" pitchFamily="18" charset="-127"/>
              </a:rPr>
              <a:t>’</a:t>
            </a:r>
            <a:r>
              <a:rPr lang="ko-KR" altLang="en-US" sz="1100" dirty="0" smtClean="0">
                <a:latin typeface="HY강B" pitchFamily="18" charset="-127"/>
                <a:ea typeface="HY강B" pitchFamily="18" charset="-127"/>
              </a:rPr>
              <a:t>으로 </a:t>
            </a:r>
            <a:r>
              <a:rPr lang="ko-KR" altLang="en-US" sz="1100" dirty="0">
                <a:latin typeface="HY강B" pitchFamily="18" charset="-127"/>
                <a:ea typeface="HY강B" pitchFamily="18" charset="-127"/>
              </a:rPr>
              <a:t>규정하기보다는 ‘전교 활동’</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r>
              <a:rPr lang="ko-KR" altLang="en-US" sz="1100" dirty="0">
                <a:latin typeface="HY강B" pitchFamily="18" charset="-127"/>
                <a:ea typeface="HY강B" pitchFamily="18" charset="-127"/>
              </a:rPr>
              <a:t>① 학생회</a:t>
            </a:r>
            <a:r>
              <a:rPr lang="en-US" altLang="ko-KR" sz="1100" dirty="0">
                <a:latin typeface="HY강B" pitchFamily="18" charset="-127"/>
                <a:ea typeface="HY강B" pitchFamily="18" charset="-127"/>
              </a:rPr>
              <a:t>, ② </a:t>
            </a:r>
            <a:r>
              <a:rPr lang="ko-KR" altLang="en-US" sz="1100" dirty="0">
                <a:latin typeface="HY강B" pitchFamily="18" charset="-127"/>
                <a:ea typeface="HY강B" pitchFamily="18" charset="-127"/>
              </a:rPr>
              <a:t>각종 위원회</a:t>
            </a:r>
            <a:r>
              <a:rPr lang="en-US" altLang="ko-KR" sz="1100" dirty="0">
                <a:latin typeface="HY강B" pitchFamily="18" charset="-127"/>
                <a:ea typeface="HY강B" pitchFamily="18" charset="-127"/>
              </a:rPr>
              <a:t>, ③ </a:t>
            </a:r>
            <a:r>
              <a:rPr lang="ko-KR" altLang="en-US" sz="1100" dirty="0">
                <a:latin typeface="HY강B" pitchFamily="18" charset="-127"/>
                <a:ea typeface="HY강B" pitchFamily="18" charset="-127"/>
              </a:rPr>
              <a:t>학생 집회</a:t>
            </a:r>
            <a:r>
              <a:rPr lang="en-US" altLang="ko-KR" sz="1100" dirty="0">
                <a:latin typeface="HY강B" pitchFamily="18" charset="-127"/>
                <a:ea typeface="HY강B" pitchFamily="18" charset="-127"/>
              </a:rPr>
              <a:t>, ④ </a:t>
            </a:r>
            <a:r>
              <a:rPr lang="ko-KR" altLang="en-US" sz="1100" dirty="0">
                <a:latin typeface="HY강B" pitchFamily="18" charset="-127"/>
                <a:ea typeface="HY강B" pitchFamily="18" charset="-127"/>
              </a:rPr>
              <a:t>봉사활동 등 </a:t>
            </a:r>
            <a:r>
              <a:rPr lang="en-US" altLang="ko-KR" sz="1100" dirty="0">
                <a:latin typeface="HY강B" pitchFamily="18" charset="-127"/>
                <a:ea typeface="HY강B" pitchFamily="18" charset="-127"/>
              </a:rPr>
              <a:t>44</a:t>
            </a:r>
            <a:r>
              <a:rPr lang="ko-KR" altLang="en-US" sz="1100" dirty="0">
                <a:latin typeface="HY강B" pitchFamily="18" charset="-127"/>
                <a:ea typeface="HY강B" pitchFamily="18" charset="-127"/>
              </a:rPr>
              <a:t>개 주요 활동의 하나로 봉사활동을 규정 </a:t>
            </a:r>
          </a:p>
          <a:p>
            <a:r>
              <a:rPr lang="ko-KR" altLang="en-US" sz="1100" dirty="0">
                <a:latin typeface="HY강B" pitchFamily="18" charset="-127"/>
                <a:ea typeface="HY강B" pitchFamily="18" charset="-127"/>
              </a:rPr>
              <a:t>봉사활동 예시 </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향토 사회의 청소 미화</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보건 위생</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생활 개선</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교통 안전</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준 법 정신</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구호 활동 등 </a:t>
            </a:r>
          </a:p>
          <a:p>
            <a:endParaRPr lang="en-US" altLang="ko-KR" sz="1100" dirty="0" smtClean="0">
              <a:latin typeface="HY강B" pitchFamily="18" charset="-127"/>
              <a:ea typeface="HY강B" pitchFamily="18" charset="-127"/>
            </a:endParaRPr>
          </a:p>
          <a:p>
            <a:r>
              <a:rPr lang="en-US" altLang="ko-KR" sz="1100" dirty="0" smtClean="0">
                <a:latin typeface="HY강B" pitchFamily="18" charset="-127"/>
                <a:ea typeface="HY강B" pitchFamily="18" charset="-127"/>
              </a:rPr>
              <a:t>&lt;</a:t>
            </a:r>
            <a:r>
              <a:rPr lang="ko-KR" altLang="en-US" sz="1100" dirty="0">
                <a:latin typeface="HY강B" pitchFamily="18" charset="-127"/>
                <a:ea typeface="HY강B" pitchFamily="18" charset="-127"/>
              </a:rPr>
              <a:t>제</a:t>
            </a:r>
            <a:r>
              <a:rPr lang="en-US" altLang="ko-KR" sz="1100" dirty="0">
                <a:latin typeface="HY강B" pitchFamily="18" charset="-127"/>
                <a:ea typeface="HY강B" pitchFamily="18" charset="-127"/>
              </a:rPr>
              <a:t>3</a:t>
            </a:r>
            <a:r>
              <a:rPr lang="ko-KR" altLang="en-US" sz="1100" dirty="0">
                <a:latin typeface="HY강B" pitchFamily="18" charset="-127"/>
                <a:ea typeface="HY강B" pitchFamily="18" charset="-127"/>
              </a:rPr>
              <a:t>차 교육과정기</a:t>
            </a:r>
            <a:r>
              <a:rPr lang="en-US" altLang="ko-KR" sz="1100" dirty="0">
                <a:latin typeface="HY강B" pitchFamily="18" charset="-127"/>
                <a:ea typeface="HY강B" pitchFamily="18" charset="-127"/>
              </a:rPr>
              <a:t>(1973. 2. 14)</a:t>
            </a:r>
            <a:r>
              <a:rPr lang="ko-KR" altLang="en-US" sz="1100" dirty="0">
                <a:latin typeface="HY강B" pitchFamily="18" charset="-127"/>
                <a:ea typeface="HY강B" pitchFamily="18" charset="-127"/>
              </a:rPr>
              <a:t>에서의 봉사활동</a:t>
            </a:r>
            <a:r>
              <a:rPr lang="en-US" altLang="ko-KR" sz="1100" dirty="0">
                <a:latin typeface="HY강B" pitchFamily="18" charset="-127"/>
                <a:ea typeface="HY강B" pitchFamily="18" charset="-127"/>
              </a:rPr>
              <a:t>&gt; </a:t>
            </a:r>
            <a:endParaRPr lang="ko-KR" altLang="en-US" sz="1100" dirty="0">
              <a:latin typeface="HY강B" pitchFamily="18" charset="-127"/>
              <a:ea typeface="HY강B" pitchFamily="18" charset="-127"/>
            </a:endParaRPr>
          </a:p>
          <a:p>
            <a:r>
              <a:rPr lang="ko-KR" altLang="en-US" sz="1100" dirty="0">
                <a:latin typeface="HY강B" pitchFamily="18" charset="-127"/>
                <a:ea typeface="HY강B" pitchFamily="18" charset="-127"/>
              </a:rPr>
              <a:t>봉사활동의 위치 </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학생회 활동’의 </a:t>
            </a:r>
            <a:r>
              <a:rPr lang="en-US" altLang="ko-KR" sz="1100" dirty="0">
                <a:latin typeface="HY강B" pitchFamily="18" charset="-127"/>
                <a:ea typeface="HY강B" pitchFamily="18" charset="-127"/>
              </a:rPr>
              <a:t>3</a:t>
            </a:r>
            <a:r>
              <a:rPr lang="ko-KR" altLang="en-US" sz="1100" dirty="0" smtClean="0">
                <a:latin typeface="HY강B" pitchFamily="18" charset="-127"/>
                <a:ea typeface="HY강B" pitchFamily="18" charset="-127"/>
              </a:rPr>
              <a:t>개소영역 </a:t>
            </a:r>
            <a:r>
              <a:rPr lang="ko-KR" altLang="en-US" sz="1100" dirty="0">
                <a:latin typeface="HY강B" pitchFamily="18" charset="-127"/>
                <a:ea typeface="HY강B" pitchFamily="18" charset="-127"/>
              </a:rPr>
              <a:t>중의 하나인 집회 및 </a:t>
            </a:r>
            <a:r>
              <a:rPr lang="ko-KR" altLang="en-US" sz="1100" dirty="0" smtClean="0">
                <a:latin typeface="HY강B" pitchFamily="18" charset="-127"/>
                <a:ea typeface="HY강B" pitchFamily="18" charset="-127"/>
              </a:rPr>
              <a:t>봉사활동으로 </a:t>
            </a:r>
            <a:r>
              <a:rPr lang="ko-KR" altLang="en-US" sz="1100" dirty="0">
                <a:latin typeface="HY강B" pitchFamily="18" charset="-127"/>
                <a:ea typeface="HY강B" pitchFamily="18" charset="-127"/>
              </a:rPr>
              <a:t>구성 </a:t>
            </a:r>
          </a:p>
          <a:p>
            <a:endParaRPr lang="en-US" altLang="ko-KR" sz="1100" dirty="0" smtClean="0">
              <a:latin typeface="HY강B" pitchFamily="18" charset="-127"/>
              <a:ea typeface="HY강B" pitchFamily="18" charset="-127"/>
            </a:endParaRPr>
          </a:p>
          <a:p>
            <a:r>
              <a:rPr lang="en-US" altLang="ko-KR" sz="1100" dirty="0" smtClean="0">
                <a:latin typeface="HY강B" pitchFamily="18" charset="-127"/>
                <a:ea typeface="HY강B" pitchFamily="18" charset="-127"/>
              </a:rPr>
              <a:t>&lt;</a:t>
            </a:r>
            <a:r>
              <a:rPr lang="ko-KR" altLang="en-US" sz="1100" dirty="0">
                <a:latin typeface="HY강B" pitchFamily="18" charset="-127"/>
                <a:ea typeface="HY강B" pitchFamily="18" charset="-127"/>
              </a:rPr>
              <a:t>제</a:t>
            </a:r>
            <a:r>
              <a:rPr lang="en-US" altLang="ko-KR" sz="1100" dirty="0">
                <a:latin typeface="HY강B" pitchFamily="18" charset="-127"/>
                <a:ea typeface="HY강B" pitchFamily="18" charset="-127"/>
              </a:rPr>
              <a:t>4</a:t>
            </a:r>
            <a:r>
              <a:rPr lang="ko-KR" altLang="en-US" sz="1100" dirty="0">
                <a:latin typeface="HY강B" pitchFamily="18" charset="-127"/>
                <a:ea typeface="HY강B" pitchFamily="18" charset="-127"/>
              </a:rPr>
              <a:t>차 교육과정기</a:t>
            </a:r>
            <a:r>
              <a:rPr lang="en-US" altLang="ko-KR" sz="1100" dirty="0">
                <a:latin typeface="HY강B" pitchFamily="18" charset="-127"/>
                <a:ea typeface="HY강B" pitchFamily="18" charset="-127"/>
              </a:rPr>
              <a:t>(1981. 12. 31)</a:t>
            </a:r>
            <a:r>
              <a:rPr lang="ko-KR" altLang="en-US" sz="1100" dirty="0">
                <a:latin typeface="HY강B" pitchFamily="18" charset="-127"/>
                <a:ea typeface="HY강B" pitchFamily="18" charset="-127"/>
              </a:rPr>
              <a:t>에서의 봉사활동</a:t>
            </a:r>
            <a:r>
              <a:rPr lang="en-US" altLang="ko-KR" sz="1100" dirty="0">
                <a:latin typeface="HY강B" pitchFamily="18" charset="-127"/>
                <a:ea typeface="HY강B" pitchFamily="18" charset="-127"/>
              </a:rPr>
              <a:t>&gt; </a:t>
            </a:r>
            <a:endParaRPr lang="ko-KR" altLang="en-US" sz="1100" dirty="0">
              <a:latin typeface="HY강B" pitchFamily="18" charset="-127"/>
              <a:ea typeface="HY강B" pitchFamily="18" charset="-127"/>
            </a:endParaRPr>
          </a:p>
          <a:p>
            <a:r>
              <a:rPr lang="ko-KR" altLang="en-US" sz="1100" dirty="0">
                <a:latin typeface="HY강B" pitchFamily="18" charset="-127"/>
                <a:ea typeface="HY강B" pitchFamily="18" charset="-127"/>
              </a:rPr>
              <a:t>봉사활동의 위치 </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특별활동 전체 목표인 ① 학교 생활 적응</a:t>
            </a:r>
            <a:r>
              <a:rPr lang="en-US" altLang="ko-KR" sz="1100" dirty="0">
                <a:latin typeface="HY강B" pitchFamily="18" charset="-127"/>
                <a:ea typeface="HY강B" pitchFamily="18" charset="-127"/>
              </a:rPr>
              <a:t>, ② </a:t>
            </a:r>
            <a:r>
              <a:rPr lang="ko-KR" altLang="en-US" sz="1100" dirty="0">
                <a:latin typeface="HY강B" pitchFamily="18" charset="-127"/>
                <a:ea typeface="HY강B" pitchFamily="18" charset="-127"/>
              </a:rPr>
              <a:t>개성과 소질 발견</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신장</a:t>
            </a:r>
            <a:r>
              <a:rPr lang="en-US" altLang="ko-KR" sz="1100" dirty="0">
                <a:latin typeface="HY강B" pitchFamily="18" charset="-127"/>
                <a:ea typeface="HY강B" pitchFamily="18" charset="-127"/>
              </a:rPr>
              <a:t>, ③ </a:t>
            </a:r>
            <a:r>
              <a:rPr lang="ko-KR" altLang="en-US" sz="1100" dirty="0">
                <a:latin typeface="HY강B" pitchFamily="18" charset="-127"/>
                <a:ea typeface="HY강B" pitchFamily="18" charset="-127"/>
              </a:rPr>
              <a:t>취미 신장</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여가 선용</a:t>
            </a:r>
            <a:r>
              <a:rPr lang="en-US" altLang="ko-KR" sz="1100" dirty="0">
                <a:latin typeface="HY강B" pitchFamily="18" charset="-127"/>
                <a:ea typeface="HY강B" pitchFamily="18" charset="-127"/>
              </a:rPr>
              <a:t>, ④ </a:t>
            </a:r>
            <a:r>
              <a:rPr lang="ko-KR" altLang="en-US" sz="1100" dirty="0">
                <a:latin typeface="HY강B" pitchFamily="18" charset="-127"/>
                <a:ea typeface="HY강B" pitchFamily="18" charset="-127"/>
              </a:rPr>
              <a:t>협력</a:t>
            </a:r>
            <a:r>
              <a:rPr lang="en-US" altLang="ko-KR" sz="1100" dirty="0">
                <a:latin typeface="HY강B" pitchFamily="18" charset="-127"/>
                <a:ea typeface="HY강B" pitchFamily="18" charset="-127"/>
              </a:rPr>
              <a:t>·</a:t>
            </a:r>
            <a:r>
              <a:rPr lang="ko-KR" altLang="en-US" sz="1100" dirty="0">
                <a:latin typeface="HY강B" pitchFamily="18" charset="-127"/>
                <a:ea typeface="HY강B" pitchFamily="18" charset="-127"/>
              </a:rPr>
              <a:t>봉사 태도 형성 등의 하나로 구성 특별활동 전체 목표의 하위영역으로서 학생회 활동</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클럽활동</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학교행사 </a:t>
            </a:r>
            <a:r>
              <a:rPr lang="ko-KR" altLang="en-US" sz="1100" dirty="0" smtClean="0">
                <a:latin typeface="HY강B" pitchFamily="18" charset="-127"/>
                <a:ea typeface="HY강B" pitchFamily="18" charset="-127"/>
              </a:rPr>
              <a:t>등으로 </a:t>
            </a:r>
            <a:r>
              <a:rPr lang="en-US" altLang="ko-KR" sz="1100" dirty="0">
                <a:latin typeface="HY강B" pitchFamily="18" charset="-127"/>
                <a:ea typeface="HY강B" pitchFamily="18" charset="-127"/>
              </a:rPr>
              <a:t>3</a:t>
            </a:r>
            <a:r>
              <a:rPr lang="ko-KR" altLang="en-US" sz="1100" dirty="0">
                <a:latin typeface="HY강B" pitchFamily="18" charset="-127"/>
                <a:ea typeface="HY강B" pitchFamily="18" charset="-127"/>
              </a:rPr>
              <a:t>대 영역으로만 구분 </a:t>
            </a:r>
          </a:p>
          <a:p>
            <a:endParaRPr lang="en-US" altLang="ko-KR" sz="1100" dirty="0" smtClean="0">
              <a:latin typeface="HY강B" pitchFamily="18" charset="-127"/>
              <a:ea typeface="HY강B" pitchFamily="18" charset="-127"/>
            </a:endParaRPr>
          </a:p>
          <a:p>
            <a:r>
              <a:rPr lang="en-US" altLang="ko-KR" sz="1100" dirty="0" smtClean="0">
                <a:latin typeface="HY강B" pitchFamily="18" charset="-127"/>
                <a:ea typeface="HY강B" pitchFamily="18" charset="-127"/>
              </a:rPr>
              <a:t>&lt;</a:t>
            </a:r>
            <a:r>
              <a:rPr lang="ko-KR" altLang="en-US" sz="1100" dirty="0">
                <a:latin typeface="HY강B" pitchFamily="18" charset="-127"/>
                <a:ea typeface="HY강B" pitchFamily="18" charset="-127"/>
              </a:rPr>
              <a:t>제</a:t>
            </a:r>
            <a:r>
              <a:rPr lang="en-US" altLang="ko-KR" sz="1100" dirty="0">
                <a:latin typeface="HY강B" pitchFamily="18" charset="-127"/>
                <a:ea typeface="HY강B" pitchFamily="18" charset="-127"/>
              </a:rPr>
              <a:t>5</a:t>
            </a:r>
            <a:r>
              <a:rPr lang="ko-KR" altLang="en-US" sz="1100" dirty="0">
                <a:latin typeface="HY강B" pitchFamily="18" charset="-127"/>
                <a:ea typeface="HY강B" pitchFamily="18" charset="-127"/>
              </a:rPr>
              <a:t>차 교육과정기</a:t>
            </a:r>
            <a:r>
              <a:rPr lang="en-US" altLang="ko-KR" sz="1100" dirty="0">
                <a:latin typeface="HY강B" pitchFamily="18" charset="-127"/>
                <a:ea typeface="HY강B" pitchFamily="18" charset="-127"/>
              </a:rPr>
              <a:t>(1987. 6. 30)</a:t>
            </a:r>
            <a:r>
              <a:rPr lang="ko-KR" altLang="en-US" sz="1100" dirty="0">
                <a:latin typeface="HY강B" pitchFamily="18" charset="-127"/>
                <a:ea typeface="HY강B" pitchFamily="18" charset="-127"/>
              </a:rPr>
              <a:t>에서의 봉사활동</a:t>
            </a:r>
            <a:r>
              <a:rPr lang="en-US" altLang="ko-KR" sz="1100" dirty="0">
                <a:latin typeface="HY강B" pitchFamily="18" charset="-127"/>
                <a:ea typeface="HY강B" pitchFamily="18" charset="-127"/>
              </a:rPr>
              <a:t>&gt; </a:t>
            </a:r>
            <a:endParaRPr lang="ko-KR" altLang="en-US" sz="1100" dirty="0">
              <a:latin typeface="HY강B" pitchFamily="18" charset="-127"/>
              <a:ea typeface="HY강B" pitchFamily="18" charset="-127"/>
            </a:endParaRPr>
          </a:p>
          <a:p>
            <a:r>
              <a:rPr lang="ko-KR" altLang="en-US" sz="1100" dirty="0">
                <a:latin typeface="HY강B" pitchFamily="18" charset="-127"/>
                <a:ea typeface="HY강B" pitchFamily="18" charset="-127"/>
              </a:rPr>
              <a:t>봉사 활동의 위치 </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제</a:t>
            </a:r>
            <a:r>
              <a:rPr lang="en-US" altLang="ko-KR" sz="1100" dirty="0">
                <a:latin typeface="HY강B" pitchFamily="18" charset="-127"/>
                <a:ea typeface="HY강B" pitchFamily="18" charset="-127"/>
              </a:rPr>
              <a:t>4</a:t>
            </a:r>
            <a:r>
              <a:rPr lang="ko-KR" altLang="en-US" sz="1100" dirty="0">
                <a:latin typeface="HY강B" pitchFamily="18" charset="-127"/>
                <a:ea typeface="HY강B" pitchFamily="18" charset="-127"/>
              </a:rPr>
              <a:t>차의 수정</a:t>
            </a:r>
            <a:r>
              <a:rPr lang="en-US" altLang="ko-KR" sz="1100" dirty="0">
                <a:latin typeface="HY강B" pitchFamily="18" charset="-127"/>
                <a:ea typeface="HY강B" pitchFamily="18" charset="-127"/>
              </a:rPr>
              <a:t>·</a:t>
            </a:r>
            <a:r>
              <a:rPr lang="ko-KR" altLang="en-US" sz="1100" dirty="0">
                <a:latin typeface="HY강B" pitchFamily="18" charset="-127"/>
                <a:ea typeface="HY강B" pitchFamily="18" charset="-127"/>
              </a:rPr>
              <a:t>보완적인 수준의 소폭적인 </a:t>
            </a:r>
            <a:r>
              <a:rPr lang="ko-KR" altLang="en-US" sz="1100" dirty="0" smtClean="0">
                <a:latin typeface="HY강B" pitchFamily="18" charset="-127"/>
                <a:ea typeface="HY강B" pitchFamily="18" charset="-127"/>
              </a:rPr>
              <a:t>개정으로‘클럽활동’영역에‘</a:t>
            </a:r>
            <a:r>
              <a:rPr lang="ko-KR" altLang="en-US" sz="1100" dirty="0">
                <a:latin typeface="HY강B" pitchFamily="18" charset="-127"/>
                <a:ea typeface="HY강B" pitchFamily="18" charset="-127"/>
              </a:rPr>
              <a:t>봉사</a:t>
            </a:r>
            <a:r>
              <a:rPr lang="en-US" altLang="ko-KR" sz="1100" dirty="0">
                <a:latin typeface="HY강B" pitchFamily="18" charset="-127"/>
                <a:ea typeface="HY강B" pitchFamily="18" charset="-127"/>
              </a:rPr>
              <a:t>·</a:t>
            </a:r>
            <a:r>
              <a:rPr lang="ko-KR" altLang="en-US" sz="1100" dirty="0">
                <a:latin typeface="HY강B" pitchFamily="18" charset="-127"/>
                <a:ea typeface="HY강B" pitchFamily="18" charset="-127"/>
              </a:rPr>
              <a:t>수련 활동’이 </a:t>
            </a:r>
            <a:r>
              <a:rPr lang="ko-KR" altLang="en-US" sz="1100" dirty="0" err="1">
                <a:latin typeface="HY강B" pitchFamily="18" charset="-127"/>
                <a:ea typeface="HY강B" pitchFamily="18" charset="-127"/>
              </a:rPr>
              <a:t>소영역으로</a:t>
            </a:r>
            <a:r>
              <a:rPr lang="ko-KR" altLang="en-US" sz="1100" dirty="0">
                <a:latin typeface="HY강B" pitchFamily="18" charset="-127"/>
                <a:ea typeface="HY강B" pitchFamily="18" charset="-127"/>
              </a:rPr>
              <a:t> 신설 </a:t>
            </a:r>
          </a:p>
          <a:p>
            <a:endParaRPr lang="en-US" altLang="ko-KR" sz="1100" dirty="0" smtClean="0">
              <a:latin typeface="HY강B" pitchFamily="18" charset="-127"/>
              <a:ea typeface="HY강B" pitchFamily="18" charset="-127"/>
            </a:endParaRPr>
          </a:p>
          <a:p>
            <a:r>
              <a:rPr lang="en-US" altLang="ko-KR" sz="1100" dirty="0" smtClean="0">
                <a:latin typeface="HY강B" pitchFamily="18" charset="-127"/>
                <a:ea typeface="HY강B" pitchFamily="18" charset="-127"/>
              </a:rPr>
              <a:t>&lt;</a:t>
            </a:r>
            <a:r>
              <a:rPr lang="ko-KR" altLang="en-US" sz="1100" dirty="0">
                <a:latin typeface="HY강B" pitchFamily="18" charset="-127"/>
                <a:ea typeface="HY강B" pitchFamily="18" charset="-127"/>
              </a:rPr>
              <a:t>제</a:t>
            </a:r>
            <a:r>
              <a:rPr lang="en-US" altLang="ko-KR" sz="1100" dirty="0">
                <a:latin typeface="HY강B" pitchFamily="18" charset="-127"/>
                <a:ea typeface="HY강B" pitchFamily="18" charset="-127"/>
              </a:rPr>
              <a:t>6</a:t>
            </a:r>
            <a:r>
              <a:rPr lang="ko-KR" altLang="en-US" sz="1100" dirty="0">
                <a:latin typeface="HY강B" pitchFamily="18" charset="-127"/>
                <a:ea typeface="HY강B" pitchFamily="18" charset="-127"/>
              </a:rPr>
              <a:t>차 교육과정기</a:t>
            </a:r>
            <a:r>
              <a:rPr lang="en-US" altLang="ko-KR" sz="1100" dirty="0">
                <a:latin typeface="HY강B" pitchFamily="18" charset="-127"/>
                <a:ea typeface="HY강B" pitchFamily="18" charset="-127"/>
              </a:rPr>
              <a:t>(1992. 9. 30)</a:t>
            </a:r>
            <a:r>
              <a:rPr lang="ko-KR" altLang="en-US" sz="1100" dirty="0">
                <a:latin typeface="HY강B" pitchFamily="18" charset="-127"/>
                <a:ea typeface="HY강B" pitchFamily="18" charset="-127"/>
              </a:rPr>
              <a:t>에서의 봉사활동</a:t>
            </a:r>
            <a:r>
              <a:rPr lang="en-US" altLang="ko-KR" sz="1100" dirty="0">
                <a:latin typeface="HY강B" pitchFamily="18" charset="-127"/>
                <a:ea typeface="HY강B" pitchFamily="18" charset="-127"/>
              </a:rPr>
              <a:t>&gt; </a:t>
            </a:r>
            <a:endParaRPr lang="ko-KR" altLang="en-US" sz="1100" dirty="0">
              <a:latin typeface="HY강B" pitchFamily="18" charset="-127"/>
              <a:ea typeface="HY강B" pitchFamily="18" charset="-127"/>
            </a:endParaRPr>
          </a:p>
          <a:p>
            <a:r>
              <a:rPr lang="ko-KR" altLang="en-US" sz="1100" dirty="0">
                <a:latin typeface="HY강B" pitchFamily="18" charset="-127"/>
                <a:ea typeface="HY강B" pitchFamily="18" charset="-127"/>
              </a:rPr>
              <a:t>봉사활동의 위치 </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특별활동의 목표를 ① 집단 생활의 적응</a:t>
            </a:r>
            <a:r>
              <a:rPr lang="en-US" altLang="ko-KR" sz="1100" dirty="0">
                <a:latin typeface="HY강B" pitchFamily="18" charset="-127"/>
                <a:ea typeface="HY강B" pitchFamily="18" charset="-127"/>
              </a:rPr>
              <a:t>, ② </a:t>
            </a:r>
            <a:r>
              <a:rPr lang="ko-KR" altLang="en-US" sz="1100" dirty="0">
                <a:latin typeface="HY강B" pitchFamily="18" charset="-127"/>
                <a:ea typeface="HY강B" pitchFamily="18" charset="-127"/>
              </a:rPr>
              <a:t>공동체 의식 함양</a:t>
            </a:r>
            <a:r>
              <a:rPr lang="en-US" altLang="ko-KR" sz="1100" dirty="0">
                <a:latin typeface="HY강B" pitchFamily="18" charset="-127"/>
                <a:ea typeface="HY강B" pitchFamily="18" charset="-127"/>
              </a:rPr>
              <a:t>, ③ </a:t>
            </a:r>
            <a:r>
              <a:rPr lang="ko-KR" altLang="en-US" sz="1100" dirty="0">
                <a:latin typeface="HY강B" pitchFamily="18" charset="-127"/>
                <a:ea typeface="HY강B" pitchFamily="18" charset="-127"/>
              </a:rPr>
              <a:t>창의성</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사회성 육성 등으로 설정하고 봉사활동을 강조 </a:t>
            </a:r>
          </a:p>
          <a:p>
            <a:pPr>
              <a:lnSpc>
                <a:spcPct val="150000"/>
              </a:lnSpc>
            </a:pPr>
            <a:endParaRPr lang="ko-KR" altLang="en-US" sz="1050" dirty="0">
              <a:latin typeface="HY강B" pitchFamily="18" charset="-127"/>
              <a:ea typeface="HY강B" pitchFamily="18" charset="-127"/>
            </a:endParaRPr>
          </a:p>
        </p:txBody>
      </p:sp>
      <p:sp>
        <p:nvSpPr>
          <p:cNvPr id="5" name="슬라이드 번호 개체 틀 4"/>
          <p:cNvSpPr>
            <a:spLocks noGrp="1"/>
          </p:cNvSpPr>
          <p:nvPr>
            <p:ph type="sldNum" sz="quarter" idx="12"/>
          </p:nvPr>
        </p:nvSpPr>
        <p:spPr/>
        <p:txBody>
          <a:bodyPr/>
          <a:lstStyle/>
          <a:p>
            <a:fld id="{FB5D2FAA-0FDA-409F-89F0-564FE270511B}" type="slidenum">
              <a:rPr lang="ko-KR" altLang="en-US" smtClean="0"/>
              <a:pPr/>
              <a:t>18</a:t>
            </a:fld>
            <a:endParaRPr lang="ko-KR"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4664" y="643498"/>
            <a:ext cx="3119765" cy="707886"/>
          </a:xfrm>
          <a:prstGeom prst="rect">
            <a:avLst/>
          </a:prstGeom>
          <a:noFill/>
        </p:spPr>
        <p:txBody>
          <a:bodyPr wrap="none" rtlCol="0">
            <a:spAutoFit/>
          </a:bodyPr>
          <a:lstStyle/>
          <a:p>
            <a:pPr algn="ctr"/>
            <a:r>
              <a:rPr lang="ko-KR" altLang="en-US" sz="2000" b="1" dirty="0" smtClean="0">
                <a:effectLst>
                  <a:outerShdw blurRad="38100" dist="38100" dir="2700000" algn="tl">
                    <a:srgbClr val="000000">
                      <a:alpha val="43137"/>
                    </a:srgbClr>
                  </a:outerShdw>
                </a:effectLst>
                <a:latin typeface="HY강B" pitchFamily="18" charset="-127"/>
                <a:ea typeface="HY강B" pitchFamily="18" charset="-127"/>
              </a:rPr>
              <a:t>청소년 자원봉사 활동영역</a:t>
            </a:r>
            <a:endParaRPr lang="en-US" altLang="ko-KR" sz="2000" b="1" dirty="0" smtClean="0">
              <a:effectLst>
                <a:outerShdw blurRad="38100" dist="38100" dir="2700000" algn="tl">
                  <a:srgbClr val="000000">
                    <a:alpha val="43137"/>
                  </a:srgbClr>
                </a:outerShdw>
              </a:effectLst>
              <a:latin typeface="HY강B" pitchFamily="18" charset="-127"/>
              <a:ea typeface="HY강B" pitchFamily="18" charset="-127"/>
            </a:endParaRPr>
          </a:p>
          <a:p>
            <a:pPr algn="ctr"/>
            <a:r>
              <a:rPr lang="en-US" altLang="ko-KR" sz="2000" b="1" dirty="0" smtClean="0">
                <a:effectLst>
                  <a:outerShdw blurRad="38100" dist="38100" dir="2700000" algn="tl">
                    <a:srgbClr val="000000">
                      <a:alpha val="43137"/>
                    </a:srgbClr>
                  </a:outerShdw>
                </a:effectLst>
                <a:latin typeface="HY강B" pitchFamily="18" charset="-127"/>
                <a:ea typeface="HY강B" pitchFamily="18" charset="-127"/>
              </a:rPr>
              <a:t>(</a:t>
            </a:r>
            <a:r>
              <a:rPr lang="ko-KR" altLang="en-US" sz="2000" b="1" dirty="0" err="1" smtClean="0">
                <a:effectLst>
                  <a:outerShdw blurRad="38100" dist="38100" dir="2700000" algn="tl">
                    <a:srgbClr val="000000">
                      <a:alpha val="43137"/>
                    </a:srgbClr>
                  </a:outerShdw>
                </a:effectLst>
                <a:latin typeface="HY강B" pitchFamily="18" charset="-127"/>
                <a:ea typeface="HY강B" pitchFamily="18" charset="-127"/>
              </a:rPr>
              <a:t>교과부</a:t>
            </a:r>
            <a:r>
              <a:rPr lang="ko-KR" altLang="en-US" sz="2000" b="1" dirty="0" smtClean="0">
                <a:effectLst>
                  <a:outerShdw blurRad="38100" dist="38100" dir="2700000" algn="tl">
                    <a:srgbClr val="000000">
                      <a:alpha val="43137"/>
                    </a:srgbClr>
                  </a:outerShdw>
                </a:effectLst>
                <a:latin typeface="HY강B" pitchFamily="18" charset="-127"/>
                <a:ea typeface="HY강B" pitchFamily="18" charset="-127"/>
              </a:rPr>
              <a:t> 지침</a:t>
            </a:r>
            <a:r>
              <a:rPr lang="en-US" altLang="ko-KR" sz="2000" b="1" dirty="0" smtClean="0">
                <a:effectLst>
                  <a:outerShdw blurRad="38100" dist="38100" dir="2700000" algn="tl">
                    <a:srgbClr val="000000">
                      <a:alpha val="43137"/>
                    </a:srgbClr>
                  </a:outerShdw>
                </a:effectLst>
                <a:latin typeface="HY강B" pitchFamily="18" charset="-127"/>
                <a:ea typeface="HY강B" pitchFamily="18" charset="-127"/>
              </a:rPr>
              <a:t>)</a:t>
            </a:r>
            <a:endParaRPr lang="ko-KR" altLang="en-US" sz="2000" b="1" dirty="0">
              <a:effectLst>
                <a:outerShdw blurRad="38100" dist="38100" dir="2700000" algn="tl">
                  <a:srgbClr val="000000">
                    <a:alpha val="43137"/>
                  </a:srgbClr>
                </a:outerShdw>
              </a:effectLst>
              <a:latin typeface="HY강B" pitchFamily="18" charset="-127"/>
              <a:ea typeface="HY강B" pitchFamily="18" charset="-127"/>
            </a:endParaRPr>
          </a:p>
        </p:txBody>
      </p:sp>
      <p:sp>
        <p:nvSpPr>
          <p:cNvPr id="7" name="TextBox 6"/>
          <p:cNvSpPr txBox="1"/>
          <p:nvPr/>
        </p:nvSpPr>
        <p:spPr>
          <a:xfrm>
            <a:off x="548680" y="1403648"/>
            <a:ext cx="5760640" cy="3889526"/>
          </a:xfrm>
          <a:prstGeom prst="rect">
            <a:avLst/>
          </a:prstGeom>
          <a:noFill/>
        </p:spPr>
        <p:txBody>
          <a:bodyPr wrap="square" rtlCol="0">
            <a:spAutoFit/>
          </a:bodyPr>
          <a:lstStyle/>
          <a:p>
            <a:r>
              <a:rPr lang="en-US" altLang="ko-KR" sz="1100" dirty="0" smtClean="0">
                <a:latin typeface="HY강B" pitchFamily="18" charset="-127"/>
                <a:ea typeface="HY강B" pitchFamily="18" charset="-127"/>
              </a:rPr>
              <a:t> 1994</a:t>
            </a:r>
            <a:r>
              <a:rPr lang="ko-KR" altLang="en-US" sz="1100" dirty="0">
                <a:latin typeface="HY강B" pitchFamily="18" charset="-127"/>
                <a:ea typeface="HY강B" pitchFamily="18" charset="-127"/>
              </a:rPr>
              <a:t>년 누구나</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언제</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어디서나 원하는 교육을 받을 수 있는 길이 활짝 열려진 ‘열린 교육사회</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평생학습사회’건설을 위한 신교육체제의 비전을 제시하고자 대통령의 교육전반에 관한 자문에 응하기 위한 교육개혁위원회가 발족하게 되었고</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교육의 현안문제를 진단하고 </a:t>
            </a:r>
            <a:r>
              <a:rPr lang="en-US" altLang="ko-KR" sz="1100" dirty="0">
                <a:latin typeface="HY강B" pitchFamily="18" charset="-127"/>
                <a:ea typeface="HY강B" pitchFamily="18" charset="-127"/>
              </a:rPr>
              <a:t>21</a:t>
            </a:r>
            <a:r>
              <a:rPr lang="ko-KR" altLang="en-US" sz="1100" dirty="0">
                <a:latin typeface="HY강B" pitchFamily="18" charset="-127"/>
                <a:ea typeface="HY강B" pitchFamily="18" charset="-127"/>
              </a:rPr>
              <a:t>세기를 대비한 교육의 기본방향을 재정립하는 교육개혁 방안을 수립하게 되었다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위원회에서 제시한 현안문제로는 ‘암기 위주의 입시 교육’</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창의성 부재’</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과중한 </a:t>
            </a:r>
            <a:r>
              <a:rPr lang="ko-KR" altLang="en-US" sz="1100" dirty="0" smtClean="0">
                <a:latin typeface="HY강B" pitchFamily="18" charset="-127"/>
                <a:ea typeface="HY강B" pitchFamily="18" charset="-127"/>
              </a:rPr>
              <a:t>사교육비</a:t>
            </a:r>
            <a:r>
              <a:rPr lang="en-US" altLang="ko-KR" sz="1100" dirty="0" smtClean="0">
                <a:latin typeface="HY강B" pitchFamily="18" charset="-127"/>
                <a:ea typeface="HY강B" pitchFamily="18" charset="-127"/>
              </a:rPr>
              <a:t>’, </a:t>
            </a:r>
            <a:r>
              <a:rPr lang="en-US" altLang="ko-KR" sz="1100" dirty="0">
                <a:latin typeface="HY강B" pitchFamily="18" charset="-127"/>
                <a:ea typeface="HY강B" pitchFamily="18" charset="-127"/>
              </a:rPr>
              <a:t>‘</a:t>
            </a:r>
            <a:r>
              <a:rPr lang="ko-KR" altLang="en-US" sz="1100" dirty="0">
                <a:latin typeface="HY강B" pitchFamily="18" charset="-127"/>
                <a:ea typeface="HY강B" pitchFamily="18" charset="-127"/>
              </a:rPr>
              <a:t>획일적 규제의 교육행정’</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입시 위주 교육으로 인한 도덕 교육의 상실’ 등을 지적하면서 이러한 문제의 해결을 위해 </a:t>
            </a:r>
            <a:r>
              <a:rPr lang="en-US" altLang="ko-KR" sz="1100" dirty="0">
                <a:latin typeface="HY강B" pitchFamily="18" charset="-127"/>
                <a:ea typeface="HY강B" pitchFamily="18" charset="-127"/>
              </a:rPr>
              <a:t>1995</a:t>
            </a:r>
            <a:r>
              <a:rPr lang="ko-KR" altLang="en-US" sz="1100" dirty="0">
                <a:latin typeface="HY강B" pitchFamily="18" charset="-127"/>
                <a:ea typeface="HY강B" pitchFamily="18" charset="-127"/>
              </a:rPr>
              <a:t>년 </a:t>
            </a:r>
            <a:r>
              <a:rPr lang="en-US" altLang="ko-KR" sz="1100" dirty="0">
                <a:latin typeface="HY강B" pitchFamily="18" charset="-127"/>
                <a:ea typeface="HY강B" pitchFamily="18" charset="-127"/>
              </a:rPr>
              <a:t>5</a:t>
            </a:r>
            <a:r>
              <a:rPr lang="ko-KR" altLang="en-US" sz="1100" dirty="0">
                <a:latin typeface="HY강B" pitchFamily="18" charset="-127"/>
                <a:ea typeface="HY강B" pitchFamily="18" charset="-127"/>
              </a:rPr>
              <a:t>월 </a:t>
            </a:r>
            <a:r>
              <a:rPr lang="en-US" altLang="ko-KR" sz="1100" dirty="0">
                <a:latin typeface="HY강B" pitchFamily="18" charset="-127"/>
                <a:ea typeface="HY강B" pitchFamily="18" charset="-127"/>
              </a:rPr>
              <a:t>31</a:t>
            </a:r>
            <a:r>
              <a:rPr lang="ko-KR" altLang="en-US" sz="1100" dirty="0">
                <a:latin typeface="HY강B" pitchFamily="18" charset="-127"/>
                <a:ea typeface="HY강B" pitchFamily="18" charset="-127"/>
              </a:rPr>
              <a:t>일 「세계화</a:t>
            </a:r>
            <a:r>
              <a:rPr lang="en-US" altLang="ko-KR" sz="1100" dirty="0">
                <a:latin typeface="HY강B" pitchFamily="18" charset="-127"/>
                <a:ea typeface="HY강B" pitchFamily="18" charset="-127"/>
              </a:rPr>
              <a:t>·</a:t>
            </a:r>
            <a:r>
              <a:rPr lang="ko-KR" altLang="en-US" sz="1100" dirty="0">
                <a:latin typeface="HY강B" pitchFamily="18" charset="-127"/>
                <a:ea typeface="HY강B" pitchFamily="18" charset="-127"/>
              </a:rPr>
              <a:t>정보화 시대를 주도하는 신교육체제 수립을 위한 교육개혁방안」을 발표하였다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교육개혁방안에는 </a:t>
            </a:r>
            <a:r>
              <a:rPr lang="en-US" altLang="ko-KR" sz="1100" dirty="0">
                <a:latin typeface="HY강B" pitchFamily="18" charset="-127"/>
                <a:ea typeface="HY강B" pitchFamily="18" charset="-127"/>
              </a:rPr>
              <a:t>9</a:t>
            </a:r>
            <a:r>
              <a:rPr lang="ko-KR" altLang="en-US" sz="1100" dirty="0">
                <a:latin typeface="HY강B" pitchFamily="18" charset="-127"/>
                <a:ea typeface="HY강B" pitchFamily="18" charset="-127"/>
              </a:rPr>
              <a:t>개의 정책과제가 제시되었는데 그 중 봉사활동과 관련된 정책과제가 ‘인성 및 창의성을 함양하는 교육 과정’이다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이의 정책과제의 세부내용 중에는 ‘실천 위주의 인성 교육 강화’를 들면서 추진사항의 주요 골자로 청소년의 수련활동과 봉사활동을 「학교 생활기록부」에 반영하는 것을 명시하였다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ko-KR" altLang="en-US" sz="1100" dirty="0" smtClean="0">
                <a:latin typeface="HY강B" pitchFamily="18" charset="-127"/>
                <a:ea typeface="HY강B" pitchFamily="18" charset="-127"/>
              </a:rPr>
              <a:t>법적 근거 </a:t>
            </a:r>
            <a:endParaRPr lang="ko-KR" altLang="en-US" sz="1100" dirty="0">
              <a:latin typeface="HY강B" pitchFamily="18" charset="-127"/>
              <a:ea typeface="HY강B" pitchFamily="18" charset="-127"/>
            </a:endParaRPr>
          </a:p>
          <a:p>
            <a:r>
              <a:rPr lang="en-US" altLang="ko-KR" sz="1100" dirty="0">
                <a:latin typeface="HY강B" pitchFamily="18" charset="-127"/>
                <a:ea typeface="HY강B" pitchFamily="18" charset="-127"/>
              </a:rPr>
              <a:t>1. </a:t>
            </a:r>
            <a:r>
              <a:rPr lang="en-US" altLang="ko-KR" sz="1100" dirty="0" smtClean="0">
                <a:latin typeface="HY강B" pitchFamily="18" charset="-127"/>
                <a:ea typeface="HY강B" pitchFamily="18" charset="-127"/>
              </a:rPr>
              <a:t>19 95</a:t>
            </a:r>
            <a:r>
              <a:rPr lang="ko-KR" altLang="en-US" sz="1100" dirty="0">
                <a:latin typeface="HY강B" pitchFamily="18" charset="-127"/>
                <a:ea typeface="HY강B" pitchFamily="18" charset="-127"/>
              </a:rPr>
              <a:t>년 </a:t>
            </a:r>
            <a:r>
              <a:rPr lang="en-US" altLang="ko-KR" sz="1100" dirty="0">
                <a:latin typeface="HY강B" pitchFamily="18" charset="-127"/>
                <a:ea typeface="HY강B" pitchFamily="18" charset="-127"/>
              </a:rPr>
              <a:t>5</a:t>
            </a:r>
            <a:r>
              <a:rPr lang="ko-KR" altLang="en-US" sz="1100" dirty="0">
                <a:latin typeface="HY강B" pitchFamily="18" charset="-127"/>
                <a:ea typeface="HY강B" pitchFamily="18" charset="-127"/>
              </a:rPr>
              <a:t>월 </a:t>
            </a:r>
            <a:r>
              <a:rPr lang="en-US" altLang="ko-KR" sz="1100" dirty="0">
                <a:latin typeface="HY강B" pitchFamily="18" charset="-127"/>
                <a:ea typeface="HY강B" pitchFamily="18" charset="-127"/>
              </a:rPr>
              <a:t>31</a:t>
            </a:r>
            <a:r>
              <a:rPr lang="ko-KR" altLang="en-US" sz="1100" dirty="0">
                <a:latin typeface="HY강B" pitchFamily="18" charset="-127"/>
                <a:ea typeface="HY강B" pitchFamily="18" charset="-127"/>
              </a:rPr>
              <a:t>일 교육개혁위원회“신교육체제 수립을 위한 교육개혁방안” 제시</a:t>
            </a:r>
          </a:p>
          <a:p>
            <a:r>
              <a:rPr lang="en-US" altLang="ko-KR" sz="1100" dirty="0">
                <a:latin typeface="HY강B" pitchFamily="18" charset="-127"/>
                <a:ea typeface="HY강B" pitchFamily="18" charset="-127"/>
              </a:rPr>
              <a:t>2. </a:t>
            </a:r>
            <a:r>
              <a:rPr lang="ko-KR" altLang="en-US" sz="1100" dirty="0">
                <a:latin typeface="HY강B" pitchFamily="18" charset="-127"/>
                <a:ea typeface="HY강B" pitchFamily="18" charset="-127"/>
              </a:rPr>
              <a:t>교육부 장학자료 제</a:t>
            </a:r>
            <a:r>
              <a:rPr lang="en-US" altLang="ko-KR" sz="1100" dirty="0">
                <a:latin typeface="HY강B" pitchFamily="18" charset="-127"/>
                <a:ea typeface="HY강B" pitchFamily="18" charset="-127"/>
              </a:rPr>
              <a:t>112</a:t>
            </a:r>
            <a:r>
              <a:rPr lang="ko-KR" altLang="en-US" sz="1100" dirty="0">
                <a:latin typeface="HY강B" pitchFamily="18" charset="-127"/>
                <a:ea typeface="HY강B" pitchFamily="18" charset="-127"/>
              </a:rPr>
              <a:t>호 “학생봉사활동운영지침”</a:t>
            </a:r>
            <a:r>
              <a:rPr lang="en-US" altLang="ko-KR" sz="1100" dirty="0">
                <a:latin typeface="HY강B" pitchFamily="18" charset="-127"/>
                <a:ea typeface="HY강B" pitchFamily="18" charset="-127"/>
              </a:rPr>
              <a:t>(1996. 2)</a:t>
            </a:r>
            <a:endParaRPr lang="ko-KR" altLang="en-US" sz="1100" dirty="0">
              <a:latin typeface="HY강B" pitchFamily="18" charset="-127"/>
              <a:ea typeface="HY강B" pitchFamily="18" charset="-127"/>
            </a:endParaRPr>
          </a:p>
          <a:p>
            <a:r>
              <a:rPr lang="en-US" altLang="ko-KR" sz="1100" dirty="0">
                <a:latin typeface="HY강B" pitchFamily="18" charset="-127"/>
                <a:ea typeface="HY강B" pitchFamily="18" charset="-127"/>
              </a:rPr>
              <a:t>3. </a:t>
            </a:r>
            <a:r>
              <a:rPr lang="ko-KR" altLang="en-US" sz="1100" dirty="0">
                <a:latin typeface="HY강B" pitchFamily="18" charset="-127"/>
                <a:ea typeface="HY강B" pitchFamily="18" charset="-127"/>
              </a:rPr>
              <a:t>교육부 장학자료 제</a:t>
            </a:r>
            <a:r>
              <a:rPr lang="en-US" altLang="ko-KR" sz="1100" dirty="0">
                <a:latin typeface="HY강B" pitchFamily="18" charset="-127"/>
                <a:ea typeface="HY강B" pitchFamily="18" charset="-127"/>
              </a:rPr>
              <a:t>113</a:t>
            </a:r>
            <a:r>
              <a:rPr lang="ko-KR" altLang="en-US" sz="1100" dirty="0">
                <a:latin typeface="HY강B" pitchFamily="18" charset="-127"/>
                <a:ea typeface="HY강B" pitchFamily="18" charset="-127"/>
              </a:rPr>
              <a:t>호 “봉사활동 이론과 실제”</a:t>
            </a:r>
            <a:r>
              <a:rPr lang="en-US" altLang="ko-KR" sz="1100" dirty="0">
                <a:latin typeface="HY강B" pitchFamily="18" charset="-127"/>
                <a:ea typeface="HY강B" pitchFamily="18" charset="-127"/>
              </a:rPr>
              <a:t>(1996. 2)</a:t>
            </a:r>
            <a:endParaRPr lang="ko-KR" altLang="en-US" sz="1100" dirty="0">
              <a:latin typeface="HY강B" pitchFamily="18" charset="-127"/>
              <a:ea typeface="HY강B" pitchFamily="18" charset="-127"/>
            </a:endParaRPr>
          </a:p>
          <a:p>
            <a:r>
              <a:rPr lang="en-US" altLang="ko-KR" sz="1100" dirty="0">
                <a:latin typeface="HY강B" pitchFamily="18" charset="-127"/>
                <a:ea typeface="HY강B" pitchFamily="18" charset="-127"/>
              </a:rPr>
              <a:t>4. </a:t>
            </a:r>
            <a:r>
              <a:rPr lang="ko-KR" altLang="en-US" sz="1100" dirty="0">
                <a:latin typeface="HY강B" pitchFamily="18" charset="-127"/>
                <a:ea typeface="HY강B" pitchFamily="18" charset="-127"/>
              </a:rPr>
              <a:t>국무총리 지시 제</a:t>
            </a:r>
            <a:r>
              <a:rPr lang="en-US" altLang="ko-KR" sz="1100" dirty="0">
                <a:latin typeface="HY강B" pitchFamily="18" charset="-127"/>
                <a:ea typeface="HY강B" pitchFamily="18" charset="-127"/>
              </a:rPr>
              <a:t>2000-21</a:t>
            </a:r>
            <a:r>
              <a:rPr lang="ko-KR" altLang="en-US" sz="1100" dirty="0">
                <a:latin typeface="HY강B" pitchFamily="18" charset="-127"/>
                <a:ea typeface="HY강B" pitchFamily="18" charset="-127"/>
              </a:rPr>
              <a:t>호</a:t>
            </a:r>
            <a:r>
              <a:rPr lang="en-US" altLang="ko-KR" sz="1100" dirty="0">
                <a:latin typeface="HY강B" pitchFamily="18" charset="-127"/>
                <a:ea typeface="HY강B" pitchFamily="18" charset="-127"/>
              </a:rPr>
              <a:t>(2000. 06. 16)</a:t>
            </a:r>
            <a:endParaRPr lang="ko-KR" altLang="en-US" sz="1100" dirty="0">
              <a:latin typeface="HY강B" pitchFamily="18" charset="-127"/>
              <a:ea typeface="HY강B" pitchFamily="18" charset="-127"/>
            </a:endParaRPr>
          </a:p>
          <a:p>
            <a:r>
              <a:rPr lang="en-US" altLang="ko-KR" sz="1100" dirty="0">
                <a:latin typeface="HY강B" pitchFamily="18" charset="-127"/>
                <a:ea typeface="HY강B" pitchFamily="18" charset="-127"/>
              </a:rPr>
              <a:t>5. </a:t>
            </a:r>
            <a:r>
              <a:rPr lang="ko-KR" altLang="en-US" sz="1100" dirty="0">
                <a:latin typeface="HY강B" pitchFamily="18" charset="-127"/>
                <a:ea typeface="HY강B" pitchFamily="18" charset="-127"/>
              </a:rPr>
              <a:t>교육부 학교</a:t>
            </a:r>
            <a:r>
              <a:rPr lang="en-US" altLang="ko-KR" sz="1100" dirty="0">
                <a:latin typeface="HY강B" pitchFamily="18" charset="-127"/>
                <a:ea typeface="HY강B" pitchFamily="18" charset="-127"/>
              </a:rPr>
              <a:t>81232-2082(2000. 11. 21) </a:t>
            </a:r>
            <a:endParaRPr lang="en-US" altLang="ko-KR" sz="1100" dirty="0" smtClean="0">
              <a:latin typeface="HY강B" pitchFamily="18" charset="-127"/>
              <a:ea typeface="HY강B" pitchFamily="18" charset="-127"/>
            </a:endParaRPr>
          </a:p>
          <a:p>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초</a:t>
            </a:r>
            <a:r>
              <a:rPr lang="en-US" altLang="ko-KR" sz="1100" dirty="0">
                <a:latin typeface="HY강B" pitchFamily="18" charset="-127"/>
                <a:ea typeface="HY강B" pitchFamily="18" charset="-127"/>
              </a:rPr>
              <a:t>·</a:t>
            </a:r>
            <a:r>
              <a:rPr lang="ko-KR" altLang="en-US" sz="1100" dirty="0">
                <a:latin typeface="HY강B" pitchFamily="18" charset="-127"/>
                <a:ea typeface="HY강B" pitchFamily="18" charset="-127"/>
              </a:rPr>
              <a:t>중</a:t>
            </a:r>
            <a:r>
              <a:rPr lang="en-US" altLang="ko-KR" sz="1100" dirty="0">
                <a:latin typeface="HY강B" pitchFamily="18" charset="-127"/>
                <a:ea typeface="HY강B" pitchFamily="18" charset="-127"/>
              </a:rPr>
              <a:t>·</a:t>
            </a:r>
            <a:r>
              <a:rPr lang="ko-KR" altLang="en-US" sz="1100" dirty="0">
                <a:latin typeface="HY강B" pitchFamily="18" charset="-127"/>
                <a:ea typeface="HY강B" pitchFamily="18" charset="-127"/>
              </a:rPr>
              <a:t>고등학교 학생봉사활동제도 운영 </a:t>
            </a:r>
            <a:r>
              <a:rPr lang="ko-KR" altLang="en-US" sz="1100" dirty="0" smtClean="0">
                <a:latin typeface="HY강B" pitchFamily="18" charset="-127"/>
                <a:ea typeface="HY강B" pitchFamily="18" charset="-127"/>
              </a:rPr>
              <a:t>개선지침</a:t>
            </a:r>
            <a:endParaRPr lang="ko-KR" altLang="en-US" sz="1100" dirty="0">
              <a:latin typeface="HY강B" pitchFamily="18" charset="-127"/>
              <a:ea typeface="HY강B" pitchFamily="18" charset="-127"/>
            </a:endParaRPr>
          </a:p>
          <a:p>
            <a:r>
              <a:rPr lang="en-US" altLang="ko-KR" sz="1100" dirty="0">
                <a:latin typeface="HY강B" pitchFamily="18" charset="-127"/>
                <a:ea typeface="HY강B" pitchFamily="18" charset="-127"/>
              </a:rPr>
              <a:t>6. </a:t>
            </a:r>
            <a:r>
              <a:rPr lang="ko-KR" altLang="en-US" sz="1100" dirty="0">
                <a:latin typeface="HY강B" pitchFamily="18" charset="-127"/>
                <a:ea typeface="HY강B" pitchFamily="18" charset="-127"/>
              </a:rPr>
              <a:t>교육부 학교</a:t>
            </a:r>
            <a:r>
              <a:rPr lang="en-US" altLang="ko-KR" sz="1100" dirty="0">
                <a:latin typeface="HY강B" pitchFamily="18" charset="-127"/>
                <a:ea typeface="HY강B" pitchFamily="18" charset="-127"/>
              </a:rPr>
              <a:t>81232-2083(2000. 11. 21) </a:t>
            </a:r>
            <a:r>
              <a:rPr lang="ko-KR" altLang="en-US" sz="1100" dirty="0">
                <a:latin typeface="HY강B" pitchFamily="18" charset="-127"/>
                <a:ea typeface="HY강B" pitchFamily="18" charset="-127"/>
              </a:rPr>
              <a:t>학생봉사활동 지도편람 </a:t>
            </a:r>
          </a:p>
          <a:p>
            <a:pPr>
              <a:lnSpc>
                <a:spcPct val="150000"/>
              </a:lnSpc>
            </a:pPr>
            <a:endParaRPr lang="ko-KR" altLang="en-US" sz="1050" dirty="0">
              <a:latin typeface="HY강B" pitchFamily="18" charset="-127"/>
              <a:ea typeface="HY강B" pitchFamily="18" charset="-127"/>
            </a:endParaRPr>
          </a:p>
        </p:txBody>
      </p:sp>
      <p:sp>
        <p:nvSpPr>
          <p:cNvPr id="5" name="슬라이드 번호 개체 틀 4"/>
          <p:cNvSpPr>
            <a:spLocks noGrp="1"/>
          </p:cNvSpPr>
          <p:nvPr>
            <p:ph type="sldNum" sz="quarter" idx="12"/>
          </p:nvPr>
        </p:nvSpPr>
        <p:spPr/>
        <p:txBody>
          <a:bodyPr/>
          <a:lstStyle/>
          <a:p>
            <a:fld id="{FB5D2FAA-0FDA-409F-89F0-564FE270511B}" type="slidenum">
              <a:rPr lang="ko-KR" altLang="en-US" smtClean="0"/>
              <a:pPr/>
              <a:t>19</a:t>
            </a:fld>
            <a:endParaRPr lang="ko-KR"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76872" y="755576"/>
            <a:ext cx="1037463" cy="400110"/>
          </a:xfrm>
          <a:prstGeom prst="rect">
            <a:avLst/>
          </a:prstGeom>
          <a:noFill/>
        </p:spPr>
        <p:txBody>
          <a:bodyPr wrap="none" rtlCol="0">
            <a:spAutoFit/>
          </a:bodyPr>
          <a:lstStyle/>
          <a:p>
            <a:r>
              <a:rPr lang="ko-KR" altLang="en-US" sz="2000" b="1" dirty="0" smtClean="0">
                <a:solidFill>
                  <a:schemeClr val="accent4"/>
                </a:solidFill>
                <a:effectLst>
                  <a:outerShdw blurRad="38100" dist="38100" dir="2700000" algn="tl">
                    <a:srgbClr val="000000">
                      <a:alpha val="43137"/>
                    </a:srgbClr>
                  </a:outerShdw>
                </a:effectLst>
                <a:latin typeface="HY궁서" pitchFamily="18" charset="-127"/>
                <a:ea typeface="HY궁서" pitchFamily="18" charset="-127"/>
              </a:rPr>
              <a:t>참 사랑</a:t>
            </a:r>
            <a:endParaRPr lang="ko-KR" altLang="en-US" sz="2000" b="1" dirty="0">
              <a:solidFill>
                <a:schemeClr val="accent4"/>
              </a:solidFill>
              <a:effectLst>
                <a:outerShdw blurRad="38100" dist="38100" dir="2700000" algn="tl">
                  <a:srgbClr val="000000">
                    <a:alpha val="43137"/>
                  </a:srgbClr>
                </a:outerShdw>
              </a:effectLst>
              <a:latin typeface="HY궁서" pitchFamily="18" charset="-127"/>
              <a:ea typeface="HY궁서" pitchFamily="18" charset="-127"/>
            </a:endParaRPr>
          </a:p>
        </p:txBody>
      </p:sp>
      <p:sp>
        <p:nvSpPr>
          <p:cNvPr id="5" name="TextBox 4"/>
          <p:cNvSpPr txBox="1"/>
          <p:nvPr/>
        </p:nvSpPr>
        <p:spPr>
          <a:xfrm>
            <a:off x="452739" y="1331640"/>
            <a:ext cx="5944614" cy="7474803"/>
          </a:xfrm>
          <a:prstGeom prst="rect">
            <a:avLst/>
          </a:prstGeom>
          <a:noFill/>
        </p:spPr>
        <p:txBody>
          <a:bodyPr wrap="square" rtlCol="0">
            <a:spAutoFit/>
          </a:bodyPr>
          <a:lstStyle/>
          <a:p>
            <a:pPr>
              <a:lnSpc>
                <a:spcPct val="150000"/>
              </a:lnSpc>
            </a:pPr>
            <a:r>
              <a:rPr lang="ko-KR" altLang="en-US" sz="1400" dirty="0">
                <a:solidFill>
                  <a:schemeClr val="accent4"/>
                </a:solidFill>
                <a:latin typeface="HY궁서" pitchFamily="18" charset="-127"/>
                <a:ea typeface="HY궁서" pitchFamily="18" charset="-127"/>
              </a:rPr>
              <a:t>참 사랑은 계산하지 않고 모든 것을 아낌없이 주는데 있으니 </a:t>
            </a:r>
          </a:p>
          <a:p>
            <a:pPr>
              <a:lnSpc>
                <a:spcPct val="150000"/>
              </a:lnSpc>
            </a:pPr>
            <a:r>
              <a:rPr lang="ko-KR" altLang="en-US" sz="1400" dirty="0">
                <a:solidFill>
                  <a:schemeClr val="accent4"/>
                </a:solidFill>
                <a:latin typeface="HY궁서" pitchFamily="18" charset="-127"/>
                <a:ea typeface="HY궁서" pitchFamily="18" charset="-127"/>
              </a:rPr>
              <a:t>믿음이 서지 않는다면 조용히 눈감고 기도하자</a:t>
            </a:r>
            <a:r>
              <a:rPr lang="en-US" altLang="ko-KR" sz="1400" dirty="0">
                <a:solidFill>
                  <a:schemeClr val="accent4"/>
                </a:solidFill>
                <a:latin typeface="HY궁서" pitchFamily="18" charset="-127"/>
                <a:ea typeface="HY궁서" pitchFamily="18" charset="-127"/>
              </a:rPr>
              <a:t>. </a:t>
            </a:r>
            <a:endParaRPr lang="ko-KR" altLang="en-US" sz="1400" dirty="0">
              <a:solidFill>
                <a:schemeClr val="accent4"/>
              </a:solidFill>
              <a:latin typeface="HY궁서" pitchFamily="18" charset="-127"/>
              <a:ea typeface="HY궁서" pitchFamily="18" charset="-127"/>
            </a:endParaRPr>
          </a:p>
          <a:p>
            <a:pPr>
              <a:lnSpc>
                <a:spcPct val="150000"/>
              </a:lnSpc>
            </a:pPr>
            <a:r>
              <a:rPr lang="ko-KR" altLang="en-US" sz="1400" dirty="0">
                <a:solidFill>
                  <a:schemeClr val="accent4"/>
                </a:solidFill>
                <a:latin typeface="HY궁서" pitchFamily="18" charset="-127"/>
                <a:ea typeface="HY궁서" pitchFamily="18" charset="-127"/>
              </a:rPr>
              <a:t>참 사랑은 언제나 내 안에서 포근함과 행복을 느끼게 </a:t>
            </a:r>
            <a:r>
              <a:rPr lang="ko-KR" altLang="en-US" sz="1400" dirty="0" smtClean="0">
                <a:solidFill>
                  <a:schemeClr val="accent4"/>
                </a:solidFill>
                <a:latin typeface="HY궁서" pitchFamily="18" charset="-127"/>
                <a:ea typeface="HY궁서" pitchFamily="18" charset="-127"/>
              </a:rPr>
              <a:t>하고</a:t>
            </a:r>
            <a:endParaRPr lang="en-US" altLang="ko-KR" sz="1400" dirty="0" smtClean="0">
              <a:solidFill>
                <a:schemeClr val="accent4"/>
              </a:solidFill>
              <a:latin typeface="HY궁서" pitchFamily="18" charset="-127"/>
              <a:ea typeface="HY궁서" pitchFamily="18" charset="-127"/>
            </a:endParaRPr>
          </a:p>
          <a:p>
            <a:pPr>
              <a:lnSpc>
                <a:spcPct val="150000"/>
              </a:lnSpc>
            </a:pPr>
            <a:endParaRPr lang="ko-KR" altLang="en-US" sz="1400" dirty="0">
              <a:solidFill>
                <a:schemeClr val="accent4"/>
              </a:solidFill>
              <a:latin typeface="HY궁서" pitchFamily="18" charset="-127"/>
              <a:ea typeface="HY궁서" pitchFamily="18" charset="-127"/>
            </a:endParaRPr>
          </a:p>
          <a:p>
            <a:pPr>
              <a:lnSpc>
                <a:spcPct val="150000"/>
              </a:lnSpc>
            </a:pPr>
            <a:r>
              <a:rPr lang="ko-KR" altLang="en-US" sz="1400" dirty="0">
                <a:solidFill>
                  <a:schemeClr val="accent4"/>
                </a:solidFill>
                <a:latin typeface="HY궁서" pitchFamily="18" charset="-127"/>
                <a:ea typeface="HY궁서" pitchFamily="18" charset="-127"/>
              </a:rPr>
              <a:t>무엇이든 할 수 있다는 의욕이 불가능을 가능으로 만들어 주며 </a:t>
            </a:r>
          </a:p>
          <a:p>
            <a:pPr>
              <a:lnSpc>
                <a:spcPct val="150000"/>
              </a:lnSpc>
            </a:pPr>
            <a:r>
              <a:rPr lang="ko-KR" altLang="en-US" sz="1400" dirty="0">
                <a:solidFill>
                  <a:schemeClr val="accent4"/>
                </a:solidFill>
                <a:latin typeface="HY궁서" pitchFamily="18" charset="-127"/>
                <a:ea typeface="HY궁서" pitchFamily="18" charset="-127"/>
              </a:rPr>
              <a:t>용서하는 법과 배려하는 법을 배우고 </a:t>
            </a:r>
          </a:p>
          <a:p>
            <a:pPr>
              <a:lnSpc>
                <a:spcPct val="150000"/>
              </a:lnSpc>
            </a:pPr>
            <a:r>
              <a:rPr lang="ko-KR" altLang="en-US" sz="1400" dirty="0">
                <a:solidFill>
                  <a:schemeClr val="accent4"/>
                </a:solidFill>
                <a:latin typeface="HY궁서" pitchFamily="18" charset="-127"/>
                <a:ea typeface="HY궁서" pitchFamily="18" charset="-127"/>
              </a:rPr>
              <a:t>하찮은 일도 즐거운 마음으로 하게 하니 </a:t>
            </a:r>
          </a:p>
          <a:p>
            <a:pPr>
              <a:lnSpc>
                <a:spcPct val="150000"/>
              </a:lnSpc>
            </a:pPr>
            <a:r>
              <a:rPr lang="ko-KR" altLang="en-US" sz="1400" dirty="0">
                <a:solidFill>
                  <a:schemeClr val="accent4"/>
                </a:solidFill>
                <a:latin typeface="HY궁서" pitchFamily="18" charset="-127"/>
                <a:ea typeface="HY궁서" pitchFamily="18" charset="-127"/>
              </a:rPr>
              <a:t>작은 일에 충실함은 진실로 위대한 일이다</a:t>
            </a:r>
            <a:r>
              <a:rPr lang="en-US" altLang="ko-KR" sz="1400" dirty="0" smtClean="0">
                <a:solidFill>
                  <a:schemeClr val="accent4"/>
                </a:solidFill>
                <a:latin typeface="HY궁서" pitchFamily="18" charset="-127"/>
                <a:ea typeface="HY궁서" pitchFamily="18" charset="-127"/>
              </a:rPr>
              <a:t>.</a:t>
            </a:r>
          </a:p>
          <a:p>
            <a:pPr>
              <a:lnSpc>
                <a:spcPct val="150000"/>
              </a:lnSpc>
            </a:pPr>
            <a:endParaRPr lang="ko-KR" altLang="en-US" sz="1400" dirty="0">
              <a:solidFill>
                <a:schemeClr val="accent4"/>
              </a:solidFill>
              <a:latin typeface="HY궁서" pitchFamily="18" charset="-127"/>
              <a:ea typeface="HY궁서" pitchFamily="18" charset="-127"/>
            </a:endParaRPr>
          </a:p>
          <a:p>
            <a:pPr>
              <a:lnSpc>
                <a:spcPct val="150000"/>
              </a:lnSpc>
            </a:pPr>
            <a:r>
              <a:rPr lang="ko-KR" altLang="en-US" sz="1400" dirty="0">
                <a:solidFill>
                  <a:schemeClr val="accent4"/>
                </a:solidFill>
                <a:latin typeface="HY궁서" pitchFamily="18" charset="-127"/>
                <a:ea typeface="HY궁서" pitchFamily="18" charset="-127"/>
              </a:rPr>
              <a:t>인간은 서로 사랑하고 사랑 받기 위해 창조되었다</a:t>
            </a:r>
            <a:r>
              <a:rPr lang="en-US" altLang="ko-KR" sz="1400" dirty="0">
                <a:solidFill>
                  <a:schemeClr val="accent4"/>
                </a:solidFill>
                <a:latin typeface="HY궁서" pitchFamily="18" charset="-127"/>
                <a:ea typeface="HY궁서" pitchFamily="18" charset="-127"/>
              </a:rPr>
              <a:t>. </a:t>
            </a:r>
            <a:endParaRPr lang="ko-KR" altLang="en-US" sz="1400" dirty="0">
              <a:solidFill>
                <a:schemeClr val="accent4"/>
              </a:solidFill>
              <a:latin typeface="HY궁서" pitchFamily="18" charset="-127"/>
              <a:ea typeface="HY궁서" pitchFamily="18" charset="-127"/>
            </a:endParaRPr>
          </a:p>
          <a:p>
            <a:pPr>
              <a:lnSpc>
                <a:spcPct val="150000"/>
              </a:lnSpc>
            </a:pPr>
            <a:r>
              <a:rPr lang="ko-KR" altLang="en-US" sz="1400" dirty="0">
                <a:solidFill>
                  <a:schemeClr val="accent4"/>
                </a:solidFill>
                <a:latin typeface="HY궁서" pitchFamily="18" charset="-127"/>
                <a:ea typeface="HY궁서" pitchFamily="18" charset="-127"/>
              </a:rPr>
              <a:t>내 가정에 고통이 있다면 함께 고통을 나누고 용서하는 곳으로 만들어라</a:t>
            </a:r>
            <a:r>
              <a:rPr lang="en-US" altLang="ko-KR" sz="1400" dirty="0">
                <a:solidFill>
                  <a:schemeClr val="accent4"/>
                </a:solidFill>
                <a:latin typeface="HY궁서" pitchFamily="18" charset="-127"/>
                <a:ea typeface="HY궁서" pitchFamily="18" charset="-127"/>
              </a:rPr>
              <a:t>. </a:t>
            </a:r>
            <a:endParaRPr lang="ko-KR" altLang="en-US" sz="1400" dirty="0">
              <a:solidFill>
                <a:schemeClr val="accent4"/>
              </a:solidFill>
              <a:latin typeface="HY궁서" pitchFamily="18" charset="-127"/>
              <a:ea typeface="HY궁서" pitchFamily="18" charset="-127"/>
            </a:endParaRPr>
          </a:p>
          <a:p>
            <a:pPr>
              <a:lnSpc>
                <a:spcPct val="150000"/>
              </a:lnSpc>
            </a:pPr>
            <a:r>
              <a:rPr lang="ko-KR" altLang="en-US" sz="1400" dirty="0">
                <a:solidFill>
                  <a:schemeClr val="accent4"/>
                </a:solidFill>
                <a:latin typeface="HY궁서" pitchFamily="18" charset="-127"/>
                <a:ea typeface="HY궁서" pitchFamily="18" charset="-127"/>
              </a:rPr>
              <a:t>무엇이든 많이 가지려 할 때 상대에게 줄 수 있는 것은 적어진다</a:t>
            </a:r>
            <a:r>
              <a:rPr lang="en-US" altLang="ko-KR" sz="1400" dirty="0">
                <a:solidFill>
                  <a:schemeClr val="accent4"/>
                </a:solidFill>
                <a:latin typeface="HY궁서" pitchFamily="18" charset="-127"/>
                <a:ea typeface="HY궁서" pitchFamily="18" charset="-127"/>
              </a:rPr>
              <a:t>. </a:t>
            </a:r>
            <a:endParaRPr lang="ko-KR" altLang="en-US" sz="1400" dirty="0">
              <a:solidFill>
                <a:schemeClr val="accent4"/>
              </a:solidFill>
              <a:latin typeface="HY궁서" pitchFamily="18" charset="-127"/>
              <a:ea typeface="HY궁서" pitchFamily="18" charset="-127"/>
            </a:endParaRPr>
          </a:p>
          <a:p>
            <a:pPr>
              <a:lnSpc>
                <a:spcPct val="150000"/>
              </a:lnSpc>
            </a:pPr>
            <a:r>
              <a:rPr lang="ko-KR" altLang="en-US" sz="1400" dirty="0">
                <a:solidFill>
                  <a:schemeClr val="accent4"/>
                </a:solidFill>
                <a:latin typeface="HY궁서" pitchFamily="18" charset="-127"/>
                <a:ea typeface="HY궁서" pitchFamily="18" charset="-127"/>
              </a:rPr>
              <a:t>물질의 가난은 놀라운 선물이다</a:t>
            </a:r>
            <a:r>
              <a:rPr lang="en-US" altLang="ko-KR" sz="1400" dirty="0">
                <a:solidFill>
                  <a:schemeClr val="accent4"/>
                </a:solidFill>
                <a:latin typeface="HY궁서" pitchFamily="18" charset="-127"/>
                <a:ea typeface="HY궁서" pitchFamily="18" charset="-127"/>
              </a:rPr>
              <a:t>. </a:t>
            </a:r>
            <a:endParaRPr lang="ko-KR" altLang="en-US" sz="1400" dirty="0">
              <a:solidFill>
                <a:schemeClr val="accent4"/>
              </a:solidFill>
              <a:latin typeface="HY궁서" pitchFamily="18" charset="-127"/>
              <a:ea typeface="HY궁서" pitchFamily="18" charset="-127"/>
            </a:endParaRPr>
          </a:p>
          <a:p>
            <a:pPr>
              <a:lnSpc>
                <a:spcPct val="150000"/>
              </a:lnSpc>
            </a:pPr>
            <a:r>
              <a:rPr lang="ko-KR" altLang="en-US" sz="1400" dirty="0">
                <a:solidFill>
                  <a:schemeClr val="accent4"/>
                </a:solidFill>
                <a:latin typeface="HY궁서" pitchFamily="18" charset="-127"/>
                <a:ea typeface="HY궁서" pitchFamily="18" charset="-127"/>
              </a:rPr>
              <a:t>마음이 가난한 사람은 고달픈 인생살이를 한탄하지만 </a:t>
            </a:r>
          </a:p>
          <a:p>
            <a:pPr>
              <a:lnSpc>
                <a:spcPct val="150000"/>
              </a:lnSpc>
            </a:pPr>
            <a:r>
              <a:rPr lang="ko-KR" altLang="en-US" sz="1400" dirty="0">
                <a:solidFill>
                  <a:schemeClr val="accent4"/>
                </a:solidFill>
                <a:latin typeface="HY궁서" pitchFamily="18" charset="-127"/>
                <a:ea typeface="HY궁서" pitchFamily="18" charset="-127"/>
              </a:rPr>
              <a:t>물질이 가난한 사람은 불평 없이 강인한 의지를 보여주는 스승이다</a:t>
            </a:r>
            <a:r>
              <a:rPr lang="en-US" altLang="ko-KR" sz="1400" dirty="0">
                <a:solidFill>
                  <a:schemeClr val="accent4"/>
                </a:solidFill>
                <a:latin typeface="HY궁서" pitchFamily="18" charset="-127"/>
                <a:ea typeface="HY궁서" pitchFamily="18" charset="-127"/>
              </a:rPr>
              <a:t>. </a:t>
            </a:r>
            <a:endParaRPr lang="en-US" altLang="ko-KR" sz="1400" dirty="0" smtClean="0">
              <a:solidFill>
                <a:schemeClr val="accent4"/>
              </a:solidFill>
              <a:latin typeface="HY궁서" pitchFamily="18" charset="-127"/>
              <a:ea typeface="HY궁서" pitchFamily="18" charset="-127"/>
            </a:endParaRPr>
          </a:p>
          <a:p>
            <a:pPr>
              <a:lnSpc>
                <a:spcPct val="150000"/>
              </a:lnSpc>
            </a:pPr>
            <a:endParaRPr lang="ko-KR" altLang="en-US" sz="1400" dirty="0">
              <a:solidFill>
                <a:schemeClr val="accent4"/>
              </a:solidFill>
              <a:latin typeface="HY궁서" pitchFamily="18" charset="-127"/>
              <a:ea typeface="HY궁서" pitchFamily="18" charset="-127"/>
            </a:endParaRPr>
          </a:p>
          <a:p>
            <a:pPr>
              <a:lnSpc>
                <a:spcPct val="150000"/>
              </a:lnSpc>
            </a:pPr>
            <a:r>
              <a:rPr lang="ko-KR" altLang="en-US" sz="1400" dirty="0">
                <a:solidFill>
                  <a:schemeClr val="accent4"/>
                </a:solidFill>
                <a:latin typeface="HY궁서" pitchFamily="18" charset="-127"/>
                <a:ea typeface="HY궁서" pitchFamily="18" charset="-127"/>
              </a:rPr>
              <a:t>어떤 일에 실패했다고 마음 상하지 말라</a:t>
            </a:r>
            <a:r>
              <a:rPr lang="en-US" altLang="ko-KR" sz="1400" dirty="0">
                <a:solidFill>
                  <a:schemeClr val="accent4"/>
                </a:solidFill>
                <a:latin typeface="HY궁서" pitchFamily="18" charset="-127"/>
                <a:ea typeface="HY궁서" pitchFamily="18" charset="-127"/>
              </a:rPr>
              <a:t>. </a:t>
            </a:r>
            <a:endParaRPr lang="ko-KR" altLang="en-US" sz="1400" dirty="0">
              <a:solidFill>
                <a:schemeClr val="accent4"/>
              </a:solidFill>
              <a:latin typeface="HY궁서" pitchFamily="18" charset="-127"/>
              <a:ea typeface="HY궁서" pitchFamily="18" charset="-127"/>
            </a:endParaRPr>
          </a:p>
          <a:p>
            <a:pPr>
              <a:lnSpc>
                <a:spcPct val="150000"/>
              </a:lnSpc>
            </a:pPr>
            <a:r>
              <a:rPr lang="ko-KR" altLang="en-US" sz="1400" dirty="0">
                <a:solidFill>
                  <a:schemeClr val="accent4"/>
                </a:solidFill>
                <a:latin typeface="HY궁서" pitchFamily="18" charset="-127"/>
                <a:ea typeface="HY궁서" pitchFamily="18" charset="-127"/>
              </a:rPr>
              <a:t>그 일에 최선을 다했다면 작은 실패로 더 큰 것을 얻을 수 있으며 </a:t>
            </a:r>
          </a:p>
          <a:p>
            <a:pPr>
              <a:lnSpc>
                <a:spcPct val="150000"/>
              </a:lnSpc>
            </a:pPr>
            <a:r>
              <a:rPr lang="ko-KR" altLang="en-US" sz="1400" dirty="0">
                <a:solidFill>
                  <a:schemeClr val="accent4"/>
                </a:solidFill>
                <a:latin typeface="HY궁서" pitchFamily="18" charset="-127"/>
                <a:ea typeface="HY궁서" pitchFamily="18" charset="-127"/>
              </a:rPr>
              <a:t>한 번의 실패 경험으로 두 번 다시 실패하지 않는 인생에 밑거름이 되어 </a:t>
            </a:r>
          </a:p>
          <a:p>
            <a:pPr>
              <a:lnSpc>
                <a:spcPct val="150000"/>
              </a:lnSpc>
            </a:pPr>
            <a:r>
              <a:rPr lang="ko-KR" altLang="en-US" sz="1400" dirty="0">
                <a:solidFill>
                  <a:schemeClr val="accent4"/>
                </a:solidFill>
                <a:latin typeface="HY궁서" pitchFamily="18" charset="-127"/>
                <a:ea typeface="HY궁서" pitchFamily="18" charset="-127"/>
              </a:rPr>
              <a:t>어떤 일에도 좌절하지 않고 꿋꿋이 살아가는 교훈이 되어 줄 것이다</a:t>
            </a:r>
            <a:r>
              <a:rPr lang="en-US" altLang="ko-KR" sz="1400" dirty="0">
                <a:solidFill>
                  <a:schemeClr val="accent4"/>
                </a:solidFill>
                <a:latin typeface="HY궁서" pitchFamily="18" charset="-127"/>
                <a:ea typeface="HY궁서" pitchFamily="18" charset="-127"/>
              </a:rPr>
              <a:t>. </a:t>
            </a:r>
            <a:endParaRPr lang="ko-KR" altLang="en-US" sz="1400" dirty="0">
              <a:solidFill>
                <a:schemeClr val="accent4"/>
              </a:solidFill>
              <a:latin typeface="HY궁서" pitchFamily="18" charset="-127"/>
              <a:ea typeface="HY궁서" pitchFamily="18" charset="-127"/>
            </a:endParaRPr>
          </a:p>
          <a:p>
            <a:pPr>
              <a:lnSpc>
                <a:spcPct val="150000"/>
              </a:lnSpc>
            </a:pPr>
            <a:r>
              <a:rPr lang="ko-KR" altLang="en-US" sz="1400" dirty="0">
                <a:solidFill>
                  <a:schemeClr val="accent4"/>
                </a:solidFill>
                <a:latin typeface="HY궁서" pitchFamily="18" charset="-127"/>
                <a:ea typeface="HY궁서" pitchFamily="18" charset="-127"/>
              </a:rPr>
              <a:t>허욕과 허영을 버리고 허심탄회하게 사랑할 수 있는 기쁜 마음을 갖도록 하자</a:t>
            </a:r>
            <a:r>
              <a:rPr lang="en-US" altLang="ko-KR" sz="1400" dirty="0">
                <a:solidFill>
                  <a:schemeClr val="accent4"/>
                </a:solidFill>
                <a:latin typeface="HY궁서" pitchFamily="18" charset="-127"/>
                <a:ea typeface="HY궁서" pitchFamily="18" charset="-127"/>
              </a:rPr>
              <a:t>.</a:t>
            </a:r>
            <a:endParaRPr lang="ko-KR" altLang="en-US" sz="1400" dirty="0">
              <a:solidFill>
                <a:schemeClr val="accent4"/>
              </a:solidFill>
              <a:latin typeface="HY궁서" pitchFamily="18" charset="-127"/>
              <a:ea typeface="HY궁서" pitchFamily="18" charset="-127"/>
            </a:endParaRPr>
          </a:p>
          <a:p>
            <a:pPr>
              <a:lnSpc>
                <a:spcPct val="150000"/>
              </a:lnSpc>
            </a:pPr>
            <a:endParaRPr lang="ko-KR" altLang="en-US" sz="1400" dirty="0">
              <a:latin typeface="HY궁서" pitchFamily="18" charset="-127"/>
              <a:ea typeface="HY궁서" pitchFamily="18" charset="-127"/>
            </a:endParaRPr>
          </a:p>
        </p:txBody>
      </p:sp>
      <p:sp>
        <p:nvSpPr>
          <p:cNvPr id="6" name="TextBox 5"/>
          <p:cNvSpPr txBox="1"/>
          <p:nvPr/>
        </p:nvSpPr>
        <p:spPr>
          <a:xfrm>
            <a:off x="4149080" y="8460432"/>
            <a:ext cx="2304256" cy="461665"/>
          </a:xfrm>
          <a:prstGeom prst="rect">
            <a:avLst/>
          </a:prstGeom>
          <a:noFill/>
        </p:spPr>
        <p:txBody>
          <a:bodyPr wrap="square" rtlCol="0">
            <a:spAutoFit/>
          </a:bodyPr>
          <a:lstStyle/>
          <a:p>
            <a:pPr>
              <a:lnSpc>
                <a:spcPct val="150000"/>
              </a:lnSpc>
            </a:pPr>
            <a:r>
              <a:rPr lang="en-US" altLang="ko-KR" sz="1600" dirty="0">
                <a:solidFill>
                  <a:schemeClr val="accent4"/>
                </a:solidFill>
                <a:latin typeface="HY궁서" pitchFamily="18" charset="-127"/>
                <a:ea typeface="HY궁서" pitchFamily="18" charset="-127"/>
              </a:rPr>
              <a:t>- </a:t>
            </a:r>
            <a:r>
              <a:rPr lang="ko-KR" altLang="en-US" sz="1600" dirty="0" err="1">
                <a:solidFill>
                  <a:schemeClr val="accent4"/>
                </a:solidFill>
                <a:latin typeface="HY궁서" pitchFamily="18" charset="-127"/>
                <a:ea typeface="HY궁서" pitchFamily="18" charset="-127"/>
              </a:rPr>
              <a:t>테레사</a:t>
            </a:r>
            <a:r>
              <a:rPr lang="ko-KR" altLang="en-US" sz="1600" dirty="0">
                <a:solidFill>
                  <a:schemeClr val="accent4"/>
                </a:solidFill>
                <a:latin typeface="HY궁서" pitchFamily="18" charset="-127"/>
                <a:ea typeface="HY궁서" pitchFamily="18" charset="-127"/>
              </a:rPr>
              <a:t> 수녀의 잠언</a:t>
            </a:r>
          </a:p>
        </p:txBody>
      </p:sp>
      <p:pic>
        <p:nvPicPr>
          <p:cNvPr id="26627" name="Picture 3" descr="C:\Documents and Settings\권예은\Local Settings\Temporary Internet Files\Content.IE5\R6URVC64\MC900355519[1].wmf"/>
          <p:cNvPicPr>
            <a:picLocks noChangeAspect="1" noChangeArrowheads="1"/>
          </p:cNvPicPr>
          <p:nvPr/>
        </p:nvPicPr>
        <p:blipFill>
          <a:blip r:embed="rId2" cstate="print"/>
          <a:srcRect/>
          <a:stretch>
            <a:fillRect/>
          </a:stretch>
        </p:blipFill>
        <p:spPr bwMode="auto">
          <a:xfrm>
            <a:off x="5191878" y="3067024"/>
            <a:ext cx="1152128" cy="1288952"/>
          </a:xfrm>
          <a:prstGeom prst="rect">
            <a:avLst/>
          </a:prstGeom>
          <a:noFill/>
        </p:spPr>
      </p:pic>
      <p:sp>
        <p:nvSpPr>
          <p:cNvPr id="9" name="슬라이드 번호 개체 틀 8"/>
          <p:cNvSpPr>
            <a:spLocks noGrp="1"/>
          </p:cNvSpPr>
          <p:nvPr>
            <p:ph type="sldNum" sz="quarter" idx="12"/>
          </p:nvPr>
        </p:nvSpPr>
        <p:spPr/>
        <p:txBody>
          <a:bodyPr/>
          <a:lstStyle/>
          <a:p>
            <a:fld id="{FB5D2FAA-0FDA-409F-89F0-564FE270511B}" type="slidenum">
              <a:rPr lang="ko-KR" altLang="en-US" smtClean="0"/>
              <a:pPr/>
              <a:t>2</a:t>
            </a:fld>
            <a:endParaRPr lang="ko-KR"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16453" y="643498"/>
            <a:ext cx="2496196" cy="400110"/>
          </a:xfrm>
          <a:prstGeom prst="rect">
            <a:avLst/>
          </a:prstGeom>
          <a:noFill/>
        </p:spPr>
        <p:txBody>
          <a:bodyPr wrap="none" rtlCol="0">
            <a:spAutoFit/>
          </a:bodyPr>
          <a:lstStyle/>
          <a:p>
            <a:pPr algn="ctr"/>
            <a:r>
              <a:rPr lang="ko-KR" altLang="en-US" sz="2000" b="1" dirty="0" smtClean="0">
                <a:effectLst>
                  <a:outerShdw blurRad="38100" dist="38100" dir="2700000" algn="tl">
                    <a:srgbClr val="000000">
                      <a:alpha val="43137"/>
                    </a:srgbClr>
                  </a:outerShdw>
                </a:effectLst>
                <a:latin typeface="HY강B" pitchFamily="18" charset="-127"/>
                <a:ea typeface="HY강B" pitchFamily="18" charset="-127"/>
              </a:rPr>
              <a:t>자원봉사활동 수기</a:t>
            </a:r>
            <a:r>
              <a:rPr lang="en-US" altLang="ko-KR" sz="2000" b="1" dirty="0" smtClean="0">
                <a:effectLst>
                  <a:outerShdw blurRad="38100" dist="38100" dir="2700000" algn="tl">
                    <a:srgbClr val="000000">
                      <a:alpha val="43137"/>
                    </a:srgbClr>
                  </a:outerShdw>
                </a:effectLst>
                <a:latin typeface="HY강B" pitchFamily="18" charset="-127"/>
                <a:ea typeface="HY강B" pitchFamily="18" charset="-127"/>
              </a:rPr>
              <a:t>(1)</a:t>
            </a:r>
            <a:endParaRPr lang="ko-KR" altLang="en-US" sz="2000" b="1" dirty="0">
              <a:effectLst>
                <a:outerShdw blurRad="38100" dist="38100" dir="2700000" algn="tl">
                  <a:srgbClr val="000000">
                    <a:alpha val="43137"/>
                  </a:srgbClr>
                </a:outerShdw>
              </a:effectLst>
              <a:latin typeface="HY강B" pitchFamily="18" charset="-127"/>
              <a:ea typeface="HY강B" pitchFamily="18" charset="-127"/>
            </a:endParaRPr>
          </a:p>
        </p:txBody>
      </p:sp>
      <p:sp>
        <p:nvSpPr>
          <p:cNvPr id="7" name="TextBox 6"/>
          <p:cNvSpPr txBox="1"/>
          <p:nvPr/>
        </p:nvSpPr>
        <p:spPr>
          <a:xfrm>
            <a:off x="548680" y="1903276"/>
            <a:ext cx="5760640" cy="7032694"/>
          </a:xfrm>
          <a:prstGeom prst="rect">
            <a:avLst/>
          </a:prstGeom>
          <a:noFill/>
        </p:spPr>
        <p:txBody>
          <a:bodyPr wrap="square" rtlCol="0">
            <a:spAutoFit/>
          </a:bodyPr>
          <a:lstStyle/>
          <a:p>
            <a:r>
              <a:rPr lang="ko-KR" altLang="en-US" sz="1100" dirty="0" smtClean="0"/>
              <a:t> 대한민국에서 고등학생으로 살아가려면 해야 할 일들이 참 많다</a:t>
            </a:r>
            <a:r>
              <a:rPr lang="en-US" altLang="ko-KR" sz="1100" dirty="0" smtClean="0"/>
              <a:t>. </a:t>
            </a:r>
            <a:r>
              <a:rPr lang="ko-KR" altLang="en-US" sz="1100" dirty="0" smtClean="0"/>
              <a:t>좁은 </a:t>
            </a:r>
            <a:r>
              <a:rPr lang="ko-KR" altLang="en-US" sz="1100" dirty="0" err="1" smtClean="0"/>
              <a:t>대학문을</a:t>
            </a:r>
            <a:r>
              <a:rPr lang="ko-KR" altLang="en-US" sz="1100" dirty="0" smtClean="0"/>
              <a:t> 통과하기 위해 공부하는 것이 우선이지만</a:t>
            </a:r>
            <a:r>
              <a:rPr lang="en-US" altLang="ko-KR" sz="1100" dirty="0" smtClean="0"/>
              <a:t>, </a:t>
            </a:r>
            <a:r>
              <a:rPr lang="ko-KR" altLang="en-US" sz="1100" dirty="0" smtClean="0"/>
              <a:t>그 중에는 일 년에 </a:t>
            </a:r>
            <a:r>
              <a:rPr lang="en-US" altLang="ko-KR" sz="1100" dirty="0" smtClean="0"/>
              <a:t>20</a:t>
            </a:r>
            <a:r>
              <a:rPr lang="ko-KR" altLang="en-US" sz="1100" dirty="0" smtClean="0"/>
              <a:t>시간 이상의 봉사활동이 포함되어있다</a:t>
            </a:r>
            <a:r>
              <a:rPr lang="en-US" altLang="ko-KR" sz="1100" dirty="0" smtClean="0"/>
              <a:t>. </a:t>
            </a:r>
            <a:endParaRPr lang="ko-KR" altLang="en-US" sz="1100" dirty="0" smtClean="0"/>
          </a:p>
          <a:p>
            <a:r>
              <a:rPr lang="ko-KR" altLang="en-US" sz="1100" dirty="0" smtClean="0"/>
              <a:t> 돼지 저금통에 동전을 모으듯 한 번 한 번 봉사활동을 하고</a:t>
            </a:r>
            <a:r>
              <a:rPr lang="en-US" altLang="ko-KR" sz="1100" dirty="0" smtClean="0"/>
              <a:t>, </a:t>
            </a:r>
            <a:r>
              <a:rPr lang="ko-KR" altLang="en-US" sz="1100" dirty="0" smtClean="0"/>
              <a:t>은행에 예금을 하듯 한 장 한 장 봉사활동확인서를 모으다 보니 어느새 </a:t>
            </a:r>
            <a:r>
              <a:rPr lang="en-US" altLang="ko-KR" sz="1100" dirty="0" smtClean="0"/>
              <a:t>544</a:t>
            </a:r>
            <a:r>
              <a:rPr lang="ko-KR" altLang="en-US" sz="1100" dirty="0" smtClean="0"/>
              <a:t>시간을 봉사했다</a:t>
            </a:r>
            <a:r>
              <a:rPr lang="en-US" altLang="ko-KR" sz="1100" dirty="0" smtClean="0"/>
              <a:t>. </a:t>
            </a:r>
            <a:r>
              <a:rPr lang="ko-KR" altLang="en-US" sz="1100" dirty="0" smtClean="0"/>
              <a:t>뿌듯하다</a:t>
            </a:r>
            <a:r>
              <a:rPr lang="en-US" altLang="ko-KR" sz="1100" dirty="0" smtClean="0"/>
              <a:t>.</a:t>
            </a:r>
            <a:endParaRPr lang="ko-KR" altLang="en-US" sz="1100" dirty="0" smtClean="0"/>
          </a:p>
          <a:p>
            <a:r>
              <a:rPr lang="ko-KR" altLang="en-US" sz="1100" dirty="0" smtClean="0"/>
              <a:t> 처음에는 </a:t>
            </a:r>
            <a:r>
              <a:rPr lang="ko-KR" altLang="en-US" sz="1100" dirty="0" err="1" smtClean="0"/>
              <a:t>숙제하는</a:t>
            </a:r>
            <a:r>
              <a:rPr lang="ko-KR" altLang="en-US" sz="1100" dirty="0" smtClean="0"/>
              <a:t> 기분으로 어서 </a:t>
            </a:r>
            <a:r>
              <a:rPr lang="en-US" altLang="ko-KR" sz="1100" dirty="0" smtClean="0"/>
              <a:t>20</a:t>
            </a:r>
            <a:r>
              <a:rPr lang="ko-KR" altLang="en-US" sz="1100" dirty="0" smtClean="0"/>
              <a:t>시간을 채워야지 하며 봉사활동을 시작했었다</a:t>
            </a:r>
            <a:r>
              <a:rPr lang="en-US" altLang="ko-KR" sz="1100" dirty="0" smtClean="0"/>
              <a:t>. </a:t>
            </a:r>
            <a:r>
              <a:rPr lang="ko-KR" altLang="en-US" sz="1100" dirty="0" smtClean="0"/>
              <a:t>고등학교에 올라와서 처음 한 봉사는 금연홍보캠페인이었다</a:t>
            </a:r>
            <a:r>
              <a:rPr lang="en-US" altLang="ko-KR" sz="1100" dirty="0" smtClean="0"/>
              <a:t>. </a:t>
            </a:r>
            <a:r>
              <a:rPr lang="ko-KR" altLang="en-US" sz="1100" dirty="0" smtClean="0"/>
              <a:t>피켓을 들고 금연홍보캠페인을 할 때는 ‘이런다고 담배 피우던 사람이 금연을 할까’ 하는 생각으로 시간이 가기만을 기다리던</a:t>
            </a:r>
            <a:r>
              <a:rPr lang="en-US" altLang="ko-KR" sz="1100" dirty="0" smtClean="0"/>
              <a:t>, </a:t>
            </a:r>
            <a:r>
              <a:rPr lang="ko-KR" altLang="en-US" sz="1100" dirty="0" smtClean="0"/>
              <a:t>엉터리 봉사활동을 했던 나였었다</a:t>
            </a:r>
            <a:r>
              <a:rPr lang="en-US" altLang="ko-KR" sz="1100" dirty="0" smtClean="0"/>
              <a:t>.</a:t>
            </a:r>
            <a:endParaRPr lang="ko-KR" altLang="en-US" sz="1100" dirty="0" smtClean="0"/>
          </a:p>
          <a:p>
            <a:r>
              <a:rPr lang="ko-KR" altLang="en-US" sz="1100" dirty="0" smtClean="0"/>
              <a:t> 그런데 부모님과 함께 </a:t>
            </a:r>
            <a:r>
              <a:rPr lang="ko-KR" altLang="en-US" sz="1100" dirty="0" err="1" smtClean="0"/>
              <a:t>양수리에</a:t>
            </a:r>
            <a:r>
              <a:rPr lang="ko-KR" altLang="en-US" sz="1100" dirty="0" smtClean="0"/>
              <a:t> 있는 작은 장애시설을 방문한 후엔 나의 생각과 행동이 </a:t>
            </a:r>
            <a:r>
              <a:rPr lang="en-US" altLang="ko-KR" sz="1100" dirty="0" smtClean="0"/>
              <a:t>180</a:t>
            </a:r>
            <a:r>
              <a:rPr lang="ko-KR" altLang="en-US" sz="1100" dirty="0" smtClean="0"/>
              <a:t>도 달라졌다</a:t>
            </a:r>
            <a:r>
              <a:rPr lang="en-US" altLang="ko-KR" sz="1100" dirty="0" smtClean="0"/>
              <a:t>. </a:t>
            </a:r>
            <a:r>
              <a:rPr lang="ko-KR" altLang="en-US" sz="1100" dirty="0" smtClean="0"/>
              <a:t>나눔의 집 해바라기에서 사는 형의 눈빛은 나의 손길을 간절하게 원하고 있었다</a:t>
            </a:r>
            <a:r>
              <a:rPr lang="en-US" altLang="ko-KR" sz="1100" dirty="0" smtClean="0"/>
              <a:t>. </a:t>
            </a:r>
            <a:r>
              <a:rPr lang="ko-KR" altLang="en-US" sz="1100" dirty="0" smtClean="0"/>
              <a:t>그 형은 신체 나이는 </a:t>
            </a:r>
            <a:r>
              <a:rPr lang="en-US" altLang="ko-KR" sz="1100" dirty="0" smtClean="0"/>
              <a:t>25</a:t>
            </a:r>
            <a:r>
              <a:rPr lang="ko-KR" altLang="en-US" sz="1100" dirty="0" smtClean="0"/>
              <a:t>세이지만 체구도</a:t>
            </a:r>
            <a:r>
              <a:rPr lang="en-US" altLang="ko-KR" sz="1100" dirty="0" smtClean="0"/>
              <a:t>, </a:t>
            </a:r>
            <a:r>
              <a:rPr lang="ko-KR" altLang="en-US" sz="1100" dirty="0" smtClean="0"/>
              <a:t>마음도 다섯 살이었다</a:t>
            </a:r>
            <a:r>
              <a:rPr lang="en-US" altLang="ko-KR" sz="1100" dirty="0" smtClean="0"/>
              <a:t>. </a:t>
            </a:r>
            <a:r>
              <a:rPr lang="ko-KR" altLang="en-US" sz="1100" dirty="0" smtClean="0"/>
              <a:t>스스로는 숟가락을 들어 올릴 수도 없는 형은 의자에 기대앉아 있었고</a:t>
            </a:r>
            <a:r>
              <a:rPr lang="en-US" altLang="ko-KR" sz="1100" dirty="0" smtClean="0"/>
              <a:t>, </a:t>
            </a:r>
            <a:r>
              <a:rPr lang="ko-KR" altLang="en-US" sz="1100" dirty="0" smtClean="0"/>
              <a:t>잘게 다진 음식을 먹여주면 별로 씹지도 않고 꿀꺽 삼키고는 입을 벌려 더 달라는 표현을 했다</a:t>
            </a:r>
            <a:r>
              <a:rPr lang="en-US" altLang="ko-KR" sz="1100" dirty="0" smtClean="0"/>
              <a:t>. </a:t>
            </a:r>
            <a:r>
              <a:rPr lang="ko-KR" altLang="en-US" sz="1100" dirty="0" smtClean="0"/>
              <a:t>먹는 것 반 흘리는 것 반인 형에게 중간 중간 “맛있나요</a:t>
            </a:r>
            <a:r>
              <a:rPr lang="en-US" altLang="ko-KR" sz="1100" dirty="0" smtClean="0"/>
              <a:t>?”</a:t>
            </a:r>
            <a:r>
              <a:rPr lang="ko-KR" altLang="en-US" sz="1100" dirty="0" smtClean="0"/>
              <a:t>라고 물어보면 웃으면서 끄덕이는 형의 천사 같은 미소가 나를 봉사의 길로 이끈 것 같다</a:t>
            </a:r>
            <a:r>
              <a:rPr lang="en-US" altLang="ko-KR" sz="1100" dirty="0" smtClean="0"/>
              <a:t>. </a:t>
            </a:r>
            <a:endParaRPr lang="ko-KR" altLang="en-US" sz="1100" dirty="0" smtClean="0"/>
          </a:p>
          <a:p>
            <a:r>
              <a:rPr lang="ko-KR" altLang="en-US" sz="1100" dirty="0" smtClean="0"/>
              <a:t> 현충일을 준비하기 위해 </a:t>
            </a:r>
            <a:r>
              <a:rPr lang="ko-KR" altLang="en-US" sz="1100" dirty="0" err="1" smtClean="0"/>
              <a:t>국립현충원에</a:t>
            </a:r>
            <a:r>
              <a:rPr lang="ko-KR" altLang="en-US" sz="1100" dirty="0" smtClean="0"/>
              <a:t> 갔다</a:t>
            </a:r>
            <a:r>
              <a:rPr lang="en-US" altLang="ko-KR" sz="1100" dirty="0" smtClean="0"/>
              <a:t>. </a:t>
            </a:r>
            <a:r>
              <a:rPr lang="ko-KR" altLang="en-US" sz="1100" dirty="0" smtClean="0"/>
              <a:t>다른 봉사단에서 꽃과 화병을 씻어 놓은 화병을 제 자리에 놓고 꽃을 꼽는 일과 잔디 부산물을 치우는 일을 했다</a:t>
            </a:r>
            <a:r>
              <a:rPr lang="en-US" altLang="ko-KR" sz="1100" dirty="0" smtClean="0"/>
              <a:t>. </a:t>
            </a:r>
            <a:r>
              <a:rPr lang="ko-KR" altLang="en-US" sz="1100" dirty="0" smtClean="0"/>
              <a:t>처음에는 빨리 일을 끝내려는 마음만 있었는데</a:t>
            </a:r>
            <a:r>
              <a:rPr lang="en-US" altLang="ko-KR" sz="1100" dirty="0" smtClean="0"/>
              <a:t>, </a:t>
            </a:r>
            <a:r>
              <a:rPr lang="ko-KR" altLang="en-US" sz="1100" dirty="0" smtClean="0"/>
              <a:t>묘소에 잠들어 계신 호국영령들을 생각하니 묘비 하나하나에 새겨진 이름을 보며 고인의 명복을 빌었다</a:t>
            </a:r>
            <a:r>
              <a:rPr lang="en-US" altLang="ko-KR" sz="1100" dirty="0" smtClean="0"/>
              <a:t>. </a:t>
            </a:r>
            <a:r>
              <a:rPr lang="ko-KR" altLang="en-US" sz="1100" dirty="0" smtClean="0"/>
              <a:t>허리도 아프고 다리도 아팠지만 마음이 훈훈한 하루였다</a:t>
            </a:r>
            <a:r>
              <a:rPr lang="en-US" altLang="ko-KR" sz="1100" dirty="0" smtClean="0"/>
              <a:t>.</a:t>
            </a:r>
            <a:endParaRPr lang="ko-KR" altLang="en-US" sz="1100" dirty="0" smtClean="0"/>
          </a:p>
          <a:p>
            <a:r>
              <a:rPr lang="ko-KR" altLang="en-US" sz="1100" dirty="0" smtClean="0"/>
              <a:t> 우리 여의도고등학교는 한 달에 한 번 </a:t>
            </a:r>
            <a:r>
              <a:rPr lang="ko-KR" altLang="en-US" sz="1100" dirty="0" err="1" smtClean="0"/>
              <a:t>보훈원</a:t>
            </a:r>
            <a:r>
              <a:rPr lang="ko-KR" altLang="en-US" sz="1100" dirty="0" smtClean="0"/>
              <a:t> 어르신들을 찾아 뵙는다</a:t>
            </a:r>
            <a:r>
              <a:rPr lang="en-US" altLang="ko-KR" sz="1100" dirty="0" smtClean="0"/>
              <a:t>. </a:t>
            </a:r>
            <a:r>
              <a:rPr lang="ko-KR" altLang="en-US" sz="1100" dirty="0" smtClean="0"/>
              <a:t>가서 방 청소</a:t>
            </a:r>
            <a:r>
              <a:rPr lang="en-US" altLang="ko-KR" sz="1100" dirty="0" smtClean="0"/>
              <a:t>, </a:t>
            </a:r>
            <a:r>
              <a:rPr lang="ko-KR" altLang="en-US" sz="1100" dirty="0" smtClean="0"/>
              <a:t>욕실 청소를 하고 파스나 내복</a:t>
            </a:r>
            <a:r>
              <a:rPr lang="en-US" altLang="ko-KR" sz="1100" dirty="0" smtClean="0"/>
              <a:t>, </a:t>
            </a:r>
            <a:r>
              <a:rPr lang="ko-KR" altLang="en-US" sz="1100" dirty="0" smtClean="0"/>
              <a:t>간식거리 등의 작은 정성으로 마음을 표하며 안마를 해드리며 이야기를 나누다가 온다</a:t>
            </a:r>
            <a:r>
              <a:rPr lang="en-US" altLang="ko-KR" sz="1100" dirty="0" smtClean="0"/>
              <a:t>. </a:t>
            </a:r>
            <a:r>
              <a:rPr lang="ko-KR" altLang="en-US" sz="1100" dirty="0" err="1" smtClean="0"/>
              <a:t>보훈원에</a:t>
            </a:r>
            <a:r>
              <a:rPr lang="ko-KR" altLang="en-US" sz="1100" dirty="0" smtClean="0"/>
              <a:t> 처음 갈 때는 가기 전에 오늘도 열심히 일해야지 하는 마음이었는데</a:t>
            </a:r>
            <a:r>
              <a:rPr lang="en-US" altLang="ko-KR" sz="1100" dirty="0" smtClean="0"/>
              <a:t>, </a:t>
            </a:r>
            <a:r>
              <a:rPr lang="ko-KR" altLang="en-US" sz="1100" dirty="0" smtClean="0"/>
              <a:t>요즘에는 어떻게 하면 </a:t>
            </a:r>
            <a:r>
              <a:rPr lang="ko-KR" altLang="en-US" sz="1100" dirty="0" err="1" smtClean="0"/>
              <a:t>보훈원</a:t>
            </a:r>
            <a:r>
              <a:rPr lang="ko-KR" altLang="en-US" sz="1100" dirty="0" smtClean="0"/>
              <a:t> 할머니</a:t>
            </a:r>
            <a:r>
              <a:rPr lang="en-US" altLang="ko-KR" sz="1100" dirty="0" smtClean="0"/>
              <a:t>, </a:t>
            </a:r>
            <a:r>
              <a:rPr lang="ko-KR" altLang="en-US" sz="1100" dirty="0" smtClean="0"/>
              <a:t>할아버지들을 즐겁게 해드릴 수 있을까 하는 마음으로 간다</a:t>
            </a:r>
            <a:r>
              <a:rPr lang="en-US" altLang="ko-KR" sz="1100" dirty="0" smtClean="0"/>
              <a:t>. </a:t>
            </a:r>
            <a:endParaRPr lang="ko-KR" altLang="en-US" sz="1100" dirty="0" smtClean="0"/>
          </a:p>
          <a:p>
            <a:r>
              <a:rPr lang="ko-KR" altLang="en-US" sz="1100" dirty="0" smtClean="0"/>
              <a:t> 김옥순 할머니는 혈액순환이 </a:t>
            </a:r>
            <a:r>
              <a:rPr lang="ko-KR" altLang="en-US" sz="1100" dirty="0" err="1" smtClean="0"/>
              <a:t>안되시는지</a:t>
            </a:r>
            <a:r>
              <a:rPr lang="ko-KR" altLang="en-US" sz="1100" dirty="0" smtClean="0"/>
              <a:t> 안마를 해드리는 중에도 계속 여기저기 가렵다고 하셔서 등과 팔</a:t>
            </a:r>
            <a:r>
              <a:rPr lang="en-US" altLang="ko-KR" sz="1100" dirty="0" smtClean="0"/>
              <a:t>, </a:t>
            </a:r>
            <a:r>
              <a:rPr lang="ko-KR" altLang="en-US" sz="1100" dirty="0" smtClean="0"/>
              <a:t>다리를 긁어드렸다</a:t>
            </a:r>
            <a:r>
              <a:rPr lang="en-US" altLang="ko-KR" sz="1100" dirty="0" smtClean="0"/>
              <a:t>. </a:t>
            </a:r>
            <a:r>
              <a:rPr lang="ko-KR" altLang="en-US" sz="1100" dirty="0" smtClean="0"/>
              <a:t>긁다 보니 피부가 하얗게 일어나기에 따뜻한 물에 수건을 적셔 꼭 짜서 등</a:t>
            </a:r>
            <a:r>
              <a:rPr lang="en-US" altLang="ko-KR" sz="1100" dirty="0" smtClean="0"/>
              <a:t>, </a:t>
            </a:r>
            <a:r>
              <a:rPr lang="ko-KR" altLang="en-US" sz="1100" dirty="0" smtClean="0"/>
              <a:t>팔</a:t>
            </a:r>
            <a:r>
              <a:rPr lang="en-US" altLang="ko-KR" sz="1100" dirty="0" smtClean="0"/>
              <a:t>, </a:t>
            </a:r>
            <a:r>
              <a:rPr lang="ko-KR" altLang="en-US" sz="1100" dirty="0" smtClean="0"/>
              <a:t>다리</a:t>
            </a:r>
            <a:r>
              <a:rPr lang="en-US" altLang="ko-KR" sz="1100" dirty="0" smtClean="0"/>
              <a:t>, </a:t>
            </a:r>
            <a:r>
              <a:rPr lang="ko-KR" altLang="en-US" sz="1100" dirty="0" smtClean="0"/>
              <a:t>손</a:t>
            </a:r>
            <a:r>
              <a:rPr lang="en-US" altLang="ko-KR" sz="1100" dirty="0" smtClean="0"/>
              <a:t>, </a:t>
            </a:r>
            <a:r>
              <a:rPr lang="ko-KR" altLang="en-US" sz="1100" dirty="0" smtClean="0"/>
              <a:t>발을 닦아드렸더니 무척 개운해하셨다</a:t>
            </a:r>
            <a:r>
              <a:rPr lang="en-US" altLang="ko-KR" sz="1100" dirty="0" smtClean="0"/>
              <a:t>. </a:t>
            </a:r>
            <a:endParaRPr lang="ko-KR" altLang="en-US" sz="1100" dirty="0" smtClean="0"/>
          </a:p>
          <a:p>
            <a:r>
              <a:rPr lang="ko-KR" altLang="en-US" sz="1100" dirty="0" smtClean="0"/>
              <a:t> 방 청소</a:t>
            </a:r>
            <a:r>
              <a:rPr lang="en-US" altLang="ko-KR" sz="1100" dirty="0" smtClean="0"/>
              <a:t>, </a:t>
            </a:r>
            <a:r>
              <a:rPr lang="ko-KR" altLang="en-US" sz="1100" dirty="0" smtClean="0"/>
              <a:t>욕실 청소를 하고 나서 </a:t>
            </a:r>
            <a:r>
              <a:rPr lang="ko-KR" altLang="en-US" sz="1100" dirty="0" err="1" smtClean="0"/>
              <a:t>신권준</a:t>
            </a:r>
            <a:r>
              <a:rPr lang="ko-KR" altLang="en-US" sz="1100" dirty="0" smtClean="0"/>
              <a:t> 할아버지와 팔씨름을 했는데 무척 힘이 세셨다</a:t>
            </a:r>
            <a:r>
              <a:rPr lang="en-US" altLang="ko-KR" sz="1100" dirty="0" smtClean="0"/>
              <a:t>. </a:t>
            </a:r>
            <a:r>
              <a:rPr lang="ko-KR" altLang="en-US" sz="1100" dirty="0" smtClean="0"/>
              <a:t>져드리면 재미없을 것 같고</a:t>
            </a:r>
            <a:r>
              <a:rPr lang="en-US" altLang="ko-KR" sz="1100" dirty="0" smtClean="0"/>
              <a:t>, </a:t>
            </a:r>
            <a:r>
              <a:rPr lang="ko-KR" altLang="en-US" sz="1100" dirty="0" smtClean="0"/>
              <a:t>내가 이기면 실망하실 것 같아 계속 힘겨루기를 하고 있었는데</a:t>
            </a:r>
            <a:r>
              <a:rPr lang="en-US" altLang="ko-KR" sz="1100" dirty="0" smtClean="0"/>
              <a:t>, </a:t>
            </a:r>
            <a:r>
              <a:rPr lang="ko-KR" altLang="en-US" sz="1100" dirty="0" smtClean="0"/>
              <a:t>할아버지 지치시면 </a:t>
            </a:r>
            <a:r>
              <a:rPr lang="ko-KR" altLang="en-US" sz="1100" dirty="0" err="1" smtClean="0"/>
              <a:t>안된다고</a:t>
            </a:r>
            <a:r>
              <a:rPr lang="ko-KR" altLang="en-US" sz="1100" dirty="0" smtClean="0"/>
              <a:t> 엄마가 말씀하셔서 무승부로 끝내고 말았다</a:t>
            </a:r>
            <a:r>
              <a:rPr lang="en-US" altLang="ko-KR" sz="1100" dirty="0" smtClean="0"/>
              <a:t>. </a:t>
            </a:r>
            <a:r>
              <a:rPr lang="ko-KR" altLang="en-US" sz="1100" dirty="0" smtClean="0"/>
              <a:t>봉사활동은 힘들기만 한 것이라고 생각했었는데 재미도 있고 봉사도 하는 일석이조의 하루였다</a:t>
            </a:r>
            <a:r>
              <a:rPr lang="en-US" altLang="ko-KR" sz="1100" dirty="0" smtClean="0"/>
              <a:t>.</a:t>
            </a:r>
            <a:endParaRPr lang="ko-KR" altLang="en-US" sz="1100" dirty="0" smtClean="0"/>
          </a:p>
          <a:p>
            <a:r>
              <a:rPr lang="ko-KR" altLang="en-US" sz="1100" dirty="0" smtClean="0"/>
              <a:t> 요즘엔 할머니가 나를 더욱 좋아하게 되셨는지 집으로 돌아오는 길에 할머니는 나의 손을 놓지 않으셔서 돌아오는 길이 무겁게 느껴진다</a:t>
            </a:r>
            <a:r>
              <a:rPr lang="en-US" altLang="ko-KR" sz="1100" dirty="0" smtClean="0"/>
              <a:t>.</a:t>
            </a:r>
            <a:endParaRPr lang="ko-KR" altLang="en-US" sz="1100" dirty="0" smtClean="0"/>
          </a:p>
          <a:p>
            <a:r>
              <a:rPr lang="ko-KR" altLang="en-US" sz="1100" dirty="0" smtClean="0"/>
              <a:t> 나의 친할머니께 </a:t>
            </a:r>
            <a:r>
              <a:rPr lang="ko-KR" altLang="en-US" sz="1100" dirty="0" err="1" smtClean="0"/>
              <a:t>보훈원</a:t>
            </a:r>
            <a:r>
              <a:rPr lang="ko-KR" altLang="en-US" sz="1100" dirty="0" smtClean="0"/>
              <a:t> 얘기를 해드리니 그분들껜 나 같은 착한 손자가 없으니 더 잘해드리라고 말씀하시면서 칭찬을 많이 해주셨다</a:t>
            </a:r>
            <a:r>
              <a:rPr lang="en-US" altLang="ko-KR" sz="1100" dirty="0" smtClean="0"/>
              <a:t>. </a:t>
            </a:r>
            <a:endParaRPr lang="ko-KR" altLang="en-US" sz="1100" dirty="0" smtClean="0"/>
          </a:p>
          <a:p>
            <a:r>
              <a:rPr lang="ko-KR" altLang="en-US" sz="1100" dirty="0" smtClean="0"/>
              <a:t> 장애인 마라톤 대회에서 격려도우미를 했다</a:t>
            </a:r>
            <a:r>
              <a:rPr lang="en-US" altLang="ko-KR" sz="1100" dirty="0" smtClean="0"/>
              <a:t>. </a:t>
            </a:r>
            <a:r>
              <a:rPr lang="ko-KR" altLang="en-US" sz="1100" dirty="0" smtClean="0"/>
              <a:t>장애인들의 마라톤 코스 길가에 서서 박수치고 응원하는 일이었다</a:t>
            </a:r>
            <a:r>
              <a:rPr lang="en-US" altLang="ko-KR" sz="1100" dirty="0" smtClean="0"/>
              <a:t>. </a:t>
            </a:r>
            <a:r>
              <a:rPr lang="ko-KR" altLang="en-US" sz="1100" dirty="0" smtClean="0"/>
              <a:t>멀리서 불편한 몸으로 힘겹게 달려오는 장애인들에게 함성과 박수로 응원하면 장애인들은 언제 힘들었냐는 듯이 활짝 웃으며 손을 흔들고는 다시 힘내어 달려가는 모습을 보여줬다</a:t>
            </a:r>
            <a:r>
              <a:rPr lang="en-US" altLang="ko-KR" sz="1100" dirty="0" smtClean="0"/>
              <a:t>. </a:t>
            </a:r>
            <a:r>
              <a:rPr lang="ko-KR" altLang="en-US" sz="1100" dirty="0" smtClean="0"/>
              <a:t>응원의 힘이 얼마나 큰지 알게 되었다</a:t>
            </a:r>
            <a:r>
              <a:rPr lang="en-US" altLang="ko-KR" sz="1100" dirty="0" smtClean="0"/>
              <a:t>. </a:t>
            </a:r>
            <a:endParaRPr lang="ko-KR" altLang="en-US" sz="1100" dirty="0" smtClean="0"/>
          </a:p>
          <a:p>
            <a:r>
              <a:rPr lang="ko-KR" altLang="en-US" sz="1100" dirty="0" smtClean="0"/>
              <a:t> </a:t>
            </a:r>
            <a:endParaRPr lang="ko-KR" altLang="en-US" sz="1100" dirty="0"/>
          </a:p>
        </p:txBody>
      </p:sp>
      <p:sp>
        <p:nvSpPr>
          <p:cNvPr id="5" name="슬라이드 번호 개체 틀 4"/>
          <p:cNvSpPr>
            <a:spLocks noGrp="1"/>
          </p:cNvSpPr>
          <p:nvPr>
            <p:ph type="sldNum" sz="quarter" idx="12"/>
          </p:nvPr>
        </p:nvSpPr>
        <p:spPr/>
        <p:txBody>
          <a:bodyPr/>
          <a:lstStyle/>
          <a:p>
            <a:fld id="{FB5D2FAA-0FDA-409F-89F0-564FE270511B}" type="slidenum">
              <a:rPr lang="ko-KR" altLang="en-US" smtClean="0"/>
              <a:pPr/>
              <a:t>20</a:t>
            </a:fld>
            <a:endParaRPr lang="ko-KR" altLang="en-US"/>
          </a:p>
        </p:txBody>
      </p:sp>
      <p:sp>
        <p:nvSpPr>
          <p:cNvPr id="6" name="TextBox 5"/>
          <p:cNvSpPr txBox="1"/>
          <p:nvPr/>
        </p:nvSpPr>
        <p:spPr>
          <a:xfrm>
            <a:off x="3823892" y="1448878"/>
            <a:ext cx="2448106" cy="276999"/>
          </a:xfrm>
          <a:prstGeom prst="rect">
            <a:avLst/>
          </a:prstGeom>
          <a:noFill/>
        </p:spPr>
        <p:txBody>
          <a:bodyPr wrap="none" rtlCol="0">
            <a:spAutoFit/>
          </a:bodyPr>
          <a:lstStyle/>
          <a:p>
            <a:r>
              <a:rPr lang="ko-KR" altLang="en-US" sz="1200" b="1" dirty="0" smtClean="0">
                <a:latin typeface="HY강B" pitchFamily="18" charset="-127"/>
                <a:ea typeface="HY강B" pitchFamily="18" charset="-127"/>
              </a:rPr>
              <a:t>여의도고등학교 </a:t>
            </a:r>
            <a:r>
              <a:rPr lang="en-US" altLang="ko-KR" sz="1200" b="1" dirty="0" smtClean="0">
                <a:latin typeface="HY강B" pitchFamily="18" charset="-127"/>
                <a:ea typeface="HY강B" pitchFamily="18" charset="-127"/>
              </a:rPr>
              <a:t>2</a:t>
            </a:r>
            <a:r>
              <a:rPr lang="ko-KR" altLang="en-US" sz="1200" b="1" dirty="0" smtClean="0">
                <a:latin typeface="HY강B" pitchFamily="18" charset="-127"/>
                <a:ea typeface="HY강B" pitchFamily="18" charset="-127"/>
              </a:rPr>
              <a:t>학년 </a:t>
            </a:r>
            <a:r>
              <a:rPr lang="en-US" altLang="ko-KR" sz="1200" b="1" dirty="0" smtClean="0">
                <a:latin typeface="HY강B" pitchFamily="18" charset="-127"/>
                <a:ea typeface="HY강B" pitchFamily="18" charset="-127"/>
              </a:rPr>
              <a:t>7</a:t>
            </a:r>
            <a:r>
              <a:rPr lang="ko-KR" altLang="en-US" sz="1200" b="1" dirty="0" smtClean="0">
                <a:latin typeface="HY강B" pitchFamily="18" charset="-127"/>
                <a:ea typeface="HY강B" pitchFamily="18" charset="-127"/>
              </a:rPr>
              <a:t>반 위성범</a:t>
            </a:r>
            <a:endParaRPr lang="ko-KR" altLang="en-US" sz="1200" b="1" dirty="0">
              <a:latin typeface="HY강B" pitchFamily="18" charset="-127"/>
              <a:ea typeface="HY강B" pitchFamily="18" charset="-127"/>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94812" y="643498"/>
            <a:ext cx="2539478" cy="400110"/>
          </a:xfrm>
          <a:prstGeom prst="rect">
            <a:avLst/>
          </a:prstGeom>
          <a:noFill/>
        </p:spPr>
        <p:txBody>
          <a:bodyPr wrap="none" rtlCol="0">
            <a:spAutoFit/>
          </a:bodyPr>
          <a:lstStyle/>
          <a:p>
            <a:pPr algn="ctr"/>
            <a:r>
              <a:rPr lang="ko-KR" altLang="en-US" sz="2000" b="1" dirty="0" smtClean="0">
                <a:effectLst>
                  <a:outerShdw blurRad="38100" dist="38100" dir="2700000" algn="tl">
                    <a:srgbClr val="000000">
                      <a:alpha val="43137"/>
                    </a:srgbClr>
                  </a:outerShdw>
                </a:effectLst>
                <a:latin typeface="HY강B" pitchFamily="18" charset="-127"/>
                <a:ea typeface="HY강B" pitchFamily="18" charset="-127"/>
              </a:rPr>
              <a:t>자원봉사활동 수기</a:t>
            </a:r>
            <a:r>
              <a:rPr lang="en-US" altLang="ko-KR" sz="2000" b="1" dirty="0" smtClean="0">
                <a:effectLst>
                  <a:outerShdw blurRad="38100" dist="38100" dir="2700000" algn="tl">
                    <a:srgbClr val="000000">
                      <a:alpha val="43137"/>
                    </a:srgbClr>
                  </a:outerShdw>
                </a:effectLst>
                <a:latin typeface="HY강B" pitchFamily="18" charset="-127"/>
                <a:ea typeface="HY강B" pitchFamily="18" charset="-127"/>
              </a:rPr>
              <a:t>(2)</a:t>
            </a:r>
            <a:endParaRPr lang="ko-KR" altLang="en-US" sz="2000" b="1" dirty="0">
              <a:effectLst>
                <a:outerShdw blurRad="38100" dist="38100" dir="2700000" algn="tl">
                  <a:srgbClr val="000000">
                    <a:alpha val="43137"/>
                  </a:srgbClr>
                </a:outerShdw>
              </a:effectLst>
              <a:latin typeface="HY강B" pitchFamily="18" charset="-127"/>
              <a:ea typeface="HY강B" pitchFamily="18" charset="-127"/>
            </a:endParaRPr>
          </a:p>
        </p:txBody>
      </p:sp>
      <p:sp>
        <p:nvSpPr>
          <p:cNvPr id="7" name="TextBox 6"/>
          <p:cNvSpPr txBox="1"/>
          <p:nvPr/>
        </p:nvSpPr>
        <p:spPr>
          <a:xfrm>
            <a:off x="548680" y="1331640"/>
            <a:ext cx="5760640" cy="5339923"/>
          </a:xfrm>
          <a:prstGeom prst="rect">
            <a:avLst/>
          </a:prstGeom>
          <a:noFill/>
        </p:spPr>
        <p:txBody>
          <a:bodyPr wrap="square" rtlCol="0">
            <a:spAutoFit/>
          </a:bodyPr>
          <a:lstStyle/>
          <a:p>
            <a:r>
              <a:rPr lang="ko-KR" altLang="en-US" sz="1100" dirty="0" smtClean="0"/>
              <a:t> 고</a:t>
            </a:r>
            <a:r>
              <a:rPr lang="en-US" altLang="ko-KR" sz="1100" dirty="0" smtClean="0"/>
              <a:t>2 </a:t>
            </a:r>
            <a:r>
              <a:rPr lang="ko-KR" altLang="en-US" sz="1100" dirty="0" smtClean="0"/>
              <a:t>여름방학 때는 장애인과 함께하는 </a:t>
            </a:r>
            <a:r>
              <a:rPr lang="en-US" altLang="ko-KR" sz="1100" dirty="0" smtClean="0"/>
              <a:t>2</a:t>
            </a:r>
            <a:r>
              <a:rPr lang="ko-KR" altLang="en-US" sz="1100" dirty="0" smtClean="0"/>
              <a:t>박</a:t>
            </a:r>
            <a:r>
              <a:rPr lang="en-US" altLang="ko-KR" sz="1100" dirty="0" smtClean="0"/>
              <a:t>3</a:t>
            </a:r>
            <a:r>
              <a:rPr lang="ko-KR" altLang="en-US" sz="1100" dirty="0" smtClean="0"/>
              <a:t>일 캠프에 참가했었다</a:t>
            </a:r>
            <a:r>
              <a:rPr lang="en-US" altLang="ko-KR" sz="1100" dirty="0" smtClean="0"/>
              <a:t>. </a:t>
            </a:r>
            <a:r>
              <a:rPr lang="ko-KR" altLang="en-US" sz="1100" dirty="0" smtClean="0"/>
              <a:t>나의 짝은 재용이었는데 중증장애를 갖고 있어서 어느 장애시설에 있는 친구들보다 많은 손길을 필요로 했다</a:t>
            </a:r>
            <a:r>
              <a:rPr lang="en-US" altLang="ko-KR" sz="1100" dirty="0" smtClean="0"/>
              <a:t>. </a:t>
            </a:r>
            <a:r>
              <a:rPr lang="ko-KR" altLang="en-US" sz="1100" dirty="0" smtClean="0"/>
              <a:t>함께 도와주시는 선생님이 계시긴 했지만 식사와 화장실 문제는 내가 해결해 주어야 했다</a:t>
            </a:r>
            <a:r>
              <a:rPr lang="en-US" altLang="ko-KR" sz="1100" dirty="0" smtClean="0"/>
              <a:t>. </a:t>
            </a:r>
            <a:r>
              <a:rPr lang="ko-KR" altLang="en-US" sz="1100" dirty="0" smtClean="0"/>
              <a:t>다른 친구들이 물놀이를 할 동안 재용이는 자신의 머리를 보호하는 헤드기어가 젖으면 </a:t>
            </a:r>
            <a:r>
              <a:rPr lang="ko-KR" altLang="en-US" sz="1100" dirty="0" err="1" smtClean="0"/>
              <a:t>안된다며</a:t>
            </a:r>
            <a:r>
              <a:rPr lang="ko-KR" altLang="en-US" sz="1100" dirty="0" smtClean="0"/>
              <a:t> 물에 들어가지 않으려 했다</a:t>
            </a:r>
            <a:r>
              <a:rPr lang="en-US" altLang="ko-KR" sz="1100" dirty="0" smtClean="0"/>
              <a:t>. </a:t>
            </a:r>
            <a:r>
              <a:rPr lang="ko-KR" altLang="en-US" sz="1100" dirty="0" smtClean="0"/>
              <a:t>잠을 잘 때는 잠들 때까지 손을 놓지 않고 있어서 내가 먼저 잠들어서 나도 모르게 손을 놓게 되면 화를 내듯이 손을 확 잡아당겨서 재용이가 잠들기 전까지 잠들지 않으려는 노력을 해야만 했다</a:t>
            </a:r>
            <a:r>
              <a:rPr lang="en-US" altLang="ko-KR" sz="1100" dirty="0" smtClean="0"/>
              <a:t>. </a:t>
            </a:r>
            <a:r>
              <a:rPr lang="ko-KR" altLang="en-US" sz="1100" dirty="0" smtClean="0"/>
              <a:t>장애인과 함께 잠을 잔 적이 처음이라서 많은 걱정을 했었는데 함께 자보니 가족 같은 느낌이 들었다</a:t>
            </a:r>
            <a:r>
              <a:rPr lang="en-US" altLang="ko-KR" sz="1100" dirty="0" smtClean="0"/>
              <a:t>.</a:t>
            </a:r>
            <a:endParaRPr lang="ko-KR" altLang="en-US" sz="1100" dirty="0" smtClean="0"/>
          </a:p>
          <a:p>
            <a:r>
              <a:rPr lang="ko-KR" altLang="en-US" sz="1100" dirty="0" smtClean="0"/>
              <a:t> 서울 </a:t>
            </a:r>
            <a:r>
              <a:rPr lang="ko-KR" altLang="en-US" sz="1100" dirty="0" err="1" smtClean="0"/>
              <a:t>농학교에</a:t>
            </a:r>
            <a:r>
              <a:rPr lang="ko-KR" altLang="en-US" sz="1100" dirty="0" smtClean="0"/>
              <a:t> 봉사활동을 갔었다</a:t>
            </a:r>
            <a:r>
              <a:rPr lang="en-US" altLang="ko-KR" sz="1100" dirty="0" smtClean="0"/>
              <a:t>. </a:t>
            </a:r>
            <a:r>
              <a:rPr lang="ko-KR" altLang="en-US" sz="1100" dirty="0" smtClean="0"/>
              <a:t>아버지는 자주 봉사활동을 </a:t>
            </a:r>
            <a:r>
              <a:rPr lang="ko-KR" altLang="en-US" sz="1100" dirty="0" err="1" smtClean="0"/>
              <a:t>안하시기</a:t>
            </a:r>
            <a:r>
              <a:rPr lang="ko-KR" altLang="en-US" sz="1100" dirty="0" smtClean="0"/>
              <a:t> 때문에 아들과 함께 봉사활동을 해서 </a:t>
            </a:r>
            <a:r>
              <a:rPr lang="ko-KR" altLang="en-US" sz="1100" dirty="0" err="1" smtClean="0"/>
              <a:t>좋다시며</a:t>
            </a:r>
            <a:r>
              <a:rPr lang="ko-KR" altLang="en-US" sz="1100" dirty="0" smtClean="0"/>
              <a:t> 조금 들떠 보이셨는데</a:t>
            </a:r>
            <a:r>
              <a:rPr lang="en-US" altLang="ko-KR" sz="1100" dirty="0" smtClean="0"/>
              <a:t>, </a:t>
            </a:r>
            <a:r>
              <a:rPr lang="ko-KR" altLang="en-US" sz="1100" dirty="0" smtClean="0"/>
              <a:t>그 날 나는 감기 걸린데다 체하기까지 해서 봉사는커녕 제대로 서있을 수도 없었다</a:t>
            </a:r>
            <a:r>
              <a:rPr lang="en-US" altLang="ko-KR" sz="1100" dirty="0" smtClean="0"/>
              <a:t>. </a:t>
            </a:r>
            <a:r>
              <a:rPr lang="ko-KR" altLang="en-US" sz="1100" dirty="0" smtClean="0"/>
              <a:t>친구들이 </a:t>
            </a:r>
            <a:r>
              <a:rPr lang="ko-KR" altLang="en-US" sz="1100" dirty="0" err="1" smtClean="0"/>
              <a:t>농학교</a:t>
            </a:r>
            <a:r>
              <a:rPr lang="ko-KR" altLang="en-US" sz="1100" dirty="0" smtClean="0"/>
              <a:t> 아이들과 축구하고 농구하는 동안</a:t>
            </a:r>
            <a:r>
              <a:rPr lang="en-US" altLang="ko-KR" sz="1100" dirty="0" smtClean="0"/>
              <a:t>, </a:t>
            </a:r>
            <a:r>
              <a:rPr lang="ko-KR" altLang="en-US" sz="1100" dirty="0" smtClean="0"/>
              <a:t>아버지</a:t>
            </a:r>
            <a:r>
              <a:rPr lang="en-US" altLang="ko-KR" sz="1100" dirty="0" smtClean="0"/>
              <a:t>, </a:t>
            </a:r>
            <a:r>
              <a:rPr lang="ko-KR" altLang="en-US" sz="1100" dirty="0" smtClean="0"/>
              <a:t>어머니들은 삼겹살 파티를 준비하셨고 나는 </a:t>
            </a:r>
            <a:r>
              <a:rPr lang="ko-KR" altLang="en-US" sz="1100" dirty="0" err="1" smtClean="0"/>
              <a:t>차안에서</a:t>
            </a:r>
            <a:r>
              <a:rPr lang="ko-KR" altLang="en-US" sz="1100" dirty="0" smtClean="0"/>
              <a:t> 잠자고 있었다</a:t>
            </a:r>
            <a:r>
              <a:rPr lang="en-US" altLang="ko-KR" sz="1100" dirty="0" smtClean="0"/>
              <a:t>. </a:t>
            </a:r>
            <a:r>
              <a:rPr lang="ko-KR" altLang="en-US" sz="1100" dirty="0" smtClean="0"/>
              <a:t>봉사활동을 하려면 나 자신부터 건강해야 한다는 것을 느꼈다</a:t>
            </a:r>
            <a:r>
              <a:rPr lang="en-US" altLang="ko-KR" sz="1100" dirty="0" smtClean="0"/>
              <a:t>. </a:t>
            </a:r>
            <a:r>
              <a:rPr lang="ko-KR" altLang="en-US" sz="1100" dirty="0" smtClean="0"/>
              <a:t>그 후 </a:t>
            </a:r>
            <a:r>
              <a:rPr lang="ko-KR" altLang="en-US" sz="1100" dirty="0" err="1" smtClean="0"/>
              <a:t>농학교</a:t>
            </a:r>
            <a:r>
              <a:rPr lang="ko-KR" altLang="en-US" sz="1100" dirty="0" smtClean="0"/>
              <a:t> 친구들과 친해져서 문자메시지도 주고받게 되었는데</a:t>
            </a:r>
            <a:r>
              <a:rPr lang="en-US" altLang="ko-KR" sz="1100" dirty="0" smtClean="0"/>
              <a:t>, </a:t>
            </a:r>
            <a:r>
              <a:rPr lang="ko-KR" altLang="en-US" sz="1100" dirty="0" smtClean="0"/>
              <a:t>문자를 주고 </a:t>
            </a:r>
            <a:r>
              <a:rPr lang="ko-KR" altLang="en-US" sz="1100" dirty="0" err="1" smtClean="0"/>
              <a:t>받을때는</a:t>
            </a:r>
            <a:r>
              <a:rPr lang="ko-KR" altLang="en-US" sz="1100" dirty="0" smtClean="0"/>
              <a:t> 그 친구들이 말을 잘 못하고 잘 듣지 못하는 친구라는 것을 잊게 된다</a:t>
            </a:r>
            <a:r>
              <a:rPr lang="en-US" altLang="ko-KR" sz="1100" dirty="0" smtClean="0"/>
              <a:t>. </a:t>
            </a:r>
            <a:endParaRPr lang="ko-KR" altLang="en-US" sz="1100" dirty="0" smtClean="0"/>
          </a:p>
          <a:p>
            <a:r>
              <a:rPr lang="ko-KR" altLang="en-US" sz="1100" dirty="0" smtClean="0"/>
              <a:t> 나의 어머니는 지난번엔 </a:t>
            </a:r>
            <a:r>
              <a:rPr lang="ko-KR" altLang="en-US" sz="1100" dirty="0" err="1" smtClean="0"/>
              <a:t>상담가</a:t>
            </a:r>
            <a:r>
              <a:rPr lang="ko-KR" altLang="en-US" sz="1100" dirty="0" smtClean="0"/>
              <a:t> 교육을 받으시더니</a:t>
            </a:r>
            <a:r>
              <a:rPr lang="en-US" altLang="ko-KR" sz="1100" dirty="0" smtClean="0"/>
              <a:t>, </a:t>
            </a:r>
            <a:r>
              <a:rPr lang="ko-KR" altLang="en-US" sz="1100" dirty="0" smtClean="0"/>
              <a:t>요즘엔 사회복지 실천론을 온라인으로 수강 중 이시다</a:t>
            </a:r>
            <a:r>
              <a:rPr lang="en-US" altLang="ko-KR" sz="1100" dirty="0" smtClean="0"/>
              <a:t>. </a:t>
            </a:r>
            <a:r>
              <a:rPr lang="ko-KR" altLang="en-US" sz="1100" dirty="0" smtClean="0"/>
              <a:t>나눔의 집 해바라기에 도움이 될 것 같아서 </a:t>
            </a:r>
            <a:r>
              <a:rPr lang="ko-KR" altLang="en-US" sz="1100" dirty="0" err="1" smtClean="0"/>
              <a:t>라시는데</a:t>
            </a:r>
            <a:r>
              <a:rPr lang="ko-KR" altLang="en-US" sz="1100" dirty="0" smtClean="0"/>
              <a:t> 내가 봉사활동을 열심히 하는 것을 보고 감동받으셔서 그러신 것 같기도 하다</a:t>
            </a:r>
            <a:r>
              <a:rPr lang="en-US" altLang="ko-KR" sz="1100" dirty="0" smtClean="0"/>
              <a:t>. </a:t>
            </a:r>
            <a:r>
              <a:rPr lang="ko-KR" altLang="en-US" sz="1100" dirty="0" smtClean="0"/>
              <a:t>대학을 졸업한지 이 십 년이 넘은 엄마를 공부하게 만드는걸 보면 봉사의 힘은 참으로 위대하다</a:t>
            </a:r>
            <a:r>
              <a:rPr lang="en-US" altLang="ko-KR" sz="1100" dirty="0" smtClean="0"/>
              <a:t>.</a:t>
            </a:r>
            <a:endParaRPr lang="ko-KR" altLang="en-US" sz="1100" dirty="0" smtClean="0"/>
          </a:p>
          <a:p>
            <a:r>
              <a:rPr lang="ko-KR" altLang="en-US" sz="1100" dirty="0" smtClean="0"/>
              <a:t> 조금 불편한 사람들에게 나의 손과 마음을 내밀면 모두가 행복해진다는 진리를 깨닫게 되었다</a:t>
            </a:r>
            <a:r>
              <a:rPr lang="en-US" altLang="ko-KR" sz="1100" dirty="0" smtClean="0"/>
              <a:t>. </a:t>
            </a:r>
            <a:r>
              <a:rPr lang="ko-KR" altLang="en-US" sz="1100" dirty="0" smtClean="0"/>
              <a:t>부모님과 함께 가는 장애시설은 규모가 작아서 봉사확인증을 받을 수는 없지만 해바라기에 다녀오고 나면 신기하게도 공부가 잘되는 것 같고 기분도 좋아진다</a:t>
            </a:r>
            <a:r>
              <a:rPr lang="en-US" altLang="ko-KR" sz="1100" dirty="0" smtClean="0"/>
              <a:t>. </a:t>
            </a:r>
            <a:r>
              <a:rPr lang="ko-KR" altLang="en-US" sz="1100" dirty="0" smtClean="0"/>
              <a:t>이런 기분 때문에 사람들이 그렇게도 열심히 봉사를 하나보다</a:t>
            </a:r>
            <a:r>
              <a:rPr lang="en-US" altLang="ko-KR" sz="1100" dirty="0" smtClean="0"/>
              <a:t>. </a:t>
            </a:r>
            <a:r>
              <a:rPr lang="ko-KR" altLang="en-US" sz="1100" dirty="0" smtClean="0"/>
              <a:t>봉사의 횟수가 거듭될수록 나 자신이 점점 자라나는 것을 느낄 수 있었다</a:t>
            </a:r>
            <a:r>
              <a:rPr lang="en-US" altLang="ko-KR" sz="1100" dirty="0" smtClean="0"/>
              <a:t>.</a:t>
            </a:r>
            <a:endParaRPr lang="ko-KR" altLang="en-US" sz="1100" dirty="0" smtClean="0"/>
          </a:p>
          <a:p>
            <a:r>
              <a:rPr lang="ko-KR" altLang="en-US" sz="1100" dirty="0" smtClean="0"/>
              <a:t> 대한적십자사에서는 여러 가지 사업을 한다는데 거기에 조금이나마 도움이 될 </a:t>
            </a:r>
            <a:r>
              <a:rPr lang="ko-KR" altLang="en-US" sz="1100" dirty="0" err="1" smtClean="0"/>
              <a:t>까하는</a:t>
            </a:r>
            <a:r>
              <a:rPr lang="ko-KR" altLang="en-US" sz="1100" dirty="0" smtClean="0"/>
              <a:t> 마음으로 용돈의 일부를 후원금으로 입금하고 있다</a:t>
            </a:r>
            <a:r>
              <a:rPr lang="en-US" altLang="ko-KR" sz="1100" dirty="0" smtClean="0"/>
              <a:t>.</a:t>
            </a:r>
            <a:endParaRPr lang="ko-KR" altLang="en-US" sz="1100" dirty="0" smtClean="0"/>
          </a:p>
          <a:p>
            <a:r>
              <a:rPr lang="ko-KR" altLang="en-US" sz="1100" dirty="0" smtClean="0"/>
              <a:t>더 많은 봉사활동을 할 수 있도록 아마추어 무선기사자격증도 땄고</a:t>
            </a:r>
            <a:r>
              <a:rPr lang="en-US" altLang="ko-KR" sz="1100" dirty="0" smtClean="0"/>
              <a:t>, </a:t>
            </a:r>
            <a:r>
              <a:rPr lang="ko-KR" altLang="en-US" sz="1100" dirty="0" smtClean="0"/>
              <a:t>심폐소생술과 응급처치방법 등을 수료했다</a:t>
            </a:r>
            <a:r>
              <a:rPr lang="en-US" altLang="ko-KR" sz="1100" dirty="0" smtClean="0"/>
              <a:t>.</a:t>
            </a:r>
            <a:endParaRPr lang="ko-KR" altLang="en-US" sz="1100" dirty="0" smtClean="0"/>
          </a:p>
          <a:p>
            <a:r>
              <a:rPr lang="ko-KR" altLang="en-US" sz="1100" dirty="0" smtClean="0"/>
              <a:t> 봉사활동이 적성에 맞는 나는 진로를 </a:t>
            </a:r>
            <a:r>
              <a:rPr lang="ko-KR" altLang="en-US" sz="1100" dirty="0" err="1" smtClean="0"/>
              <a:t>사회복지학으로</a:t>
            </a:r>
            <a:r>
              <a:rPr lang="ko-KR" altLang="en-US" sz="1100" dirty="0" smtClean="0"/>
              <a:t> 바꾸어 더욱 즐겁게 자원봉사 할 수 있는 방법과 도움이 필요한 많은 분들을 고르게 도와줄 수 있는 프로그램을 만들어 우리나라를 선진국가의 대열에 진입하도록 노력해야겠다</a:t>
            </a:r>
            <a:r>
              <a:rPr lang="en-US" altLang="ko-KR" sz="1100" dirty="0" smtClean="0"/>
              <a:t>.</a:t>
            </a:r>
            <a:endParaRPr lang="ko-KR" altLang="en-US" sz="1100" dirty="0"/>
          </a:p>
        </p:txBody>
      </p:sp>
      <p:sp>
        <p:nvSpPr>
          <p:cNvPr id="5" name="슬라이드 번호 개체 틀 4"/>
          <p:cNvSpPr>
            <a:spLocks noGrp="1"/>
          </p:cNvSpPr>
          <p:nvPr>
            <p:ph type="sldNum" sz="quarter" idx="12"/>
          </p:nvPr>
        </p:nvSpPr>
        <p:spPr/>
        <p:txBody>
          <a:bodyPr/>
          <a:lstStyle/>
          <a:p>
            <a:fld id="{FB5D2FAA-0FDA-409F-89F0-564FE270511B}" type="slidenum">
              <a:rPr lang="ko-KR" altLang="en-US" smtClean="0"/>
              <a:pPr/>
              <a:t>21</a:t>
            </a:fld>
            <a:endParaRPr lang="ko-KR" altLang="en-US"/>
          </a:p>
        </p:txBody>
      </p:sp>
      <p:sp>
        <p:nvSpPr>
          <p:cNvPr id="8" name="TextBox 7"/>
          <p:cNvSpPr txBox="1"/>
          <p:nvPr/>
        </p:nvSpPr>
        <p:spPr>
          <a:xfrm>
            <a:off x="501772" y="7164288"/>
            <a:ext cx="5396029" cy="369332"/>
          </a:xfrm>
          <a:prstGeom prst="rect">
            <a:avLst/>
          </a:prstGeom>
          <a:noFill/>
        </p:spPr>
        <p:txBody>
          <a:bodyPr wrap="none" rtlCol="0">
            <a:spAutoFit/>
          </a:bodyPr>
          <a:lstStyle/>
          <a:p>
            <a:pPr algn="ctr"/>
            <a:r>
              <a:rPr lang="en-US" altLang="ko-KR" b="1" dirty="0" smtClean="0">
                <a:solidFill>
                  <a:srgbClr val="FF0000"/>
                </a:solidFill>
                <a:effectLst>
                  <a:outerShdw blurRad="38100" dist="38100" dir="2700000" algn="tl">
                    <a:srgbClr val="000000">
                      <a:alpha val="43137"/>
                    </a:srgbClr>
                  </a:outerShdw>
                </a:effectLst>
                <a:latin typeface="HY강B" pitchFamily="18" charset="-127"/>
                <a:ea typeface="HY강B" pitchFamily="18" charset="-127"/>
              </a:rPr>
              <a:t>  *</a:t>
            </a:r>
            <a:r>
              <a:rPr lang="ko-KR" altLang="en-US" b="1" dirty="0" smtClean="0">
                <a:solidFill>
                  <a:srgbClr val="FF0000"/>
                </a:solidFill>
                <a:effectLst>
                  <a:outerShdw blurRad="38100" dist="38100" dir="2700000" algn="tl">
                    <a:srgbClr val="000000">
                      <a:alpha val="43137"/>
                    </a:srgbClr>
                  </a:outerShdw>
                </a:effectLst>
                <a:latin typeface="HY강B" pitchFamily="18" charset="-127"/>
                <a:ea typeface="HY강B" pitchFamily="18" charset="-127"/>
              </a:rPr>
              <a:t>대한민국공로봉사상  교육과학기술부장관상 수상</a:t>
            </a:r>
            <a:endParaRPr lang="ko-KR" altLang="en-US" b="1" dirty="0">
              <a:solidFill>
                <a:srgbClr val="FF0000"/>
              </a:solidFill>
              <a:effectLst>
                <a:outerShdw blurRad="38100" dist="38100" dir="2700000" algn="tl">
                  <a:srgbClr val="000000">
                    <a:alpha val="43137"/>
                  </a:srgbClr>
                </a:outerShdw>
              </a:effectLst>
              <a:latin typeface="HY강B" pitchFamily="18" charset="-127"/>
              <a:ea typeface="HY강B" pitchFamily="18" charset="-127"/>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92595" y="643498"/>
            <a:ext cx="2343911" cy="400110"/>
          </a:xfrm>
          <a:prstGeom prst="rect">
            <a:avLst/>
          </a:prstGeom>
          <a:noFill/>
        </p:spPr>
        <p:txBody>
          <a:bodyPr wrap="none" rtlCol="0">
            <a:spAutoFit/>
          </a:bodyPr>
          <a:lstStyle/>
          <a:p>
            <a:pPr algn="ctr"/>
            <a:r>
              <a:rPr lang="ko-KR" altLang="en-US" sz="2000" b="1" dirty="0" smtClean="0">
                <a:effectLst>
                  <a:outerShdw blurRad="38100" dist="38100" dir="2700000" algn="tl">
                    <a:srgbClr val="000000">
                      <a:alpha val="43137"/>
                    </a:srgbClr>
                  </a:outerShdw>
                </a:effectLst>
                <a:latin typeface="HY강B" pitchFamily="18" charset="-127"/>
                <a:ea typeface="HY강B" pitchFamily="18" charset="-127"/>
              </a:rPr>
              <a:t>자원봉사활동 수기</a:t>
            </a:r>
            <a:endParaRPr lang="ko-KR" altLang="en-US" sz="2000" b="1" dirty="0">
              <a:effectLst>
                <a:outerShdw blurRad="38100" dist="38100" dir="2700000" algn="tl">
                  <a:srgbClr val="000000">
                    <a:alpha val="43137"/>
                  </a:srgbClr>
                </a:outerShdw>
              </a:effectLst>
              <a:latin typeface="HY강B" pitchFamily="18" charset="-127"/>
              <a:ea typeface="HY강B" pitchFamily="18" charset="-127"/>
            </a:endParaRPr>
          </a:p>
        </p:txBody>
      </p:sp>
      <p:sp>
        <p:nvSpPr>
          <p:cNvPr id="7" name="TextBox 6"/>
          <p:cNvSpPr txBox="1"/>
          <p:nvPr/>
        </p:nvSpPr>
        <p:spPr>
          <a:xfrm>
            <a:off x="548680" y="1331640"/>
            <a:ext cx="5760640" cy="7200800"/>
          </a:xfrm>
          <a:prstGeom prst="rect">
            <a:avLst/>
          </a:prstGeom>
          <a:noFill/>
        </p:spPr>
        <p:txBody>
          <a:bodyPr wrap="square" rtlCol="0">
            <a:spAutoFit/>
          </a:bodyPr>
          <a:lstStyle/>
          <a:p>
            <a:r>
              <a:rPr lang="ko-KR" altLang="en-US" sz="1100" dirty="0" smtClean="0"/>
              <a:t> 나는 가야금을 전공하는 학생이다</a:t>
            </a:r>
            <a:r>
              <a:rPr lang="en-US" altLang="ko-KR" sz="1100" dirty="0" smtClean="0"/>
              <a:t>.</a:t>
            </a:r>
            <a:endParaRPr lang="ko-KR" altLang="en-US" sz="1100" dirty="0" smtClean="0"/>
          </a:p>
          <a:p>
            <a:r>
              <a:rPr lang="ko-KR" altLang="en-US" sz="1100" dirty="0" smtClean="0"/>
              <a:t> 봉사시간도 받고</a:t>
            </a:r>
            <a:r>
              <a:rPr lang="en-US" altLang="ko-KR" sz="1100" dirty="0" smtClean="0"/>
              <a:t>, </a:t>
            </a:r>
            <a:r>
              <a:rPr lang="ko-KR" altLang="en-US" sz="1100" dirty="0" smtClean="0"/>
              <a:t>좀 특별한 봉사를 하고 싶어 고민하다 아빠의 권유로 정신지체 장애아동의 치료기관인 사단법인 한국평생교육복지진흥회 부설 발달장애연구소를 방문하였다</a:t>
            </a:r>
            <a:r>
              <a:rPr lang="en-US" altLang="ko-KR" sz="1100" dirty="0" smtClean="0"/>
              <a:t>.</a:t>
            </a:r>
            <a:endParaRPr lang="ko-KR" altLang="en-US" sz="1100" dirty="0" smtClean="0"/>
          </a:p>
          <a:p>
            <a:r>
              <a:rPr lang="ko-KR" altLang="en-US" sz="1100" dirty="0" smtClean="0"/>
              <a:t> 처음 장애아시설에서 공부를 가르치고 장애아의 정서를 위한 음악 치료의 방법으로 내가 전공하는 가야금을 들려주기 위해 주말을 이용하여 장애인 시설을 찾았을 때에는 별 뜻 없이 가벼운 마음으로 나섰다</a:t>
            </a:r>
            <a:r>
              <a:rPr lang="en-US" altLang="ko-KR" sz="1100" dirty="0" smtClean="0"/>
              <a:t>. </a:t>
            </a:r>
            <a:endParaRPr lang="ko-KR" altLang="en-US" sz="1100" dirty="0" smtClean="0"/>
          </a:p>
          <a:p>
            <a:r>
              <a:rPr lang="ko-KR" altLang="en-US" sz="1100" dirty="0" smtClean="0"/>
              <a:t> 어린 아이들 이었기 때문에 쉽게 친해질 수 있겠지</a:t>
            </a:r>
            <a:r>
              <a:rPr lang="en-US" altLang="ko-KR" sz="1100" dirty="0" smtClean="0"/>
              <a:t>, </a:t>
            </a:r>
            <a:r>
              <a:rPr lang="ko-KR" altLang="en-US" sz="1100" dirty="0" smtClean="0"/>
              <a:t>내가 해낼 수 있겠지 라고 생각만 하였다</a:t>
            </a:r>
            <a:r>
              <a:rPr lang="en-US" altLang="ko-KR" sz="1100" dirty="0" smtClean="0"/>
              <a:t>. </a:t>
            </a:r>
            <a:endParaRPr lang="ko-KR" altLang="en-US" sz="1100" dirty="0" smtClean="0"/>
          </a:p>
          <a:p>
            <a:r>
              <a:rPr lang="ko-KR" altLang="en-US" sz="1100" dirty="0" smtClean="0"/>
              <a:t>그러나 잘못 된 생각 이였다</a:t>
            </a:r>
            <a:r>
              <a:rPr lang="en-US" altLang="ko-KR" sz="1100" dirty="0" smtClean="0"/>
              <a:t>. </a:t>
            </a:r>
            <a:endParaRPr lang="ko-KR" altLang="en-US" sz="1100" dirty="0" smtClean="0"/>
          </a:p>
          <a:p>
            <a:r>
              <a:rPr lang="ko-KR" altLang="en-US" sz="1100" dirty="0" smtClean="0"/>
              <a:t> 자폐증세가 있는 아이들</a:t>
            </a:r>
            <a:r>
              <a:rPr lang="en-US" altLang="ko-KR" sz="1100" dirty="0" smtClean="0"/>
              <a:t>, </a:t>
            </a:r>
            <a:r>
              <a:rPr lang="ko-KR" altLang="en-US" sz="1100" dirty="0" smtClean="0"/>
              <a:t>애정결핍이 있는 아이들</a:t>
            </a:r>
            <a:r>
              <a:rPr lang="en-US" altLang="ko-KR" sz="1100" dirty="0" smtClean="0"/>
              <a:t>, </a:t>
            </a:r>
            <a:r>
              <a:rPr lang="ko-KR" altLang="en-US" sz="1100" dirty="0" smtClean="0"/>
              <a:t>발달장애가 있는 아이들</a:t>
            </a:r>
            <a:r>
              <a:rPr lang="en-US" altLang="ko-KR" sz="1100" dirty="0" smtClean="0"/>
              <a:t>...</a:t>
            </a:r>
            <a:r>
              <a:rPr lang="ko-KR" altLang="en-US" sz="1100" dirty="0" smtClean="0"/>
              <a:t> 처음 들어보고 처음 만나게 된 나로서는 어색함과</a:t>
            </a:r>
            <a:r>
              <a:rPr lang="en-US" altLang="ko-KR" sz="1100" dirty="0" smtClean="0"/>
              <a:t>, </a:t>
            </a:r>
            <a:r>
              <a:rPr lang="ko-KR" altLang="en-US" sz="1100" dirty="0" smtClean="0"/>
              <a:t>두려움과</a:t>
            </a:r>
            <a:r>
              <a:rPr lang="en-US" altLang="ko-KR" sz="1100" dirty="0" smtClean="0"/>
              <a:t>, </a:t>
            </a:r>
            <a:r>
              <a:rPr lang="ko-KR" altLang="en-US" sz="1100" dirty="0" smtClean="0"/>
              <a:t>겁이 났다</a:t>
            </a:r>
            <a:r>
              <a:rPr lang="en-US" altLang="ko-KR" sz="1100" dirty="0" smtClean="0"/>
              <a:t>. </a:t>
            </a:r>
            <a:r>
              <a:rPr lang="ko-KR" altLang="en-US" sz="1100" dirty="0" smtClean="0"/>
              <a:t>평범한 나로서는 받아들이기가</a:t>
            </a:r>
            <a:r>
              <a:rPr lang="en-US" altLang="ko-KR" sz="1100" dirty="0" smtClean="0"/>
              <a:t>, </a:t>
            </a:r>
            <a:r>
              <a:rPr lang="ko-KR" altLang="en-US" sz="1100" dirty="0" smtClean="0"/>
              <a:t>아니 이해하기가 어려웠다</a:t>
            </a:r>
            <a:r>
              <a:rPr lang="en-US" altLang="ko-KR" sz="1100" dirty="0" smtClean="0"/>
              <a:t>. </a:t>
            </a:r>
            <a:endParaRPr lang="ko-KR" altLang="en-US" sz="1100" dirty="0" smtClean="0"/>
          </a:p>
          <a:p>
            <a:r>
              <a:rPr lang="ko-KR" altLang="en-US" sz="1100" dirty="0" smtClean="0"/>
              <a:t> 책을 읽어주고</a:t>
            </a:r>
            <a:r>
              <a:rPr lang="en-US" altLang="ko-KR" sz="1100" dirty="0" smtClean="0"/>
              <a:t>, </a:t>
            </a:r>
            <a:r>
              <a:rPr lang="ko-KR" altLang="en-US" sz="1100" dirty="0" smtClean="0"/>
              <a:t>책을 읽히고</a:t>
            </a:r>
            <a:r>
              <a:rPr lang="en-US" altLang="ko-KR" sz="1100" dirty="0" smtClean="0"/>
              <a:t>, </a:t>
            </a:r>
            <a:r>
              <a:rPr lang="ko-KR" altLang="en-US" sz="1100" dirty="0" smtClean="0"/>
              <a:t>쓰고</a:t>
            </a:r>
            <a:r>
              <a:rPr lang="en-US" altLang="ko-KR" sz="1100" dirty="0" smtClean="0"/>
              <a:t>, </a:t>
            </a:r>
            <a:r>
              <a:rPr lang="ko-KR" altLang="en-US" sz="1100" dirty="0" smtClean="0"/>
              <a:t>색칠하고</a:t>
            </a:r>
            <a:r>
              <a:rPr lang="en-US" altLang="ko-KR" sz="1100" dirty="0" smtClean="0"/>
              <a:t>, </a:t>
            </a:r>
            <a:r>
              <a:rPr lang="ko-KR" altLang="en-US" sz="1100" dirty="0" smtClean="0"/>
              <a:t>전통음악을 듣고</a:t>
            </a:r>
            <a:r>
              <a:rPr lang="en-US" altLang="ko-KR" sz="1100" dirty="0" smtClean="0"/>
              <a:t>, </a:t>
            </a:r>
            <a:r>
              <a:rPr lang="ko-KR" altLang="en-US" sz="1100" dirty="0" smtClean="0"/>
              <a:t>가야금을 들려 주고 음악 듣고</a:t>
            </a:r>
            <a:r>
              <a:rPr lang="en-US" altLang="ko-KR" sz="1100" dirty="0" smtClean="0"/>
              <a:t>…</a:t>
            </a:r>
            <a:endParaRPr lang="ko-KR" altLang="en-US" sz="1100" dirty="0" smtClean="0"/>
          </a:p>
          <a:p>
            <a:r>
              <a:rPr lang="ko-KR" altLang="en-US" sz="1100" dirty="0" smtClean="0"/>
              <a:t> 당연히 쉽게 읽고 쓸 수 있을 거라 생각하고 들어간 수업</a:t>
            </a:r>
            <a:r>
              <a:rPr lang="en-US" altLang="ko-KR" sz="1100" dirty="0" smtClean="0"/>
              <a:t>, </a:t>
            </a:r>
            <a:r>
              <a:rPr lang="ko-KR" altLang="en-US" sz="1100" dirty="0" smtClean="0"/>
              <a:t>그러나 나는 너무 당황했다</a:t>
            </a:r>
            <a:r>
              <a:rPr lang="en-US" altLang="ko-KR" sz="1100" dirty="0" smtClean="0"/>
              <a:t>. </a:t>
            </a:r>
            <a:r>
              <a:rPr lang="ko-KR" altLang="en-US" sz="1100" dirty="0" smtClean="0"/>
              <a:t>그러기를 많은 시간이 지날수록 내가 적응이 되었고</a:t>
            </a:r>
            <a:r>
              <a:rPr lang="en-US" altLang="ko-KR" sz="1100" dirty="0" smtClean="0"/>
              <a:t>, </a:t>
            </a:r>
            <a:r>
              <a:rPr lang="ko-KR" altLang="en-US" sz="1100" dirty="0" smtClean="0"/>
              <a:t>아이들에게 동화 되는 것을 느끼기 시작하였다</a:t>
            </a:r>
            <a:r>
              <a:rPr lang="en-US" altLang="ko-KR" sz="1100" dirty="0" smtClean="0"/>
              <a:t>. </a:t>
            </a:r>
            <a:r>
              <a:rPr lang="ko-KR" altLang="en-US" sz="1100" dirty="0" smtClean="0"/>
              <a:t> 아이들이 꼬집고</a:t>
            </a:r>
            <a:r>
              <a:rPr lang="en-US" altLang="ko-KR" sz="1100" dirty="0" smtClean="0"/>
              <a:t>, </a:t>
            </a:r>
            <a:r>
              <a:rPr lang="ko-KR" altLang="en-US" sz="1100" dirty="0" smtClean="0"/>
              <a:t>할퀴고</a:t>
            </a:r>
            <a:r>
              <a:rPr lang="en-US" altLang="ko-KR" sz="1100" dirty="0" smtClean="0"/>
              <a:t>, </a:t>
            </a:r>
            <a:r>
              <a:rPr lang="ko-KR" altLang="en-US" sz="1100" dirty="0" smtClean="0"/>
              <a:t>물어뜯고</a:t>
            </a:r>
            <a:r>
              <a:rPr lang="en-US" altLang="ko-KR" sz="1100" dirty="0" smtClean="0"/>
              <a:t>… </a:t>
            </a:r>
            <a:r>
              <a:rPr lang="ko-KR" altLang="en-US" sz="1100" dirty="0" smtClean="0"/>
              <a:t>처음에는 당황하기 보다는 화가 났다</a:t>
            </a:r>
            <a:r>
              <a:rPr lang="en-US" altLang="ko-KR" sz="1100" dirty="0" smtClean="0"/>
              <a:t>.</a:t>
            </a:r>
            <a:r>
              <a:rPr lang="ko-KR" altLang="en-US" sz="1100" dirty="0" smtClean="0"/>
              <a:t> 하지만 얼마나 자기 전달이 안 되면 말로 표현 못 하고 저렇게 표현을 할까 하는 아이들이 안쓰럽게 느껴지기 시작했다</a:t>
            </a:r>
            <a:r>
              <a:rPr lang="en-US" altLang="ko-KR" sz="1100" dirty="0" smtClean="0"/>
              <a:t>. </a:t>
            </a:r>
            <a:endParaRPr lang="ko-KR" altLang="en-US" sz="1100" dirty="0" smtClean="0"/>
          </a:p>
          <a:p>
            <a:r>
              <a:rPr lang="ko-KR" altLang="en-US" sz="1100" dirty="0" smtClean="0"/>
              <a:t> 내 얼굴에 할퀸 자국</a:t>
            </a:r>
            <a:r>
              <a:rPr lang="en-US" altLang="ko-KR" sz="1100" dirty="0" smtClean="0"/>
              <a:t>, </a:t>
            </a:r>
            <a:r>
              <a:rPr lang="ko-KR" altLang="en-US" sz="1100" dirty="0" smtClean="0"/>
              <a:t>내 손등과 팔뚝에 남아있는 꼬집히고 할퀸 자국들</a:t>
            </a:r>
            <a:r>
              <a:rPr lang="en-US" altLang="ko-KR" sz="1100" dirty="0" smtClean="0"/>
              <a:t>, </a:t>
            </a:r>
            <a:r>
              <a:rPr lang="ko-KR" altLang="en-US" sz="1100" dirty="0" smtClean="0"/>
              <a:t>상처가 하나 둘 늘어 가는 만큼 아이들의 책 읽는 속도도 빨라지고</a:t>
            </a:r>
            <a:r>
              <a:rPr lang="en-US" altLang="ko-KR" sz="1100" dirty="0" smtClean="0"/>
              <a:t>, </a:t>
            </a:r>
            <a:r>
              <a:rPr lang="ko-KR" altLang="en-US" sz="1100" dirty="0" smtClean="0"/>
              <a:t>책의 내용도 이해하기 시작하였고</a:t>
            </a:r>
            <a:r>
              <a:rPr lang="en-US" altLang="ko-KR" sz="1100" dirty="0" smtClean="0"/>
              <a:t>, </a:t>
            </a:r>
            <a:r>
              <a:rPr lang="ko-KR" altLang="en-US" sz="1100" dirty="0" smtClean="0"/>
              <a:t>색칠하기의 변화</a:t>
            </a:r>
            <a:r>
              <a:rPr lang="en-US" altLang="ko-KR" sz="1100" dirty="0" smtClean="0"/>
              <a:t>, </a:t>
            </a:r>
            <a:r>
              <a:rPr lang="ko-KR" altLang="en-US" sz="1100" dirty="0" smtClean="0"/>
              <a:t>음악 듣는 자세도 좋아지고</a:t>
            </a:r>
            <a:r>
              <a:rPr lang="en-US" altLang="ko-KR" sz="1100" dirty="0" smtClean="0"/>
              <a:t>, </a:t>
            </a:r>
            <a:r>
              <a:rPr lang="ko-KR" altLang="en-US" sz="1100" dirty="0" smtClean="0"/>
              <a:t>어느덧 아이들과 친구가 되었고</a:t>
            </a:r>
            <a:r>
              <a:rPr lang="en-US" altLang="ko-KR" sz="1100" dirty="0" smtClean="0"/>
              <a:t>, </a:t>
            </a:r>
            <a:r>
              <a:rPr lang="ko-KR" altLang="en-US" sz="1100" dirty="0" smtClean="0"/>
              <a:t>누나</a:t>
            </a:r>
            <a:r>
              <a:rPr lang="en-US" altLang="ko-KR" sz="1100" dirty="0" smtClean="0"/>
              <a:t>, </a:t>
            </a:r>
            <a:r>
              <a:rPr lang="ko-KR" altLang="en-US" sz="1100" dirty="0" smtClean="0"/>
              <a:t>언니가 되어 있었다</a:t>
            </a:r>
            <a:r>
              <a:rPr lang="en-US" altLang="ko-KR" sz="1100" dirty="0" smtClean="0"/>
              <a:t>. </a:t>
            </a:r>
            <a:r>
              <a:rPr lang="ko-KR" altLang="en-US" sz="1100" dirty="0" smtClean="0"/>
              <a:t>또한 음악 치료 시간에 가야금을 들려주며 함께 하는 시간에는 정말이지 그렇게도 산만하고 잠시도 가만히 </a:t>
            </a:r>
            <a:r>
              <a:rPr lang="ko-KR" altLang="en-US" sz="1100" dirty="0" err="1" smtClean="0"/>
              <a:t>못있던</a:t>
            </a:r>
            <a:r>
              <a:rPr lang="ko-KR" altLang="en-US" sz="1100" dirty="0" smtClean="0"/>
              <a:t> 아이들이 얌전히 가야금 소리를 들을 땐 나도 모르게 가슴이 뭉클하였다</a:t>
            </a:r>
            <a:r>
              <a:rPr lang="en-US" altLang="ko-KR" sz="1100" dirty="0" smtClean="0"/>
              <a:t>. </a:t>
            </a:r>
            <a:endParaRPr lang="ko-KR" altLang="en-US" sz="1100" dirty="0" smtClean="0"/>
          </a:p>
          <a:p>
            <a:r>
              <a:rPr lang="ko-KR" altLang="en-US" sz="1100" dirty="0" smtClean="0"/>
              <a:t> 이렇게 장애 아이들에게 다가가는 마음이 진심이라면</a:t>
            </a:r>
            <a:r>
              <a:rPr lang="en-US" altLang="ko-KR" sz="1100" dirty="0" smtClean="0"/>
              <a:t>, </a:t>
            </a:r>
            <a:r>
              <a:rPr lang="ko-KR" altLang="en-US" sz="1100" dirty="0" smtClean="0"/>
              <a:t>아이들에게 다가가는 행동이 사랑이라면 아무런 문제가 없다는 것을 알게 되었다</a:t>
            </a:r>
            <a:r>
              <a:rPr lang="en-US" altLang="ko-KR" sz="1100" dirty="0" smtClean="0"/>
              <a:t>. </a:t>
            </a:r>
            <a:endParaRPr lang="ko-KR" altLang="en-US" sz="1100" dirty="0" smtClean="0"/>
          </a:p>
          <a:p>
            <a:r>
              <a:rPr lang="ko-KR" altLang="en-US" sz="1100" dirty="0" smtClean="0"/>
              <a:t> 별 뜻 없이 시작한 봉사라는 것이 자신에 대한 부끄러움과</a:t>
            </a:r>
            <a:r>
              <a:rPr lang="en-US" altLang="ko-KR" sz="1100" dirty="0" smtClean="0"/>
              <a:t>, </a:t>
            </a:r>
            <a:r>
              <a:rPr lang="ko-KR" altLang="en-US" sz="1100" dirty="0" smtClean="0"/>
              <a:t>나를 돌아 볼 수 있는 좋은 계기가 되었다</a:t>
            </a:r>
            <a:r>
              <a:rPr lang="en-US" altLang="ko-KR" sz="1100" dirty="0" smtClean="0"/>
              <a:t>. </a:t>
            </a:r>
            <a:r>
              <a:rPr lang="ko-KR" altLang="en-US" sz="1100" dirty="0" smtClean="0"/>
              <a:t>그리고 시간이 지나고 나서 생각을 하니 도움을 받은 사람은 오히려 나 자신이 아니었을까 하는 생각이 들었다</a:t>
            </a:r>
            <a:r>
              <a:rPr lang="en-US" altLang="ko-KR" sz="1100" dirty="0" smtClean="0"/>
              <a:t>.</a:t>
            </a:r>
            <a:endParaRPr lang="ko-KR" altLang="en-US" sz="1100" dirty="0" smtClean="0"/>
          </a:p>
          <a:p>
            <a:r>
              <a:rPr lang="ko-KR" altLang="en-US" sz="1100" dirty="0" smtClean="0"/>
              <a:t> 봉사 시간을 위해 장애인 시설에 가서 봉사를 하였지만 나가기 시작하고 얼마 안 있어 </a:t>
            </a:r>
            <a:r>
              <a:rPr lang="ko-KR" altLang="en-US" sz="1100" dirty="0" err="1" smtClean="0"/>
              <a:t>부터는</a:t>
            </a:r>
            <a:r>
              <a:rPr lang="ko-KR" altLang="en-US" sz="1100" dirty="0" smtClean="0"/>
              <a:t> 그만 두고 싶은 마음과 꼭 이런 봉사를 해야 하나 하는 생각 등으로 갈등을 많이 느꼈다</a:t>
            </a:r>
            <a:r>
              <a:rPr lang="en-US" altLang="ko-KR" sz="1100" dirty="0" smtClean="0"/>
              <a:t>.</a:t>
            </a:r>
            <a:endParaRPr lang="ko-KR" altLang="en-US" sz="1100" dirty="0" smtClean="0"/>
          </a:p>
          <a:p>
            <a:r>
              <a:rPr lang="ko-KR" altLang="en-US" sz="1100" dirty="0" smtClean="0"/>
              <a:t> 친구들과 어울리고 싶은 때도 있었고</a:t>
            </a:r>
            <a:r>
              <a:rPr lang="en-US" altLang="ko-KR" sz="1100" dirty="0" smtClean="0"/>
              <a:t>, </a:t>
            </a:r>
            <a:r>
              <a:rPr lang="ko-KR" altLang="en-US" sz="1100" dirty="0" smtClean="0"/>
              <a:t>집에서 편히 쉬고 싶은 마음도 있었고</a:t>
            </a:r>
            <a:r>
              <a:rPr lang="en-US" altLang="ko-KR" sz="1100" dirty="0" smtClean="0"/>
              <a:t>, </a:t>
            </a:r>
            <a:r>
              <a:rPr lang="ko-KR" altLang="en-US" sz="1100" dirty="0" smtClean="0"/>
              <a:t>더구나 아이들이 변화가 없을 때</a:t>
            </a:r>
            <a:r>
              <a:rPr lang="en-US" altLang="ko-KR" sz="1100" dirty="0" smtClean="0"/>
              <a:t>, </a:t>
            </a:r>
            <a:r>
              <a:rPr lang="ko-KR" altLang="en-US" sz="1100" dirty="0" smtClean="0"/>
              <a:t>그런 상황에서 조급해 하시는 어머니들의 안타까운 말씀들과 분위기</a:t>
            </a:r>
            <a:r>
              <a:rPr lang="en-US" altLang="ko-KR" sz="1100" dirty="0" smtClean="0"/>
              <a:t>, </a:t>
            </a:r>
            <a:r>
              <a:rPr lang="ko-KR" altLang="en-US" sz="1100" dirty="0" smtClean="0"/>
              <a:t>선생님들에 대한 어머니들의 욕심을 보면서 마음이 무거웠다</a:t>
            </a:r>
            <a:r>
              <a:rPr lang="en-US" altLang="ko-KR" sz="1100" dirty="0" smtClean="0"/>
              <a:t>. </a:t>
            </a:r>
            <a:endParaRPr lang="ko-KR" altLang="en-US" sz="1100" dirty="0" smtClean="0"/>
          </a:p>
          <a:p>
            <a:r>
              <a:rPr lang="ko-KR" altLang="en-US" sz="1100" dirty="0" smtClean="0"/>
              <a:t> 하지만 나는 봉사라는 이름으로 아이들에게 너무나 큰 선물을 받은 것 이다</a:t>
            </a:r>
            <a:r>
              <a:rPr lang="en-US" altLang="ko-KR" sz="1100" dirty="0" smtClean="0"/>
              <a:t>. </a:t>
            </a:r>
            <a:r>
              <a:rPr lang="ko-KR" altLang="en-US" sz="1100" dirty="0" smtClean="0"/>
              <a:t>천사같이 맑디맑은 눈동자</a:t>
            </a:r>
            <a:r>
              <a:rPr lang="en-US" altLang="ko-KR" sz="1100" dirty="0" smtClean="0"/>
              <a:t>, </a:t>
            </a:r>
            <a:r>
              <a:rPr lang="ko-KR" altLang="en-US" sz="1100" dirty="0" smtClean="0"/>
              <a:t>순수하고 꾸밈없는 해맑은 표정</a:t>
            </a:r>
            <a:r>
              <a:rPr lang="en-US" altLang="ko-KR" sz="1100" dirty="0" smtClean="0"/>
              <a:t>, </a:t>
            </a:r>
            <a:r>
              <a:rPr lang="ko-KR" altLang="en-US" sz="1100" dirty="0" smtClean="0"/>
              <a:t>나는 소중하고 예쁜 친구이자 동생들을 얻었고</a:t>
            </a:r>
            <a:r>
              <a:rPr lang="en-US" altLang="ko-KR" sz="1100" dirty="0" smtClean="0"/>
              <a:t>, </a:t>
            </a:r>
            <a:r>
              <a:rPr lang="ko-KR" altLang="en-US" sz="1100" dirty="0" smtClean="0"/>
              <a:t>또한 어머니들의 사랑을 배웠으며</a:t>
            </a:r>
            <a:r>
              <a:rPr lang="en-US" altLang="ko-KR" sz="1100" dirty="0" smtClean="0"/>
              <a:t>, </a:t>
            </a:r>
            <a:r>
              <a:rPr lang="ko-KR" altLang="en-US" sz="1100" dirty="0" smtClean="0"/>
              <a:t>남을 아끼고 사랑하는 마음과 믿음</a:t>
            </a:r>
            <a:r>
              <a:rPr lang="en-US" altLang="ko-KR" sz="1100" dirty="0" smtClean="0"/>
              <a:t>, </a:t>
            </a:r>
            <a:r>
              <a:rPr lang="ko-KR" altLang="en-US" sz="1100" dirty="0" smtClean="0"/>
              <a:t>책임감 그리고 보람이라는 너무나 큰 선물을 받은 것 이다</a:t>
            </a:r>
            <a:r>
              <a:rPr lang="en-US" altLang="ko-KR" sz="1100" dirty="0" smtClean="0"/>
              <a:t>. </a:t>
            </a:r>
            <a:endParaRPr lang="ko-KR" altLang="en-US" sz="1100" dirty="0" smtClean="0"/>
          </a:p>
          <a:p>
            <a:r>
              <a:rPr lang="ko-KR" altLang="en-US" sz="1100" dirty="0" smtClean="0"/>
              <a:t> 아직은 어린 나이 이기에 살아가면서 더 많은 것을 보고 경험 하겠지만</a:t>
            </a:r>
            <a:r>
              <a:rPr lang="en-US" altLang="ko-KR" sz="1100" dirty="0" smtClean="0"/>
              <a:t>, </a:t>
            </a:r>
            <a:r>
              <a:rPr lang="ko-KR" altLang="en-US" sz="1100" dirty="0" smtClean="0"/>
              <a:t>지금처럼 날 정신적으로 풍요로운 사람으로 만들어 줄 수 있는 경험은 아마 없을 것이라고 생각한다</a:t>
            </a:r>
            <a:r>
              <a:rPr lang="en-US" altLang="ko-KR" sz="1100" dirty="0" smtClean="0"/>
              <a:t>. </a:t>
            </a:r>
            <a:r>
              <a:rPr lang="ko-KR" altLang="en-US" sz="1100" dirty="0" smtClean="0"/>
              <a:t>사회의 한 구성원이 될 수 있게 이런 자리를 마련해 주시고 이런 값진 깨달음을 주신 선생님과</a:t>
            </a:r>
            <a:r>
              <a:rPr lang="en-US" altLang="ko-KR" sz="1100" dirty="0" smtClean="0"/>
              <a:t>, </a:t>
            </a:r>
            <a:r>
              <a:rPr lang="ko-KR" altLang="en-US" sz="1100" dirty="0" smtClean="0"/>
              <a:t>어머니들께 너무나 감사하는 마음을 갖는다</a:t>
            </a:r>
            <a:r>
              <a:rPr lang="en-US" altLang="ko-KR" sz="1100" dirty="0" smtClean="0"/>
              <a:t>.</a:t>
            </a:r>
            <a:endParaRPr lang="ko-KR" altLang="en-US" sz="1100" dirty="0"/>
          </a:p>
        </p:txBody>
      </p:sp>
      <p:sp>
        <p:nvSpPr>
          <p:cNvPr id="5" name="슬라이드 번호 개체 틀 4"/>
          <p:cNvSpPr>
            <a:spLocks noGrp="1"/>
          </p:cNvSpPr>
          <p:nvPr>
            <p:ph type="sldNum" sz="quarter" idx="12"/>
          </p:nvPr>
        </p:nvSpPr>
        <p:spPr/>
        <p:txBody>
          <a:bodyPr/>
          <a:lstStyle/>
          <a:p>
            <a:fld id="{FB5D2FAA-0FDA-409F-89F0-564FE270511B}" type="slidenum">
              <a:rPr lang="ko-KR" altLang="en-US" smtClean="0"/>
              <a:pPr/>
              <a:t>22</a:t>
            </a:fld>
            <a:endParaRPr lang="ko-KR" altLang="en-US"/>
          </a:p>
        </p:txBody>
      </p:sp>
      <p:sp>
        <p:nvSpPr>
          <p:cNvPr id="6" name="TextBox 5"/>
          <p:cNvSpPr txBox="1"/>
          <p:nvPr/>
        </p:nvSpPr>
        <p:spPr>
          <a:xfrm>
            <a:off x="4077072" y="1043608"/>
            <a:ext cx="2021707" cy="276999"/>
          </a:xfrm>
          <a:prstGeom prst="rect">
            <a:avLst/>
          </a:prstGeom>
          <a:noFill/>
        </p:spPr>
        <p:txBody>
          <a:bodyPr wrap="none" rtlCol="0">
            <a:spAutoFit/>
          </a:bodyPr>
          <a:lstStyle/>
          <a:p>
            <a:r>
              <a:rPr lang="ko-KR" altLang="en-US" sz="1200" b="1" dirty="0" smtClean="0">
                <a:latin typeface="HY강B" pitchFamily="18" charset="-127"/>
                <a:ea typeface="HY강B" pitchFamily="18" charset="-127"/>
              </a:rPr>
              <a:t>국악고등학교 </a:t>
            </a:r>
            <a:r>
              <a:rPr lang="en-US" altLang="ko-KR" sz="1200" b="1" dirty="0" smtClean="0">
                <a:latin typeface="HY강B" pitchFamily="18" charset="-127"/>
                <a:ea typeface="HY강B" pitchFamily="18" charset="-127"/>
              </a:rPr>
              <a:t>2</a:t>
            </a:r>
            <a:r>
              <a:rPr lang="ko-KR" altLang="en-US" sz="1200" b="1" dirty="0" smtClean="0">
                <a:latin typeface="HY강B" pitchFamily="18" charset="-127"/>
                <a:ea typeface="HY강B" pitchFamily="18" charset="-127"/>
              </a:rPr>
              <a:t>학년 권민수</a:t>
            </a:r>
            <a:endParaRPr lang="ko-KR" altLang="en-US" sz="1200" b="1" dirty="0">
              <a:latin typeface="HY강B" pitchFamily="18" charset="-127"/>
              <a:ea typeface="HY강B" pitchFamily="18" charset="-127"/>
            </a:endParaRPr>
          </a:p>
        </p:txBody>
      </p:sp>
      <p:sp>
        <p:nvSpPr>
          <p:cNvPr id="8" name="TextBox 7"/>
          <p:cNvSpPr txBox="1"/>
          <p:nvPr/>
        </p:nvSpPr>
        <p:spPr>
          <a:xfrm>
            <a:off x="689364" y="8532440"/>
            <a:ext cx="5320687" cy="369332"/>
          </a:xfrm>
          <a:prstGeom prst="rect">
            <a:avLst/>
          </a:prstGeom>
          <a:noFill/>
        </p:spPr>
        <p:txBody>
          <a:bodyPr wrap="none" rtlCol="0">
            <a:spAutoFit/>
          </a:bodyPr>
          <a:lstStyle/>
          <a:p>
            <a:pPr algn="ctr"/>
            <a:r>
              <a:rPr lang="en-US" altLang="ko-KR" b="1" dirty="0" smtClean="0">
                <a:solidFill>
                  <a:srgbClr val="FF0000"/>
                </a:solidFill>
                <a:effectLst>
                  <a:outerShdw blurRad="38100" dist="38100" dir="2700000" algn="tl">
                    <a:srgbClr val="000000">
                      <a:alpha val="43137"/>
                    </a:srgbClr>
                  </a:outerShdw>
                </a:effectLst>
                <a:latin typeface="HY강B" pitchFamily="18" charset="-127"/>
                <a:ea typeface="HY강B" pitchFamily="18" charset="-127"/>
              </a:rPr>
              <a:t>*</a:t>
            </a:r>
            <a:r>
              <a:rPr lang="ko-KR" altLang="en-US" b="1" dirty="0" smtClean="0">
                <a:solidFill>
                  <a:srgbClr val="FF0000"/>
                </a:solidFill>
                <a:effectLst>
                  <a:outerShdw blurRad="38100" dist="38100" dir="2700000" algn="tl">
                    <a:srgbClr val="000000">
                      <a:alpha val="43137"/>
                    </a:srgbClr>
                  </a:outerShdw>
                </a:effectLst>
                <a:latin typeface="HY강B" pitchFamily="18" charset="-127"/>
                <a:ea typeface="HY강B" pitchFamily="18" charset="-127"/>
              </a:rPr>
              <a:t>대한민국공로봉사상  문화체육관광부장관상  수상</a:t>
            </a:r>
            <a:endParaRPr lang="ko-KR" altLang="en-US" b="1" dirty="0">
              <a:solidFill>
                <a:srgbClr val="FF0000"/>
              </a:solidFill>
              <a:effectLst>
                <a:outerShdw blurRad="38100" dist="38100" dir="2700000" algn="tl">
                  <a:srgbClr val="000000">
                    <a:alpha val="43137"/>
                  </a:srgbClr>
                </a:outerShdw>
              </a:effectLst>
              <a:latin typeface="HY강B" pitchFamily="18" charset="-127"/>
              <a:ea typeface="HY강B" pitchFamily="18" charset="-127"/>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92595" y="643498"/>
            <a:ext cx="2343911" cy="400110"/>
          </a:xfrm>
          <a:prstGeom prst="rect">
            <a:avLst/>
          </a:prstGeom>
          <a:noFill/>
        </p:spPr>
        <p:txBody>
          <a:bodyPr wrap="none" rtlCol="0">
            <a:spAutoFit/>
          </a:bodyPr>
          <a:lstStyle/>
          <a:p>
            <a:pPr algn="ctr"/>
            <a:r>
              <a:rPr lang="ko-KR" altLang="en-US" sz="2000" b="1" dirty="0" smtClean="0">
                <a:effectLst>
                  <a:outerShdw blurRad="38100" dist="38100" dir="2700000" algn="tl">
                    <a:srgbClr val="000000">
                      <a:alpha val="43137"/>
                    </a:srgbClr>
                  </a:outerShdw>
                </a:effectLst>
                <a:latin typeface="HY강B" pitchFamily="18" charset="-127"/>
                <a:ea typeface="HY강B" pitchFamily="18" charset="-127"/>
              </a:rPr>
              <a:t>자원봉사활동 수기</a:t>
            </a:r>
            <a:endParaRPr lang="ko-KR" altLang="en-US" sz="2000" b="1" dirty="0">
              <a:effectLst>
                <a:outerShdw blurRad="38100" dist="38100" dir="2700000" algn="tl">
                  <a:srgbClr val="000000">
                    <a:alpha val="43137"/>
                  </a:srgbClr>
                </a:outerShdw>
              </a:effectLst>
              <a:latin typeface="HY강B" pitchFamily="18" charset="-127"/>
              <a:ea typeface="HY강B" pitchFamily="18" charset="-127"/>
            </a:endParaRPr>
          </a:p>
        </p:txBody>
      </p:sp>
      <p:sp>
        <p:nvSpPr>
          <p:cNvPr id="7" name="TextBox 6"/>
          <p:cNvSpPr txBox="1"/>
          <p:nvPr/>
        </p:nvSpPr>
        <p:spPr>
          <a:xfrm>
            <a:off x="548680" y="1403648"/>
            <a:ext cx="5760640" cy="7032694"/>
          </a:xfrm>
          <a:prstGeom prst="rect">
            <a:avLst/>
          </a:prstGeom>
          <a:noFill/>
        </p:spPr>
        <p:txBody>
          <a:bodyPr wrap="square" rtlCol="0">
            <a:spAutoFit/>
          </a:bodyPr>
          <a:lstStyle/>
          <a:p>
            <a:r>
              <a:rPr lang="ko-KR" altLang="en-US" sz="1100" dirty="0" smtClean="0"/>
              <a:t> 나는 참 행복하다 그러나 행복한 줄을 모르고 살았다</a:t>
            </a:r>
            <a:r>
              <a:rPr lang="en-US" altLang="ko-KR" sz="1100" dirty="0" smtClean="0"/>
              <a:t>. </a:t>
            </a:r>
            <a:r>
              <a:rPr lang="ko-KR" altLang="en-US" sz="1100" dirty="0" smtClean="0"/>
              <a:t>이렇게 감사할 것이 많은데 그것을 못 깨닫고 살았으니 부모님과 사회에 죄송한 마음이다</a:t>
            </a:r>
            <a:r>
              <a:rPr lang="en-US" altLang="ko-KR" sz="1100" dirty="0" smtClean="0"/>
              <a:t>.</a:t>
            </a:r>
            <a:endParaRPr lang="ko-KR" altLang="en-US" sz="1100" dirty="0" smtClean="0"/>
          </a:p>
          <a:p>
            <a:r>
              <a:rPr lang="ko-KR" altLang="en-US" sz="1100" dirty="0" smtClean="0"/>
              <a:t> 지난 휴일 어느 날 부모님을 따라 어느 중증장애아 시설을 방문하였다</a:t>
            </a:r>
            <a:r>
              <a:rPr lang="en-US" altLang="ko-KR" sz="1100" dirty="0" smtClean="0"/>
              <a:t>. </a:t>
            </a:r>
            <a:r>
              <a:rPr lang="ko-KR" altLang="en-US" sz="1100" dirty="0" smtClean="0"/>
              <a:t>그곳은 </a:t>
            </a:r>
            <a:r>
              <a:rPr lang="ko-KR" altLang="en-US" sz="1100" dirty="0" err="1" smtClean="0"/>
              <a:t>향림원이라는</a:t>
            </a:r>
            <a:r>
              <a:rPr lang="ko-KR" altLang="en-US" sz="1100" dirty="0" smtClean="0"/>
              <a:t> 장애인 시설이었다</a:t>
            </a:r>
            <a:r>
              <a:rPr lang="en-US" altLang="ko-KR" sz="1100" dirty="0" smtClean="0"/>
              <a:t>.</a:t>
            </a:r>
            <a:endParaRPr lang="ko-KR" altLang="en-US" sz="1100" dirty="0" smtClean="0"/>
          </a:p>
          <a:p>
            <a:r>
              <a:rPr lang="ko-KR" altLang="en-US" sz="1100" dirty="0" smtClean="0"/>
              <a:t> 반갑게 맞이 해주는 사람은 다름 아닌 손이 뒤틀리고 잘 걷지도 못하면서 말도 제대로 못하는 휠체어에 실려있는 내 또래의 학생이었다</a:t>
            </a:r>
            <a:r>
              <a:rPr lang="en-US" altLang="ko-KR" sz="1100" dirty="0" smtClean="0"/>
              <a:t>. </a:t>
            </a:r>
            <a:r>
              <a:rPr lang="ko-KR" altLang="en-US" sz="1100" dirty="0" smtClean="0"/>
              <a:t>몸이 불편하기도 하지만 말도 제대로 못하여 무슨 말을 하는지 알아들을 수가 없었다</a:t>
            </a:r>
            <a:r>
              <a:rPr lang="en-US" altLang="ko-KR" sz="1100" dirty="0" smtClean="0"/>
              <a:t>. </a:t>
            </a:r>
            <a:r>
              <a:rPr lang="ko-KR" altLang="en-US" sz="1100" dirty="0" smtClean="0"/>
              <a:t>내 또래 학생이라서 친구라고 부모님이 소개를 해 주었다</a:t>
            </a:r>
            <a:r>
              <a:rPr lang="en-US" altLang="ko-KR" sz="1100" dirty="0" smtClean="0"/>
              <a:t>. </a:t>
            </a:r>
            <a:r>
              <a:rPr lang="ko-KR" altLang="en-US" sz="1100" dirty="0" smtClean="0"/>
              <a:t>말이 학생이지 내 눈에는 이상하게 보였다</a:t>
            </a:r>
            <a:r>
              <a:rPr lang="en-US" altLang="ko-KR" sz="1100" dirty="0" smtClean="0"/>
              <a:t>. </a:t>
            </a:r>
            <a:r>
              <a:rPr lang="ko-KR" altLang="en-US" sz="1100" dirty="0" smtClean="0"/>
              <a:t>적응이 안 되었다</a:t>
            </a:r>
            <a:r>
              <a:rPr lang="en-US" altLang="ko-KR" sz="1100" dirty="0" smtClean="0"/>
              <a:t>. </a:t>
            </a:r>
            <a:r>
              <a:rPr lang="ko-KR" altLang="en-US" sz="1100" dirty="0" smtClean="0"/>
              <a:t>그들과 아침 식사를 하는데 밥을 먹을 수가 없었다</a:t>
            </a:r>
            <a:r>
              <a:rPr lang="en-US" altLang="ko-KR" sz="1100" dirty="0" smtClean="0"/>
              <a:t>. </a:t>
            </a:r>
            <a:r>
              <a:rPr lang="ko-KR" altLang="en-US" sz="1100" dirty="0" smtClean="0"/>
              <a:t>그 친구들의 식사 습관은 이상하다</a:t>
            </a:r>
            <a:r>
              <a:rPr lang="en-US" altLang="ko-KR" sz="1100" dirty="0" smtClean="0"/>
              <a:t>. </a:t>
            </a:r>
            <a:r>
              <a:rPr lang="ko-KR" altLang="en-US" sz="1100" dirty="0" smtClean="0"/>
              <a:t>입으로 넣는 건지 흘리는 건지 모를 정도로 어수선하고 지저분해 보였다</a:t>
            </a:r>
            <a:r>
              <a:rPr lang="en-US" altLang="ko-KR" sz="1100" dirty="0" smtClean="0"/>
              <a:t>. </a:t>
            </a:r>
            <a:r>
              <a:rPr lang="ko-KR" altLang="en-US" sz="1100" dirty="0" smtClean="0"/>
              <a:t>나는 처음으로 이런 환경을 접하는 것 같다</a:t>
            </a:r>
            <a:r>
              <a:rPr lang="en-US" altLang="ko-KR" sz="1100" dirty="0" smtClean="0"/>
              <a:t>. </a:t>
            </a:r>
            <a:endParaRPr lang="ko-KR" altLang="en-US" sz="1100" dirty="0" smtClean="0"/>
          </a:p>
          <a:p>
            <a:r>
              <a:rPr lang="ko-KR" altLang="en-US" sz="1100" dirty="0" smtClean="0"/>
              <a:t> 뉴스나 길거리에서 보아왔지만 직접 대면하고 가까이 대하기는 처음인 것 같다</a:t>
            </a:r>
            <a:r>
              <a:rPr lang="en-US" altLang="ko-KR" sz="1100" dirty="0" smtClean="0"/>
              <a:t>. </a:t>
            </a:r>
            <a:r>
              <a:rPr lang="ko-KR" altLang="en-US" sz="1100" dirty="0" smtClean="0"/>
              <a:t>그러고 보니 몇 년 전 우리 반 급우 중에서도 비슷한 환경에서 공부하는 친구를 본적이 있다</a:t>
            </a:r>
            <a:r>
              <a:rPr lang="en-US" altLang="ko-KR" sz="1100" dirty="0" smtClean="0"/>
              <a:t>. </a:t>
            </a:r>
            <a:r>
              <a:rPr lang="ko-KR" altLang="en-US" sz="1100" dirty="0" smtClean="0"/>
              <a:t>그 친구를 얼마 다니지 못하고 말았지만 그 이유는 알 수가 없다</a:t>
            </a:r>
            <a:r>
              <a:rPr lang="en-US" altLang="ko-KR" sz="1100" dirty="0" smtClean="0"/>
              <a:t>. </a:t>
            </a:r>
            <a:r>
              <a:rPr lang="ko-KR" altLang="en-US" sz="1100" dirty="0" smtClean="0"/>
              <a:t>그러나 그 때는 무심코 지났지만 이번은 아닌 것 같다</a:t>
            </a:r>
            <a:r>
              <a:rPr lang="en-US" altLang="ko-KR" sz="1100" dirty="0" smtClean="0"/>
              <a:t>.</a:t>
            </a:r>
            <a:r>
              <a:rPr lang="ko-KR" altLang="en-US" sz="1100" dirty="0" smtClean="0"/>
              <a:t> 그런데 어머니는 나에게 다가와서 말씀하신다</a:t>
            </a:r>
            <a:r>
              <a:rPr lang="en-US" altLang="ko-KR" sz="1100" dirty="0" smtClean="0"/>
              <a:t>.</a:t>
            </a:r>
            <a:r>
              <a:rPr lang="ko-KR" altLang="en-US" sz="1100" dirty="0" smtClean="0"/>
              <a:t> “애야</a:t>
            </a:r>
            <a:r>
              <a:rPr lang="en-US" altLang="ko-KR" sz="1100" dirty="0" smtClean="0"/>
              <a:t>. </a:t>
            </a:r>
            <a:r>
              <a:rPr lang="ko-KR" altLang="en-US" sz="1100" dirty="0" smtClean="0"/>
              <a:t>네가 먹여줘 바</a:t>
            </a:r>
            <a:r>
              <a:rPr lang="en-US" altLang="ko-KR" sz="1100" dirty="0" smtClean="0"/>
              <a:t>~ </a:t>
            </a:r>
            <a:r>
              <a:rPr lang="ko-KR" altLang="en-US" sz="1100" dirty="0" smtClean="0"/>
              <a:t>그럼 저 친구가 좋아 할 거야” 순간 속마음이 덜컹했다</a:t>
            </a:r>
            <a:r>
              <a:rPr lang="en-US" altLang="ko-KR" sz="1100" dirty="0" smtClean="0"/>
              <a:t>.</a:t>
            </a:r>
            <a:r>
              <a:rPr lang="ko-KR" altLang="en-US" sz="1100" dirty="0" smtClean="0"/>
              <a:t>「엄마가 내 엄마 맞아</a:t>
            </a:r>
            <a:r>
              <a:rPr lang="en-US" altLang="ko-KR" sz="1100" dirty="0" smtClean="0"/>
              <a:t>? </a:t>
            </a:r>
            <a:r>
              <a:rPr lang="ko-KR" altLang="en-US" sz="1100" dirty="0" smtClean="0"/>
              <a:t>어떻게 저런 아이랑 같이 식사를 하라고 해</a:t>
            </a:r>
            <a:r>
              <a:rPr lang="en-US" altLang="ko-KR" sz="1100" dirty="0" smtClean="0"/>
              <a:t>?</a:t>
            </a:r>
            <a:r>
              <a:rPr lang="ko-KR" altLang="en-US" sz="1100" dirty="0" smtClean="0"/>
              <a:t>」순간적으로 거부감을 느끼는 것을 엄마는 내 얼굴에서 읽고는 내 손에 숟가락을 쥐어주신다</a:t>
            </a:r>
            <a:r>
              <a:rPr lang="en-US" altLang="ko-KR" sz="1100" dirty="0" smtClean="0"/>
              <a:t>. </a:t>
            </a:r>
            <a:r>
              <a:rPr lang="ko-KR" altLang="en-US" sz="1100" dirty="0" err="1" smtClean="0"/>
              <a:t>엉겹결에</a:t>
            </a:r>
            <a:r>
              <a:rPr lang="ko-KR" altLang="en-US" sz="1100" dirty="0" smtClean="0"/>
              <a:t>  </a:t>
            </a:r>
            <a:r>
              <a:rPr lang="ko-KR" altLang="en-US" sz="1100" dirty="0" smtClean="0"/>
              <a:t>받아 쥔 </a:t>
            </a:r>
            <a:r>
              <a:rPr lang="ko-KR" altLang="en-US" sz="1100" dirty="0" smtClean="0"/>
              <a:t>숟가락은 나도 모르게 밥을 떠서 그 친구의 입으로 넣어주고 있었다</a:t>
            </a:r>
            <a:r>
              <a:rPr lang="en-US" altLang="ko-KR" sz="1100" dirty="0" smtClean="0"/>
              <a:t>. </a:t>
            </a:r>
            <a:r>
              <a:rPr lang="ko-KR" altLang="en-US" sz="1100" dirty="0" smtClean="0"/>
              <a:t>맛있게 먹는 그 친구의 얼굴을 보니 왠지 다른 것도 주고 싶은 마음이 생겼다</a:t>
            </a:r>
            <a:r>
              <a:rPr lang="en-US" altLang="ko-KR" sz="1100" dirty="0" smtClean="0"/>
              <a:t>. </a:t>
            </a:r>
            <a:r>
              <a:rPr lang="ko-KR" altLang="en-US" sz="1100" dirty="0" smtClean="0"/>
              <a:t>반찬도 주었다</a:t>
            </a:r>
            <a:r>
              <a:rPr lang="en-US" altLang="ko-KR" sz="1100" dirty="0" smtClean="0"/>
              <a:t>. </a:t>
            </a:r>
            <a:r>
              <a:rPr lang="ko-KR" altLang="en-US" sz="1100" dirty="0" smtClean="0"/>
              <a:t>국도 떠 주었다</a:t>
            </a:r>
            <a:r>
              <a:rPr lang="en-US" altLang="ko-KR" sz="1100" dirty="0" smtClean="0"/>
              <a:t>. </a:t>
            </a:r>
            <a:r>
              <a:rPr lang="ko-KR" altLang="en-US" sz="1100" dirty="0" smtClean="0"/>
              <a:t>그 친구는 얼굴이 환해지면서 더 달라는 눈빛이었다</a:t>
            </a:r>
            <a:r>
              <a:rPr lang="en-US" altLang="ko-KR" sz="1100" dirty="0" smtClean="0"/>
              <a:t>. </a:t>
            </a:r>
            <a:r>
              <a:rPr lang="ko-KR" altLang="en-US" sz="1100" dirty="0" smtClean="0"/>
              <a:t>잔잔한 감동이 내 마음에 생겼다</a:t>
            </a:r>
            <a:r>
              <a:rPr lang="en-US" altLang="ko-KR" sz="1100" dirty="0" smtClean="0"/>
              <a:t>.</a:t>
            </a:r>
            <a:endParaRPr lang="ko-KR" altLang="en-US" sz="1100" dirty="0" smtClean="0"/>
          </a:p>
          <a:p>
            <a:r>
              <a:rPr lang="ko-KR" altLang="en-US" sz="1100" dirty="0" smtClean="0"/>
              <a:t> 오후 쯤 우리는 한 몸이 되었다</a:t>
            </a:r>
            <a:r>
              <a:rPr lang="en-US" altLang="ko-KR" sz="1100" dirty="0" smtClean="0"/>
              <a:t>.</a:t>
            </a:r>
            <a:r>
              <a:rPr lang="ko-KR" altLang="en-US" sz="1100" dirty="0" smtClean="0"/>
              <a:t> 처음 만났을 때의 나의 경직된 모습은 없어지고 그 친구와 함께 누워서 책을 읽어 주기도 하며</a:t>
            </a:r>
            <a:r>
              <a:rPr lang="en-US" altLang="ko-KR" sz="1100" dirty="0" smtClean="0"/>
              <a:t>, </a:t>
            </a:r>
            <a:r>
              <a:rPr lang="ko-KR" altLang="en-US" sz="1100" dirty="0" err="1" smtClean="0"/>
              <a:t>체육실에서</a:t>
            </a:r>
            <a:r>
              <a:rPr lang="ko-KR" altLang="en-US" sz="1100" dirty="0" smtClean="0"/>
              <a:t> 운동도 하면 하루가 어떻게 지나가는 지도 모르게 시간이 흘러가버렸다</a:t>
            </a:r>
            <a:r>
              <a:rPr lang="en-US" altLang="ko-KR" sz="1100" dirty="0" smtClean="0"/>
              <a:t>.</a:t>
            </a:r>
            <a:r>
              <a:rPr lang="ko-KR" altLang="en-US" sz="1100" dirty="0" smtClean="0"/>
              <a:t> 날이 어둑해지는 무렵 그 친구와 헤어질 시간이 닫아온 느낌이다</a:t>
            </a:r>
            <a:r>
              <a:rPr lang="en-US" altLang="ko-KR" sz="1100" dirty="0" smtClean="0"/>
              <a:t>.</a:t>
            </a:r>
            <a:r>
              <a:rPr lang="ko-KR" altLang="en-US" sz="1100" dirty="0" smtClean="0"/>
              <a:t> 이렇게 해서 아쉽게 첫 이별을 하였다</a:t>
            </a:r>
            <a:r>
              <a:rPr lang="en-US" altLang="ko-KR" sz="1100" dirty="0" smtClean="0"/>
              <a:t>.</a:t>
            </a:r>
            <a:r>
              <a:rPr lang="ko-KR" altLang="en-US" sz="1100" dirty="0" smtClean="0"/>
              <a:t> 다시 오겠다고 약속을 한 그 약속을 지키기 위해 얼마 후 다시 이곳을 찾았다</a:t>
            </a:r>
            <a:r>
              <a:rPr lang="en-US" altLang="ko-KR" sz="1100" dirty="0" smtClean="0"/>
              <a:t>.</a:t>
            </a:r>
            <a:endParaRPr lang="ko-KR" altLang="en-US" sz="1100" dirty="0" smtClean="0"/>
          </a:p>
          <a:p>
            <a:r>
              <a:rPr lang="ko-KR" altLang="en-US" sz="1100" dirty="0" smtClean="0"/>
              <a:t> 재회</a:t>
            </a:r>
            <a:r>
              <a:rPr lang="en-US" altLang="ko-KR" sz="1100" dirty="0" smtClean="0"/>
              <a:t>~!</a:t>
            </a:r>
            <a:r>
              <a:rPr lang="ko-KR" altLang="en-US" sz="1100" dirty="0" smtClean="0"/>
              <a:t> 두 번째 만남</a:t>
            </a:r>
            <a:r>
              <a:rPr lang="en-US" altLang="ko-KR" sz="1100" dirty="0" smtClean="0"/>
              <a:t>~ </a:t>
            </a:r>
            <a:r>
              <a:rPr lang="ko-KR" altLang="en-US" sz="1100" dirty="0" smtClean="0"/>
              <a:t>그 친구는 나를 기다렸다는 듯이 반갑게 맞이해주었다</a:t>
            </a:r>
            <a:r>
              <a:rPr lang="en-US" altLang="ko-KR" sz="1100" dirty="0" smtClean="0"/>
              <a:t>. </a:t>
            </a:r>
            <a:r>
              <a:rPr lang="ko-KR" altLang="en-US" sz="1100" dirty="0" smtClean="0"/>
              <a:t>처음 만났을 때의 머쓱했던 모습과는 사뭇 달랐다</a:t>
            </a:r>
            <a:r>
              <a:rPr lang="en-US" altLang="ko-KR" sz="1100" dirty="0" smtClean="0"/>
              <a:t>.</a:t>
            </a:r>
            <a:r>
              <a:rPr lang="ko-KR" altLang="en-US" sz="1100" dirty="0" smtClean="0"/>
              <a:t> 어느덧 모처럼 만나는 오래된 친구처럼 그를 얼싸 안고 기뻐하며 서로 반가워했다</a:t>
            </a:r>
            <a:r>
              <a:rPr lang="en-US" altLang="ko-KR" sz="1100" dirty="0" smtClean="0"/>
              <a:t>.</a:t>
            </a:r>
            <a:r>
              <a:rPr lang="ko-KR" altLang="en-US" sz="1100" dirty="0" smtClean="0"/>
              <a:t> 그는 몸이 불편하다</a:t>
            </a:r>
            <a:r>
              <a:rPr lang="en-US" altLang="ko-KR" sz="1100" dirty="0" smtClean="0"/>
              <a:t>. </a:t>
            </a:r>
            <a:r>
              <a:rPr lang="ko-KR" altLang="en-US" sz="1100" dirty="0" smtClean="0"/>
              <a:t>오늘은 그와 목욕도 해야겠다고 생각을 했다</a:t>
            </a:r>
            <a:r>
              <a:rPr lang="en-US" altLang="ko-KR" sz="1100" dirty="0" smtClean="0"/>
              <a:t>.</a:t>
            </a:r>
            <a:r>
              <a:rPr lang="ko-KR" altLang="en-US" sz="1100" dirty="0" smtClean="0"/>
              <a:t> 작은 </a:t>
            </a:r>
            <a:r>
              <a:rPr lang="ko-KR" altLang="en-US" sz="1100" dirty="0" err="1" smtClean="0"/>
              <a:t>샤워실로</a:t>
            </a:r>
            <a:r>
              <a:rPr lang="ko-KR" altLang="en-US" sz="1100" dirty="0" smtClean="0"/>
              <a:t> 데리고 가서 제일 먼저 샤워부터 하였다</a:t>
            </a:r>
            <a:r>
              <a:rPr lang="en-US" altLang="ko-KR" sz="1100" dirty="0" smtClean="0"/>
              <a:t>.</a:t>
            </a:r>
            <a:r>
              <a:rPr lang="ko-KR" altLang="en-US" sz="1100" dirty="0" smtClean="0"/>
              <a:t> 그의 못을 다 벗겨주고 등을 씻겨 주었다</a:t>
            </a:r>
            <a:r>
              <a:rPr lang="en-US" altLang="ko-KR" sz="1100" dirty="0" smtClean="0"/>
              <a:t>. </a:t>
            </a:r>
            <a:endParaRPr lang="ko-KR" altLang="en-US" sz="1100" dirty="0" smtClean="0"/>
          </a:p>
          <a:p>
            <a:r>
              <a:rPr lang="ko-KR" altLang="en-US" sz="1100" dirty="0" smtClean="0"/>
              <a:t> 그 친구의 몸을 본 순간</a:t>
            </a:r>
            <a:r>
              <a:rPr lang="en-US" altLang="ko-KR" sz="1100" dirty="0" smtClean="0"/>
              <a:t>, </a:t>
            </a:r>
            <a:r>
              <a:rPr lang="ko-KR" altLang="en-US" sz="1100" dirty="0" smtClean="0"/>
              <a:t>나는 눈물이 주르륵 흘렸다</a:t>
            </a:r>
            <a:r>
              <a:rPr lang="en-US" altLang="ko-KR" sz="1100" dirty="0" smtClean="0"/>
              <a:t>. </a:t>
            </a:r>
            <a:r>
              <a:rPr lang="ko-KR" altLang="en-US" sz="1100" dirty="0" smtClean="0"/>
              <a:t>어떤 감동도 그는 나에게 주지는 않았지만 자신의 몸을 내 보이면서 자신을 다 보여 주고 싶었던 모양이다</a:t>
            </a:r>
            <a:r>
              <a:rPr lang="en-US" altLang="ko-KR" sz="1100" dirty="0" smtClean="0"/>
              <a:t>.</a:t>
            </a:r>
            <a:r>
              <a:rPr lang="ko-KR" altLang="en-US" sz="1100" dirty="0" smtClean="0"/>
              <a:t> 나의 몸과 그의 몸은 틀렸다</a:t>
            </a:r>
            <a:r>
              <a:rPr lang="en-US" altLang="ko-KR" sz="1100" dirty="0" smtClean="0"/>
              <a:t>. </a:t>
            </a:r>
            <a:r>
              <a:rPr lang="ko-KR" altLang="en-US" sz="1100" dirty="0" smtClean="0"/>
              <a:t>갖출 것을 다 갖추었지만 왜 그 친구의 몸은 이렇게 </a:t>
            </a:r>
            <a:r>
              <a:rPr lang="ko-KR" altLang="en-US" sz="1100" dirty="0" err="1" smtClean="0"/>
              <a:t>이쁘지</a:t>
            </a:r>
            <a:r>
              <a:rPr lang="ko-KR" altLang="en-US" sz="1100" dirty="0" smtClean="0"/>
              <a:t> 못할까</a:t>
            </a:r>
            <a:r>
              <a:rPr lang="en-US" altLang="ko-KR" sz="1100" dirty="0" smtClean="0"/>
              <a:t>? </a:t>
            </a:r>
            <a:r>
              <a:rPr lang="ko-KR" altLang="en-US" sz="1100" dirty="0" smtClean="0"/>
              <a:t>통통 살이 있어야 할 몸에는 여위어져 있는 모습과 정상으로 있어야 할 팔 다리가 어쩌면 저리도 나랑 틀릴까</a:t>
            </a:r>
            <a:r>
              <a:rPr lang="en-US" altLang="ko-KR" sz="1100" dirty="0" smtClean="0"/>
              <a:t>? </a:t>
            </a:r>
            <a:r>
              <a:rPr lang="ko-KR" altLang="en-US" sz="1100" dirty="0" smtClean="0"/>
              <a:t>차마 다 표현을 못할 정도로 그의 몸을 보고 내 마음을 아파왔다</a:t>
            </a:r>
            <a:r>
              <a:rPr lang="en-US" altLang="ko-KR" sz="1100" dirty="0" smtClean="0"/>
              <a:t>. </a:t>
            </a:r>
            <a:r>
              <a:rPr lang="ko-KR" altLang="en-US" sz="1100" dirty="0" smtClean="0"/>
              <a:t>그래도 이 친구는 나보다 행복해 보였다</a:t>
            </a:r>
            <a:r>
              <a:rPr lang="en-US" altLang="ko-KR" sz="1100" dirty="0" smtClean="0"/>
              <a:t>. </a:t>
            </a:r>
            <a:r>
              <a:rPr lang="ko-KR" altLang="en-US" sz="1100" dirty="0" smtClean="0"/>
              <a:t>부모도 없고 형제도 없고 친척도 없지만 얼굴에는 항상 밝고 아름다웠다</a:t>
            </a:r>
            <a:r>
              <a:rPr lang="en-US" altLang="ko-KR" sz="1100" dirty="0" smtClean="0"/>
              <a:t>. </a:t>
            </a:r>
            <a:r>
              <a:rPr lang="ko-KR" altLang="en-US" sz="1100" dirty="0" smtClean="0"/>
              <a:t>이 모습이 천가가 아닌가 생각해 보고 그 친구의 등을 하염없이 밀면서 눈물을 모두 쏟아 버렸다</a:t>
            </a:r>
            <a:r>
              <a:rPr lang="en-US" altLang="ko-KR" sz="1100" dirty="0" smtClean="0"/>
              <a:t>.</a:t>
            </a:r>
            <a:endParaRPr lang="ko-KR" altLang="en-US" sz="1100" dirty="0" smtClean="0"/>
          </a:p>
          <a:p>
            <a:r>
              <a:rPr lang="ko-KR" altLang="en-US" sz="1100" dirty="0" smtClean="0"/>
              <a:t>비눗물인지 눈물인지 한참을 지났는데 따스한 손길이 내 눈물을 씻어주었다</a:t>
            </a:r>
            <a:r>
              <a:rPr lang="en-US" altLang="ko-KR" sz="1100" dirty="0" smtClean="0"/>
              <a:t>.</a:t>
            </a:r>
            <a:r>
              <a:rPr lang="ko-KR" altLang="en-US" sz="1100" dirty="0" smtClean="0"/>
              <a:t> 그를 </a:t>
            </a:r>
            <a:r>
              <a:rPr lang="ko-KR" altLang="en-US" sz="1100" dirty="0" err="1" smtClean="0"/>
              <a:t>꼬</a:t>
            </a:r>
            <a:r>
              <a:rPr lang="en-US" altLang="ko-KR" sz="1100" dirty="0" smtClean="0"/>
              <a:t>~</a:t>
            </a:r>
            <a:r>
              <a:rPr lang="ko-KR" altLang="en-US" sz="1100" dirty="0" smtClean="0"/>
              <a:t>옥 안고 ‘미안해 그리고 고마워’라는 한마디로 나는 그에게 위로를 받아야만 했다</a:t>
            </a:r>
            <a:r>
              <a:rPr lang="en-US" altLang="ko-KR" sz="1100" dirty="0" smtClean="0"/>
              <a:t>.</a:t>
            </a:r>
            <a:endParaRPr lang="ko-KR" altLang="en-US" sz="1100" dirty="0" smtClean="0"/>
          </a:p>
          <a:p>
            <a:r>
              <a:rPr lang="ko-KR" altLang="en-US" sz="1100" dirty="0" smtClean="0"/>
              <a:t>그러나 오히려 내가 미안해 할 것 같아 그는 미소만 지으며 나를 따스하게 맞이해주고 있었고 나를 깨우치게 해 주었느니 고마울 뿐이다</a:t>
            </a:r>
            <a:r>
              <a:rPr lang="en-US" altLang="ko-KR" sz="1100" dirty="0" smtClean="0"/>
              <a:t>. </a:t>
            </a:r>
            <a:endParaRPr lang="ko-KR" altLang="en-US" sz="1100" dirty="0"/>
          </a:p>
        </p:txBody>
      </p:sp>
      <p:sp>
        <p:nvSpPr>
          <p:cNvPr id="5" name="슬라이드 번호 개체 틀 4"/>
          <p:cNvSpPr>
            <a:spLocks noGrp="1"/>
          </p:cNvSpPr>
          <p:nvPr>
            <p:ph type="sldNum" sz="quarter" idx="12"/>
          </p:nvPr>
        </p:nvSpPr>
        <p:spPr/>
        <p:txBody>
          <a:bodyPr/>
          <a:lstStyle/>
          <a:p>
            <a:fld id="{FB5D2FAA-0FDA-409F-89F0-564FE270511B}" type="slidenum">
              <a:rPr lang="ko-KR" altLang="en-US" smtClean="0"/>
              <a:pPr/>
              <a:t>23</a:t>
            </a:fld>
            <a:endParaRPr lang="ko-KR" altLang="en-US"/>
          </a:p>
        </p:txBody>
      </p:sp>
      <p:sp>
        <p:nvSpPr>
          <p:cNvPr id="6" name="TextBox 5"/>
          <p:cNvSpPr txBox="1"/>
          <p:nvPr/>
        </p:nvSpPr>
        <p:spPr>
          <a:xfrm>
            <a:off x="4077072" y="1043608"/>
            <a:ext cx="2323072" cy="276999"/>
          </a:xfrm>
          <a:prstGeom prst="rect">
            <a:avLst/>
          </a:prstGeom>
          <a:noFill/>
        </p:spPr>
        <p:txBody>
          <a:bodyPr wrap="none" rtlCol="0">
            <a:spAutoFit/>
          </a:bodyPr>
          <a:lstStyle/>
          <a:p>
            <a:r>
              <a:rPr lang="ko-KR" altLang="en-US" sz="1200" b="1" dirty="0" smtClean="0">
                <a:latin typeface="HY강B" pitchFamily="18" charset="-127"/>
                <a:ea typeface="HY강B" pitchFamily="18" charset="-127"/>
              </a:rPr>
              <a:t>성신여자고등학교 </a:t>
            </a:r>
            <a:r>
              <a:rPr lang="en-US" altLang="ko-KR" sz="1200" b="1" dirty="0" smtClean="0">
                <a:latin typeface="HY강B" pitchFamily="18" charset="-127"/>
                <a:ea typeface="HY강B" pitchFamily="18" charset="-127"/>
              </a:rPr>
              <a:t>2</a:t>
            </a:r>
            <a:r>
              <a:rPr lang="ko-KR" altLang="en-US" sz="1200" b="1" dirty="0" smtClean="0">
                <a:latin typeface="HY강B" pitchFamily="18" charset="-127"/>
                <a:ea typeface="HY강B" pitchFamily="18" charset="-127"/>
              </a:rPr>
              <a:t>학년 성진주</a:t>
            </a:r>
            <a:endParaRPr lang="ko-KR" altLang="en-US" sz="1200" b="1" dirty="0">
              <a:latin typeface="HY강B" pitchFamily="18" charset="-127"/>
              <a:ea typeface="HY강B" pitchFamily="18" charset="-127"/>
            </a:endParaRPr>
          </a:p>
        </p:txBody>
      </p:sp>
      <p:sp>
        <p:nvSpPr>
          <p:cNvPr id="8" name="TextBox 7"/>
          <p:cNvSpPr txBox="1"/>
          <p:nvPr/>
        </p:nvSpPr>
        <p:spPr>
          <a:xfrm>
            <a:off x="617355" y="8460432"/>
            <a:ext cx="5320687" cy="369332"/>
          </a:xfrm>
          <a:prstGeom prst="rect">
            <a:avLst/>
          </a:prstGeom>
          <a:noFill/>
        </p:spPr>
        <p:txBody>
          <a:bodyPr wrap="none" rtlCol="0">
            <a:spAutoFit/>
          </a:bodyPr>
          <a:lstStyle/>
          <a:p>
            <a:pPr algn="ctr"/>
            <a:r>
              <a:rPr lang="en-US" altLang="ko-KR" b="1" dirty="0" smtClean="0">
                <a:solidFill>
                  <a:srgbClr val="FF0000"/>
                </a:solidFill>
                <a:effectLst>
                  <a:outerShdw blurRad="38100" dist="38100" dir="2700000" algn="tl">
                    <a:srgbClr val="000000">
                      <a:alpha val="43137"/>
                    </a:srgbClr>
                  </a:outerShdw>
                </a:effectLst>
                <a:latin typeface="HY강B" pitchFamily="18" charset="-127"/>
                <a:ea typeface="HY강B" pitchFamily="18" charset="-127"/>
              </a:rPr>
              <a:t>*</a:t>
            </a:r>
            <a:r>
              <a:rPr lang="ko-KR" altLang="en-US" b="1" dirty="0" smtClean="0">
                <a:solidFill>
                  <a:srgbClr val="FF0000"/>
                </a:solidFill>
                <a:effectLst>
                  <a:outerShdw blurRad="38100" dist="38100" dir="2700000" algn="tl">
                    <a:srgbClr val="000000">
                      <a:alpha val="43137"/>
                    </a:srgbClr>
                  </a:outerShdw>
                </a:effectLst>
                <a:latin typeface="HY강B" pitchFamily="18" charset="-127"/>
                <a:ea typeface="HY강B" pitchFamily="18" charset="-127"/>
              </a:rPr>
              <a:t>대한민국공로봉사상  보건복지가족부장관상  수상</a:t>
            </a:r>
            <a:endParaRPr lang="ko-KR" altLang="en-US" b="1" dirty="0">
              <a:solidFill>
                <a:srgbClr val="FF0000"/>
              </a:solidFill>
              <a:effectLst>
                <a:outerShdw blurRad="38100" dist="38100" dir="2700000" algn="tl">
                  <a:srgbClr val="000000">
                    <a:alpha val="43137"/>
                  </a:srgbClr>
                </a:outerShdw>
              </a:effectLst>
              <a:latin typeface="HY강B" pitchFamily="18" charset="-127"/>
              <a:ea typeface="HY강B" pitchFamily="18" charset="-127"/>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모서리가 둥근 직사각형 6"/>
          <p:cNvSpPr/>
          <p:nvPr/>
        </p:nvSpPr>
        <p:spPr>
          <a:xfrm>
            <a:off x="404664" y="1043608"/>
            <a:ext cx="5976664" cy="504056"/>
          </a:xfrm>
          <a:prstGeom prst="roundRect">
            <a:avLst/>
          </a:prstGeom>
          <a:no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 name="TextBox 3"/>
          <p:cNvSpPr txBox="1"/>
          <p:nvPr/>
        </p:nvSpPr>
        <p:spPr>
          <a:xfrm>
            <a:off x="625960" y="592899"/>
            <a:ext cx="2877711" cy="338554"/>
          </a:xfrm>
          <a:prstGeom prst="rect">
            <a:avLst/>
          </a:prstGeom>
          <a:noFill/>
        </p:spPr>
        <p:txBody>
          <a:bodyPr wrap="none" rtlCol="0">
            <a:spAutoFit/>
          </a:bodyPr>
          <a:lstStyle/>
          <a:p>
            <a:r>
              <a:rPr lang="ko-KR" altLang="en-US" sz="1600" b="1" dirty="0" smtClean="0">
                <a:solidFill>
                  <a:srgbClr val="002060"/>
                </a:solidFill>
                <a:latin typeface="HY강B" pitchFamily="18" charset="-127"/>
                <a:ea typeface="HY강B" pitchFamily="18" charset="-127"/>
              </a:rPr>
              <a:t>봉사는 복을 짓는 최상의 방법</a:t>
            </a:r>
            <a:endParaRPr lang="ko-KR" altLang="en-US" sz="1600" b="1" dirty="0">
              <a:solidFill>
                <a:srgbClr val="002060"/>
              </a:solidFill>
              <a:latin typeface="HY강B" pitchFamily="18" charset="-127"/>
              <a:ea typeface="HY강B" pitchFamily="18" charset="-127"/>
            </a:endParaRPr>
          </a:p>
        </p:txBody>
      </p:sp>
      <p:sp>
        <p:nvSpPr>
          <p:cNvPr id="6" name="TextBox 5"/>
          <p:cNvSpPr txBox="1"/>
          <p:nvPr/>
        </p:nvSpPr>
        <p:spPr>
          <a:xfrm>
            <a:off x="466006" y="1088183"/>
            <a:ext cx="5976664" cy="461665"/>
          </a:xfrm>
          <a:prstGeom prst="rect">
            <a:avLst/>
          </a:prstGeom>
          <a:noFill/>
        </p:spPr>
        <p:txBody>
          <a:bodyPr wrap="square" rtlCol="0">
            <a:spAutoFit/>
          </a:bodyPr>
          <a:lstStyle/>
          <a:p>
            <a:r>
              <a:rPr lang="ko-KR" altLang="en-US" sz="1200" dirty="0" smtClean="0">
                <a:solidFill>
                  <a:srgbClr val="006600"/>
                </a:solidFill>
                <a:latin typeface="HY강B" pitchFamily="18" charset="-127"/>
                <a:ea typeface="HY강B" pitchFamily="18" charset="-127"/>
              </a:rPr>
              <a:t>옛말에 </a:t>
            </a:r>
            <a:r>
              <a:rPr lang="en-US" altLang="ko-KR" sz="1200" dirty="0" smtClean="0">
                <a:solidFill>
                  <a:srgbClr val="006600"/>
                </a:solidFill>
                <a:latin typeface="HY강B" pitchFamily="18" charset="-127"/>
                <a:ea typeface="HY강B" pitchFamily="18" charset="-127"/>
              </a:rPr>
              <a:t>‘</a:t>
            </a:r>
            <a:r>
              <a:rPr lang="ko-KR" altLang="en-US" sz="1200" dirty="0" smtClean="0">
                <a:solidFill>
                  <a:srgbClr val="006600"/>
                </a:solidFill>
                <a:latin typeface="HY강B" pitchFamily="18" charset="-127"/>
                <a:ea typeface="HY강B" pitchFamily="18" charset="-127"/>
              </a:rPr>
              <a:t>덕을 쌓은 집안은 반드시 경사가 있고 악을 쌓는 집안에는 반드시 재앙이 있다</a:t>
            </a:r>
            <a:r>
              <a:rPr lang="en-US" altLang="ko-KR" sz="1200" dirty="0" smtClean="0">
                <a:solidFill>
                  <a:srgbClr val="006600"/>
                </a:solidFill>
                <a:latin typeface="HY강B" pitchFamily="18" charset="-127"/>
                <a:ea typeface="HY강B" pitchFamily="18" charset="-127"/>
              </a:rPr>
              <a:t>.’</a:t>
            </a:r>
            <a:r>
              <a:rPr lang="ko-KR" altLang="en-US" sz="1200" dirty="0" smtClean="0">
                <a:solidFill>
                  <a:srgbClr val="006600"/>
                </a:solidFill>
                <a:latin typeface="HY강B" pitchFamily="18" charset="-127"/>
                <a:ea typeface="HY강B" pitchFamily="18" charset="-127"/>
              </a:rPr>
              <a:t>라고 했다</a:t>
            </a:r>
            <a:r>
              <a:rPr lang="en-US" altLang="ko-KR" sz="1200" dirty="0" smtClean="0">
                <a:solidFill>
                  <a:srgbClr val="006600"/>
                </a:solidFill>
                <a:latin typeface="HY강B" pitchFamily="18" charset="-127"/>
                <a:ea typeface="HY강B" pitchFamily="18" charset="-127"/>
              </a:rPr>
              <a:t>. </a:t>
            </a:r>
            <a:r>
              <a:rPr lang="ko-KR" altLang="en-US" sz="1200" dirty="0" smtClean="0">
                <a:solidFill>
                  <a:srgbClr val="006600"/>
                </a:solidFill>
                <a:latin typeface="HY강B" pitchFamily="18" charset="-127"/>
                <a:ea typeface="HY강B" pitchFamily="18" charset="-127"/>
              </a:rPr>
              <a:t>봉사와 나눔은 덕을 쌓는 기본이며 행복한 삶을 위한 수단이다</a:t>
            </a:r>
            <a:r>
              <a:rPr lang="en-US" altLang="ko-KR" sz="1200" dirty="0" smtClean="0">
                <a:solidFill>
                  <a:srgbClr val="006600"/>
                </a:solidFill>
                <a:latin typeface="HY강B" pitchFamily="18" charset="-127"/>
                <a:ea typeface="HY강B" pitchFamily="18" charset="-127"/>
              </a:rPr>
              <a:t>.</a:t>
            </a:r>
            <a:endParaRPr lang="ko-KR" altLang="en-US" sz="1200" dirty="0">
              <a:solidFill>
                <a:srgbClr val="006600"/>
              </a:solidFill>
              <a:latin typeface="HY강B" pitchFamily="18" charset="-127"/>
              <a:ea typeface="HY강B" pitchFamily="18" charset="-127"/>
            </a:endParaRPr>
          </a:p>
        </p:txBody>
      </p:sp>
      <p:sp>
        <p:nvSpPr>
          <p:cNvPr id="8" name="TextBox 7"/>
          <p:cNvSpPr txBox="1"/>
          <p:nvPr/>
        </p:nvSpPr>
        <p:spPr>
          <a:xfrm>
            <a:off x="476672" y="1595780"/>
            <a:ext cx="4987263" cy="7548220"/>
          </a:xfrm>
          <a:prstGeom prst="rect">
            <a:avLst/>
          </a:prstGeom>
          <a:noFill/>
        </p:spPr>
        <p:txBody>
          <a:bodyPr wrap="none" rtlCol="0">
            <a:spAutoFit/>
          </a:bodyPr>
          <a:lstStyle/>
          <a:p>
            <a:r>
              <a:rPr lang="en-US" altLang="ko-KR" sz="950" dirty="0" smtClean="0">
                <a:solidFill>
                  <a:srgbClr val="0070C0"/>
                </a:solidFill>
                <a:latin typeface="HY강B" pitchFamily="18" charset="-127"/>
                <a:ea typeface="HY강B" pitchFamily="18" charset="-127"/>
              </a:rPr>
              <a:t>01.  </a:t>
            </a:r>
            <a:r>
              <a:rPr lang="ko-KR" altLang="en-US" sz="950" dirty="0" smtClean="0">
                <a:solidFill>
                  <a:srgbClr val="0070C0"/>
                </a:solidFill>
                <a:latin typeface="HY강B" pitchFamily="18" charset="-127"/>
                <a:ea typeface="HY강B" pitchFamily="18" charset="-127"/>
              </a:rPr>
              <a:t>콩 한 톨도 나눠 먹어라</a:t>
            </a:r>
            <a:r>
              <a:rPr lang="en-US" altLang="ko-KR" sz="950" dirty="0" smtClean="0">
                <a:solidFill>
                  <a:srgbClr val="0070C0"/>
                </a:solidFill>
                <a:latin typeface="HY강B" pitchFamily="18" charset="-127"/>
                <a:ea typeface="HY강B" pitchFamily="18" charset="-127"/>
              </a:rPr>
              <a:t>. </a:t>
            </a:r>
            <a:r>
              <a:rPr lang="ko-KR" altLang="en-US" sz="950" dirty="0" smtClean="0">
                <a:solidFill>
                  <a:srgbClr val="0070C0"/>
                </a:solidFill>
                <a:latin typeface="HY강B" pitchFamily="18" charset="-127"/>
                <a:ea typeface="HY강B" pitchFamily="18" charset="-127"/>
              </a:rPr>
              <a:t>그것이 사랑의 본보기다</a:t>
            </a:r>
            <a:r>
              <a:rPr lang="en-US" altLang="ko-KR" sz="950" dirty="0" smtClean="0">
                <a:solidFill>
                  <a:srgbClr val="0070C0"/>
                </a:solidFill>
                <a:latin typeface="HY강B" pitchFamily="18" charset="-127"/>
                <a:ea typeface="HY강B" pitchFamily="18" charset="-127"/>
              </a:rPr>
              <a:t>.</a:t>
            </a:r>
            <a:endParaRPr lang="ko-KR" altLang="en-US" sz="950" dirty="0" smtClean="0">
              <a:solidFill>
                <a:srgbClr val="0070C0"/>
              </a:solidFill>
              <a:latin typeface="HY강B" pitchFamily="18" charset="-127"/>
              <a:ea typeface="HY강B" pitchFamily="18" charset="-127"/>
            </a:endParaRPr>
          </a:p>
          <a:p>
            <a:r>
              <a:rPr lang="en-US" altLang="ko-KR" sz="950" dirty="0" smtClean="0">
                <a:solidFill>
                  <a:srgbClr val="0070C0"/>
                </a:solidFill>
                <a:latin typeface="HY강B" pitchFamily="18" charset="-127"/>
                <a:ea typeface="HY강B" pitchFamily="18" charset="-127"/>
              </a:rPr>
              <a:t>02.  </a:t>
            </a:r>
            <a:r>
              <a:rPr lang="ko-KR" altLang="en-US" sz="950" dirty="0" smtClean="0">
                <a:solidFill>
                  <a:srgbClr val="0070C0"/>
                </a:solidFill>
                <a:latin typeface="HY강B" pitchFamily="18" charset="-127"/>
                <a:ea typeface="HY강B" pitchFamily="18" charset="-127"/>
              </a:rPr>
              <a:t>나누는 삶이 자신의 가치를 높여준다</a:t>
            </a:r>
            <a:r>
              <a:rPr lang="en-US" altLang="ko-KR" sz="950" dirty="0" smtClean="0">
                <a:solidFill>
                  <a:srgbClr val="0070C0"/>
                </a:solidFill>
                <a:latin typeface="HY강B" pitchFamily="18" charset="-127"/>
                <a:ea typeface="HY강B" pitchFamily="18" charset="-127"/>
              </a:rPr>
              <a:t>. </a:t>
            </a:r>
            <a:r>
              <a:rPr lang="ko-KR" altLang="en-US" sz="950" dirty="0" smtClean="0">
                <a:solidFill>
                  <a:srgbClr val="0070C0"/>
                </a:solidFill>
                <a:latin typeface="HY강B" pitchFamily="18" charset="-127"/>
                <a:ea typeface="HY강B" pitchFamily="18" charset="-127"/>
              </a:rPr>
              <a:t>가치 있는 세상 주인이 되라</a:t>
            </a:r>
            <a:r>
              <a:rPr lang="en-US" altLang="ko-KR" sz="950" dirty="0" smtClean="0">
                <a:solidFill>
                  <a:srgbClr val="0070C0"/>
                </a:solidFill>
                <a:latin typeface="HY강B" pitchFamily="18" charset="-127"/>
                <a:ea typeface="HY강B" pitchFamily="18" charset="-127"/>
              </a:rPr>
              <a:t>.</a:t>
            </a:r>
            <a:endParaRPr lang="ko-KR" altLang="en-US" sz="950" dirty="0" smtClean="0">
              <a:solidFill>
                <a:srgbClr val="0070C0"/>
              </a:solidFill>
              <a:latin typeface="HY강B" pitchFamily="18" charset="-127"/>
              <a:ea typeface="HY강B" pitchFamily="18" charset="-127"/>
            </a:endParaRPr>
          </a:p>
          <a:p>
            <a:r>
              <a:rPr lang="en-US" altLang="ko-KR" sz="950" dirty="0" smtClean="0">
                <a:solidFill>
                  <a:srgbClr val="0070C0"/>
                </a:solidFill>
                <a:latin typeface="HY강B" pitchFamily="18" charset="-127"/>
                <a:ea typeface="HY강B" pitchFamily="18" charset="-127"/>
              </a:rPr>
              <a:t>03.  </a:t>
            </a:r>
            <a:r>
              <a:rPr lang="ko-KR" altLang="en-US" sz="950" dirty="0" smtClean="0">
                <a:solidFill>
                  <a:srgbClr val="0070C0"/>
                </a:solidFill>
                <a:latin typeface="HY강B" pitchFamily="18" charset="-127"/>
                <a:ea typeface="HY강B" pitchFamily="18" charset="-127"/>
              </a:rPr>
              <a:t>기쁨을 나누면 배가 되고 고통을 나누면 절반이 된다</a:t>
            </a:r>
            <a:r>
              <a:rPr lang="en-US" altLang="ko-KR" sz="950" dirty="0" smtClean="0">
                <a:solidFill>
                  <a:srgbClr val="0070C0"/>
                </a:solidFill>
                <a:latin typeface="HY강B" pitchFamily="18" charset="-127"/>
                <a:ea typeface="HY강B" pitchFamily="18" charset="-127"/>
              </a:rPr>
              <a:t>. </a:t>
            </a:r>
            <a:r>
              <a:rPr lang="ko-KR" altLang="en-US" sz="950" dirty="0" smtClean="0">
                <a:solidFill>
                  <a:srgbClr val="0070C0"/>
                </a:solidFill>
                <a:latin typeface="HY강B" pitchFamily="18" charset="-127"/>
                <a:ea typeface="HY강B" pitchFamily="18" charset="-127"/>
              </a:rPr>
              <a:t>나눔은 보석보다 더 값지다</a:t>
            </a:r>
            <a:r>
              <a:rPr lang="en-US" altLang="ko-KR" sz="950" dirty="0" smtClean="0">
                <a:solidFill>
                  <a:srgbClr val="0070C0"/>
                </a:solidFill>
                <a:latin typeface="HY강B" pitchFamily="18" charset="-127"/>
                <a:ea typeface="HY강B" pitchFamily="18" charset="-127"/>
              </a:rPr>
              <a:t>.</a:t>
            </a:r>
            <a:endParaRPr lang="ko-KR" altLang="en-US" sz="950" dirty="0" smtClean="0">
              <a:solidFill>
                <a:srgbClr val="0070C0"/>
              </a:solidFill>
              <a:latin typeface="HY강B" pitchFamily="18" charset="-127"/>
              <a:ea typeface="HY강B" pitchFamily="18" charset="-127"/>
            </a:endParaRPr>
          </a:p>
          <a:p>
            <a:r>
              <a:rPr lang="en-US" altLang="ko-KR" sz="950" dirty="0" smtClean="0">
                <a:solidFill>
                  <a:srgbClr val="0070C0"/>
                </a:solidFill>
                <a:latin typeface="HY강B" pitchFamily="18" charset="-127"/>
                <a:ea typeface="HY강B" pitchFamily="18" charset="-127"/>
              </a:rPr>
              <a:t>04.  </a:t>
            </a:r>
            <a:r>
              <a:rPr lang="ko-KR" altLang="en-US" sz="950" dirty="0" smtClean="0">
                <a:solidFill>
                  <a:srgbClr val="0070C0"/>
                </a:solidFill>
                <a:latin typeface="HY강B" pitchFamily="18" charset="-127"/>
                <a:ea typeface="HY강B" pitchFamily="18" charset="-127"/>
              </a:rPr>
              <a:t>작은 사랑이 큰 열매를 맺는다</a:t>
            </a:r>
            <a:r>
              <a:rPr lang="en-US" altLang="ko-KR" sz="950" dirty="0" smtClean="0">
                <a:solidFill>
                  <a:srgbClr val="0070C0"/>
                </a:solidFill>
                <a:latin typeface="HY강B" pitchFamily="18" charset="-127"/>
                <a:ea typeface="HY강B" pitchFamily="18" charset="-127"/>
              </a:rPr>
              <a:t>. </a:t>
            </a:r>
            <a:r>
              <a:rPr lang="ko-KR" altLang="en-US" sz="950" dirty="0" smtClean="0">
                <a:solidFill>
                  <a:srgbClr val="0070C0"/>
                </a:solidFill>
                <a:latin typeface="HY강B" pitchFamily="18" charset="-127"/>
                <a:ea typeface="HY강B" pitchFamily="18" charset="-127"/>
              </a:rPr>
              <a:t>봉사처럼 큰 열매는 없다</a:t>
            </a:r>
            <a:r>
              <a:rPr lang="en-US" altLang="ko-KR" sz="950" dirty="0" smtClean="0">
                <a:solidFill>
                  <a:srgbClr val="0070C0"/>
                </a:solidFill>
                <a:latin typeface="HY강B" pitchFamily="18" charset="-127"/>
                <a:ea typeface="HY강B" pitchFamily="18" charset="-127"/>
              </a:rPr>
              <a:t>.</a:t>
            </a:r>
            <a:endParaRPr lang="ko-KR" altLang="en-US" sz="950" dirty="0" smtClean="0">
              <a:solidFill>
                <a:srgbClr val="0070C0"/>
              </a:solidFill>
              <a:latin typeface="HY강B" pitchFamily="18" charset="-127"/>
              <a:ea typeface="HY강B" pitchFamily="18" charset="-127"/>
            </a:endParaRPr>
          </a:p>
          <a:p>
            <a:r>
              <a:rPr lang="en-US" altLang="ko-KR" sz="950" dirty="0" smtClean="0">
                <a:solidFill>
                  <a:srgbClr val="0070C0"/>
                </a:solidFill>
                <a:latin typeface="HY강B" pitchFamily="18" charset="-127"/>
                <a:ea typeface="HY강B" pitchFamily="18" charset="-127"/>
              </a:rPr>
              <a:t>05.  </a:t>
            </a:r>
            <a:r>
              <a:rPr lang="ko-KR" altLang="en-US" sz="950" dirty="0" smtClean="0">
                <a:solidFill>
                  <a:srgbClr val="0070C0"/>
                </a:solidFill>
                <a:latin typeface="HY강B" pitchFamily="18" charset="-127"/>
                <a:ea typeface="HY강B" pitchFamily="18" charset="-127"/>
              </a:rPr>
              <a:t>아름다운 사람이 되려면 봉사에 앞장서라</a:t>
            </a:r>
            <a:r>
              <a:rPr lang="en-US" altLang="ko-KR" sz="950" dirty="0" smtClean="0">
                <a:solidFill>
                  <a:srgbClr val="0070C0"/>
                </a:solidFill>
                <a:latin typeface="HY강B" pitchFamily="18" charset="-127"/>
                <a:ea typeface="HY강B" pitchFamily="18" charset="-127"/>
              </a:rPr>
              <a:t>. </a:t>
            </a:r>
            <a:r>
              <a:rPr lang="ko-KR" altLang="en-US" sz="950" dirty="0" smtClean="0">
                <a:solidFill>
                  <a:srgbClr val="0070C0"/>
                </a:solidFill>
                <a:latin typeface="HY강B" pitchFamily="18" charset="-127"/>
                <a:ea typeface="HY강B" pitchFamily="18" charset="-127"/>
              </a:rPr>
              <a:t>아름다운 마음이 아름다운 얼굴을 만든다</a:t>
            </a:r>
            <a:r>
              <a:rPr lang="en-US" altLang="ko-KR" sz="950" dirty="0" smtClean="0">
                <a:solidFill>
                  <a:srgbClr val="0070C0"/>
                </a:solidFill>
                <a:latin typeface="HY강B" pitchFamily="18" charset="-127"/>
                <a:ea typeface="HY강B" pitchFamily="18" charset="-127"/>
              </a:rPr>
              <a:t>.</a:t>
            </a:r>
            <a:endParaRPr lang="ko-KR" altLang="en-US" sz="950" dirty="0" smtClean="0">
              <a:solidFill>
                <a:srgbClr val="0070C0"/>
              </a:solidFill>
              <a:latin typeface="HY강B" pitchFamily="18" charset="-127"/>
              <a:ea typeface="HY강B" pitchFamily="18" charset="-127"/>
            </a:endParaRPr>
          </a:p>
          <a:p>
            <a:r>
              <a:rPr lang="en-US" altLang="ko-KR" sz="950" dirty="0" smtClean="0">
                <a:solidFill>
                  <a:srgbClr val="0070C0"/>
                </a:solidFill>
                <a:latin typeface="HY강B" pitchFamily="18" charset="-127"/>
                <a:ea typeface="HY강B" pitchFamily="18" charset="-127"/>
              </a:rPr>
              <a:t>06.  </a:t>
            </a:r>
            <a:r>
              <a:rPr lang="ko-KR" altLang="en-US" sz="950" dirty="0" smtClean="0">
                <a:solidFill>
                  <a:srgbClr val="0070C0"/>
                </a:solidFill>
                <a:latin typeface="HY강B" pitchFamily="18" charset="-127"/>
                <a:ea typeface="HY강B" pitchFamily="18" charset="-127"/>
              </a:rPr>
              <a:t>나눔은 기상나팔과 같다</a:t>
            </a:r>
            <a:r>
              <a:rPr lang="en-US" altLang="ko-KR" sz="950" dirty="0" smtClean="0">
                <a:solidFill>
                  <a:srgbClr val="0070C0"/>
                </a:solidFill>
                <a:latin typeface="HY강B" pitchFamily="18" charset="-127"/>
                <a:ea typeface="HY강B" pitchFamily="18" charset="-127"/>
              </a:rPr>
              <a:t>. </a:t>
            </a:r>
            <a:r>
              <a:rPr lang="ko-KR" altLang="en-US" sz="950" dirty="0" smtClean="0">
                <a:solidFill>
                  <a:srgbClr val="0070C0"/>
                </a:solidFill>
                <a:latin typeface="HY강B" pitchFamily="18" charset="-127"/>
                <a:ea typeface="HY강B" pitchFamily="18" charset="-127"/>
              </a:rPr>
              <a:t>희망의 아침을 만들어 준다</a:t>
            </a:r>
            <a:r>
              <a:rPr lang="en-US" altLang="ko-KR" sz="950" dirty="0" smtClean="0">
                <a:solidFill>
                  <a:srgbClr val="0070C0"/>
                </a:solidFill>
                <a:latin typeface="HY강B" pitchFamily="18" charset="-127"/>
                <a:ea typeface="HY강B" pitchFamily="18" charset="-127"/>
              </a:rPr>
              <a:t>.</a:t>
            </a:r>
            <a:endParaRPr lang="ko-KR" altLang="en-US" sz="950" dirty="0" smtClean="0">
              <a:solidFill>
                <a:srgbClr val="0070C0"/>
              </a:solidFill>
              <a:latin typeface="HY강B" pitchFamily="18" charset="-127"/>
              <a:ea typeface="HY강B" pitchFamily="18" charset="-127"/>
            </a:endParaRPr>
          </a:p>
          <a:p>
            <a:r>
              <a:rPr lang="en-US" altLang="ko-KR" sz="950" dirty="0" smtClean="0">
                <a:solidFill>
                  <a:srgbClr val="0070C0"/>
                </a:solidFill>
                <a:latin typeface="HY강B" pitchFamily="18" charset="-127"/>
                <a:ea typeface="HY강B" pitchFamily="18" charset="-127"/>
              </a:rPr>
              <a:t>07.  </a:t>
            </a:r>
            <a:r>
              <a:rPr lang="ko-KR" altLang="en-US" sz="950" dirty="0" smtClean="0">
                <a:solidFill>
                  <a:srgbClr val="0070C0"/>
                </a:solidFill>
                <a:latin typeface="HY강B" pitchFamily="18" charset="-127"/>
                <a:ea typeface="HY강B" pitchFamily="18" charset="-127"/>
              </a:rPr>
              <a:t>봉사는 천국의 삶을 우리에게 전수한다</a:t>
            </a:r>
            <a:r>
              <a:rPr lang="en-US" altLang="ko-KR" sz="950" dirty="0" smtClean="0">
                <a:solidFill>
                  <a:srgbClr val="0070C0"/>
                </a:solidFill>
                <a:latin typeface="HY강B" pitchFamily="18" charset="-127"/>
                <a:ea typeface="HY강B" pitchFamily="18" charset="-127"/>
              </a:rPr>
              <a:t>. </a:t>
            </a:r>
            <a:r>
              <a:rPr lang="ko-KR" altLang="en-US" sz="950" dirty="0" smtClean="0">
                <a:solidFill>
                  <a:srgbClr val="0070C0"/>
                </a:solidFill>
                <a:latin typeface="HY강B" pitchFamily="18" charset="-127"/>
                <a:ea typeface="HY강B" pitchFamily="18" charset="-127"/>
              </a:rPr>
              <a:t>봉사자는 살아 있는 천사들이다</a:t>
            </a:r>
            <a:r>
              <a:rPr lang="en-US" altLang="ko-KR" sz="950" dirty="0" smtClean="0">
                <a:solidFill>
                  <a:srgbClr val="0070C0"/>
                </a:solidFill>
                <a:latin typeface="HY강B" pitchFamily="18" charset="-127"/>
                <a:ea typeface="HY강B" pitchFamily="18" charset="-127"/>
              </a:rPr>
              <a:t>.</a:t>
            </a:r>
            <a:endParaRPr lang="ko-KR" altLang="en-US" sz="950" dirty="0" smtClean="0">
              <a:solidFill>
                <a:srgbClr val="0070C0"/>
              </a:solidFill>
              <a:latin typeface="HY강B" pitchFamily="18" charset="-127"/>
              <a:ea typeface="HY강B" pitchFamily="18" charset="-127"/>
            </a:endParaRPr>
          </a:p>
          <a:p>
            <a:r>
              <a:rPr lang="en-US" altLang="ko-KR" sz="950" dirty="0" smtClean="0">
                <a:solidFill>
                  <a:srgbClr val="0070C0"/>
                </a:solidFill>
                <a:latin typeface="HY강B" pitchFamily="18" charset="-127"/>
                <a:ea typeface="HY강B" pitchFamily="18" charset="-127"/>
              </a:rPr>
              <a:t>08.  </a:t>
            </a:r>
            <a:r>
              <a:rPr lang="ko-KR" altLang="en-US" sz="950" dirty="0" smtClean="0">
                <a:solidFill>
                  <a:srgbClr val="0070C0"/>
                </a:solidFill>
                <a:latin typeface="HY강B" pitchFamily="18" charset="-127"/>
                <a:ea typeface="HY강B" pitchFamily="18" charset="-127"/>
              </a:rPr>
              <a:t>사랑을 실천하면 살아서 성인이 된다</a:t>
            </a:r>
            <a:r>
              <a:rPr lang="en-US" altLang="ko-KR" sz="950" dirty="0" smtClean="0">
                <a:solidFill>
                  <a:srgbClr val="0070C0"/>
                </a:solidFill>
                <a:latin typeface="HY강B" pitchFamily="18" charset="-127"/>
                <a:ea typeface="HY강B" pitchFamily="18" charset="-127"/>
              </a:rPr>
              <a:t>. </a:t>
            </a:r>
            <a:r>
              <a:rPr lang="ko-KR" altLang="en-US" sz="950" dirty="0" err="1" smtClean="0">
                <a:solidFill>
                  <a:srgbClr val="0070C0"/>
                </a:solidFill>
                <a:latin typeface="HY강B" pitchFamily="18" charset="-127"/>
                <a:ea typeface="HY강B" pitchFamily="18" charset="-127"/>
              </a:rPr>
              <a:t>테레사</a:t>
            </a:r>
            <a:r>
              <a:rPr lang="ko-KR" altLang="en-US" sz="950" dirty="0" smtClean="0">
                <a:solidFill>
                  <a:srgbClr val="0070C0"/>
                </a:solidFill>
                <a:latin typeface="HY강B" pitchFamily="18" charset="-127"/>
                <a:ea typeface="HY강B" pitchFamily="18" charset="-127"/>
              </a:rPr>
              <a:t> 수녀를 보라</a:t>
            </a:r>
            <a:r>
              <a:rPr lang="en-US" altLang="ko-KR" sz="950" dirty="0" smtClean="0">
                <a:solidFill>
                  <a:srgbClr val="0070C0"/>
                </a:solidFill>
                <a:latin typeface="HY강B" pitchFamily="18" charset="-127"/>
                <a:ea typeface="HY강B" pitchFamily="18" charset="-127"/>
              </a:rPr>
              <a:t>.</a:t>
            </a:r>
            <a:endParaRPr lang="ko-KR" altLang="en-US" sz="950" dirty="0" smtClean="0">
              <a:solidFill>
                <a:srgbClr val="0070C0"/>
              </a:solidFill>
              <a:latin typeface="HY강B" pitchFamily="18" charset="-127"/>
              <a:ea typeface="HY강B" pitchFamily="18" charset="-127"/>
            </a:endParaRPr>
          </a:p>
          <a:p>
            <a:r>
              <a:rPr lang="en-US" altLang="ko-KR" sz="950" dirty="0" smtClean="0">
                <a:solidFill>
                  <a:srgbClr val="0070C0"/>
                </a:solidFill>
                <a:latin typeface="HY강B" pitchFamily="18" charset="-127"/>
                <a:ea typeface="HY강B" pitchFamily="18" charset="-127"/>
              </a:rPr>
              <a:t>09.  </a:t>
            </a:r>
            <a:r>
              <a:rPr lang="ko-KR" altLang="en-US" sz="950" dirty="0" smtClean="0">
                <a:solidFill>
                  <a:srgbClr val="0070C0"/>
                </a:solidFill>
                <a:latin typeface="HY강B" pitchFamily="18" charset="-127"/>
                <a:ea typeface="HY강B" pitchFamily="18" charset="-127"/>
              </a:rPr>
              <a:t>숨을 들여 쉬기만 하고 내쉬지 않으면 죽는다</a:t>
            </a:r>
            <a:r>
              <a:rPr lang="en-US" altLang="ko-KR" sz="950" dirty="0" smtClean="0">
                <a:solidFill>
                  <a:srgbClr val="0070C0"/>
                </a:solidFill>
                <a:latin typeface="HY강B" pitchFamily="18" charset="-127"/>
                <a:ea typeface="HY강B" pitchFamily="18" charset="-127"/>
              </a:rPr>
              <a:t>. </a:t>
            </a:r>
            <a:r>
              <a:rPr lang="ko-KR" altLang="en-US" sz="950" dirty="0" smtClean="0">
                <a:solidFill>
                  <a:srgbClr val="0070C0"/>
                </a:solidFill>
                <a:latin typeface="HY강B" pitchFamily="18" charset="-127"/>
                <a:ea typeface="HY강B" pitchFamily="18" charset="-127"/>
              </a:rPr>
              <a:t>나눔은 영혼의 호흡이다</a:t>
            </a:r>
            <a:r>
              <a:rPr lang="en-US" altLang="ko-KR" sz="950" dirty="0" smtClean="0">
                <a:solidFill>
                  <a:srgbClr val="0070C0"/>
                </a:solidFill>
                <a:latin typeface="HY강B" pitchFamily="18" charset="-127"/>
                <a:ea typeface="HY강B" pitchFamily="18" charset="-127"/>
              </a:rPr>
              <a:t>.</a:t>
            </a:r>
            <a:endParaRPr lang="ko-KR" altLang="en-US" sz="950" dirty="0" smtClean="0">
              <a:solidFill>
                <a:srgbClr val="0070C0"/>
              </a:solidFill>
              <a:latin typeface="HY강B" pitchFamily="18" charset="-127"/>
              <a:ea typeface="HY강B" pitchFamily="18" charset="-127"/>
            </a:endParaRPr>
          </a:p>
          <a:p>
            <a:r>
              <a:rPr lang="en-US" altLang="ko-KR" sz="950" dirty="0" smtClean="0">
                <a:solidFill>
                  <a:srgbClr val="0070C0"/>
                </a:solidFill>
                <a:latin typeface="HY강B" pitchFamily="18" charset="-127"/>
                <a:ea typeface="HY강B" pitchFamily="18" charset="-127"/>
              </a:rPr>
              <a:t>10.  </a:t>
            </a:r>
            <a:r>
              <a:rPr lang="ko-KR" altLang="en-US" sz="950" dirty="0" smtClean="0">
                <a:solidFill>
                  <a:srgbClr val="0070C0"/>
                </a:solidFill>
                <a:latin typeface="HY강B" pitchFamily="18" charset="-127"/>
                <a:ea typeface="HY강B" pitchFamily="18" charset="-127"/>
              </a:rPr>
              <a:t>남에게 힘이 되는 삶은 값진 삶이다</a:t>
            </a:r>
            <a:r>
              <a:rPr lang="en-US" altLang="ko-KR" sz="950" dirty="0" smtClean="0">
                <a:solidFill>
                  <a:srgbClr val="0070C0"/>
                </a:solidFill>
                <a:latin typeface="HY강B" pitchFamily="18" charset="-127"/>
                <a:ea typeface="HY강B" pitchFamily="18" charset="-127"/>
              </a:rPr>
              <a:t>. </a:t>
            </a:r>
            <a:r>
              <a:rPr lang="ko-KR" altLang="en-US" sz="950" dirty="0" smtClean="0">
                <a:solidFill>
                  <a:srgbClr val="0070C0"/>
                </a:solidFill>
                <a:latin typeface="HY강B" pitchFamily="18" charset="-127"/>
                <a:ea typeface="HY강B" pitchFamily="18" charset="-127"/>
              </a:rPr>
              <a:t>봉사를 통해 값진 생애를 이어가라</a:t>
            </a:r>
            <a:r>
              <a:rPr lang="en-US" altLang="ko-KR" sz="950" dirty="0" smtClean="0">
                <a:solidFill>
                  <a:schemeClr val="accent3">
                    <a:lumMod val="75000"/>
                  </a:schemeClr>
                </a:solidFill>
                <a:latin typeface="HY강B" pitchFamily="18" charset="-127"/>
                <a:ea typeface="HY강B" pitchFamily="18" charset="-127"/>
              </a:rPr>
              <a:t>.</a:t>
            </a:r>
            <a:endParaRPr lang="ko-KR" altLang="en-US" sz="950" dirty="0" smtClean="0">
              <a:solidFill>
                <a:schemeClr val="accent3">
                  <a:lumMod val="75000"/>
                </a:schemeClr>
              </a:solidFill>
              <a:latin typeface="HY강B" pitchFamily="18" charset="-127"/>
              <a:ea typeface="HY강B" pitchFamily="18" charset="-127"/>
            </a:endParaRPr>
          </a:p>
          <a:p>
            <a:r>
              <a:rPr lang="en-US" altLang="ko-KR" sz="950" dirty="0" smtClean="0">
                <a:solidFill>
                  <a:srgbClr val="7030A0"/>
                </a:solidFill>
                <a:latin typeface="HY강B" pitchFamily="18" charset="-127"/>
                <a:ea typeface="HY강B" pitchFamily="18" charset="-127"/>
              </a:rPr>
              <a:t>11.  </a:t>
            </a:r>
            <a:r>
              <a:rPr lang="ko-KR" altLang="en-US" sz="950" dirty="0" smtClean="0">
                <a:solidFill>
                  <a:srgbClr val="7030A0"/>
                </a:solidFill>
                <a:latin typeface="HY강B" pitchFamily="18" charset="-127"/>
                <a:ea typeface="HY강B" pitchFamily="18" charset="-127"/>
              </a:rPr>
              <a:t>봉사는 행복의 탑을 쌓는 기틀이다</a:t>
            </a:r>
            <a:r>
              <a:rPr lang="en-US" altLang="ko-KR" sz="950" dirty="0" smtClean="0">
                <a:solidFill>
                  <a:srgbClr val="7030A0"/>
                </a:solidFill>
                <a:latin typeface="HY강B" pitchFamily="18" charset="-127"/>
                <a:ea typeface="HY강B" pitchFamily="18" charset="-127"/>
              </a:rPr>
              <a:t>. </a:t>
            </a:r>
            <a:r>
              <a:rPr lang="ko-KR" altLang="en-US" sz="950" dirty="0" smtClean="0">
                <a:solidFill>
                  <a:srgbClr val="7030A0"/>
                </a:solidFill>
                <a:latin typeface="HY강B" pitchFamily="18" charset="-127"/>
                <a:ea typeface="HY강B" pitchFamily="18" charset="-127"/>
              </a:rPr>
              <a:t>집 짓듯 쌓아가라</a:t>
            </a:r>
            <a:r>
              <a:rPr lang="en-US" altLang="ko-KR" sz="950" dirty="0" smtClean="0">
                <a:solidFill>
                  <a:srgbClr val="7030A0"/>
                </a:solidFill>
                <a:latin typeface="HY강B" pitchFamily="18" charset="-127"/>
                <a:ea typeface="HY강B" pitchFamily="18" charset="-127"/>
              </a:rPr>
              <a:t>.</a:t>
            </a:r>
            <a:endParaRPr lang="ko-KR" altLang="en-US" sz="950" dirty="0" smtClean="0">
              <a:solidFill>
                <a:srgbClr val="7030A0"/>
              </a:solidFill>
              <a:latin typeface="HY강B" pitchFamily="18" charset="-127"/>
              <a:ea typeface="HY강B" pitchFamily="18" charset="-127"/>
            </a:endParaRPr>
          </a:p>
          <a:p>
            <a:r>
              <a:rPr lang="en-US" altLang="ko-KR" sz="950" dirty="0" smtClean="0">
                <a:solidFill>
                  <a:srgbClr val="7030A0"/>
                </a:solidFill>
                <a:latin typeface="HY강B" pitchFamily="18" charset="-127"/>
                <a:ea typeface="HY강B" pitchFamily="18" charset="-127"/>
              </a:rPr>
              <a:t>12.  </a:t>
            </a:r>
            <a:r>
              <a:rPr lang="ko-KR" altLang="en-US" sz="950" dirty="0" smtClean="0">
                <a:solidFill>
                  <a:srgbClr val="7030A0"/>
                </a:solidFill>
                <a:latin typeface="HY강B" pitchFamily="18" charset="-127"/>
                <a:ea typeface="HY강B" pitchFamily="18" charset="-127"/>
              </a:rPr>
              <a:t>봉사는 기쁨의 샘이다</a:t>
            </a:r>
            <a:r>
              <a:rPr lang="en-US" altLang="ko-KR" sz="950" dirty="0" smtClean="0">
                <a:solidFill>
                  <a:srgbClr val="7030A0"/>
                </a:solidFill>
                <a:latin typeface="HY강B" pitchFamily="18" charset="-127"/>
                <a:ea typeface="HY강B" pitchFamily="18" charset="-127"/>
              </a:rPr>
              <a:t>. </a:t>
            </a:r>
            <a:r>
              <a:rPr lang="ko-KR" altLang="en-US" sz="950" dirty="0" smtClean="0">
                <a:solidFill>
                  <a:srgbClr val="7030A0"/>
                </a:solidFill>
                <a:latin typeface="HY강B" pitchFamily="18" charset="-127"/>
                <a:ea typeface="HY강B" pitchFamily="18" charset="-127"/>
              </a:rPr>
              <a:t>퍼낼수록 맑은 물이 솟아난다</a:t>
            </a:r>
            <a:r>
              <a:rPr lang="en-US" altLang="ko-KR" sz="950" dirty="0" smtClean="0">
                <a:solidFill>
                  <a:srgbClr val="7030A0"/>
                </a:solidFill>
                <a:latin typeface="HY강B" pitchFamily="18" charset="-127"/>
                <a:ea typeface="HY강B" pitchFamily="18" charset="-127"/>
              </a:rPr>
              <a:t>.</a:t>
            </a:r>
            <a:endParaRPr lang="ko-KR" altLang="en-US" sz="950" dirty="0" smtClean="0">
              <a:solidFill>
                <a:srgbClr val="7030A0"/>
              </a:solidFill>
              <a:latin typeface="HY강B" pitchFamily="18" charset="-127"/>
              <a:ea typeface="HY강B" pitchFamily="18" charset="-127"/>
            </a:endParaRPr>
          </a:p>
          <a:p>
            <a:r>
              <a:rPr lang="en-US" altLang="ko-KR" sz="950" dirty="0" smtClean="0">
                <a:solidFill>
                  <a:srgbClr val="7030A0"/>
                </a:solidFill>
                <a:latin typeface="HY강B" pitchFamily="18" charset="-127"/>
                <a:ea typeface="HY강B" pitchFamily="18" charset="-127"/>
              </a:rPr>
              <a:t>13.  </a:t>
            </a:r>
            <a:r>
              <a:rPr lang="ko-KR" altLang="en-US" sz="950" dirty="0" smtClean="0">
                <a:solidFill>
                  <a:srgbClr val="7030A0"/>
                </a:solidFill>
                <a:latin typeface="HY강B" pitchFamily="18" charset="-127"/>
                <a:ea typeface="HY강B" pitchFamily="18" charset="-127"/>
              </a:rPr>
              <a:t>봉사는 서비스다</a:t>
            </a:r>
            <a:r>
              <a:rPr lang="en-US" altLang="ko-KR" sz="950" dirty="0" smtClean="0">
                <a:solidFill>
                  <a:srgbClr val="7030A0"/>
                </a:solidFill>
                <a:latin typeface="HY강B" pitchFamily="18" charset="-127"/>
                <a:ea typeface="HY강B" pitchFamily="18" charset="-127"/>
              </a:rPr>
              <a:t>. </a:t>
            </a:r>
            <a:r>
              <a:rPr lang="ko-KR" altLang="en-US" sz="950" dirty="0" smtClean="0">
                <a:solidFill>
                  <a:srgbClr val="7030A0"/>
                </a:solidFill>
                <a:latin typeface="HY강B" pitchFamily="18" charset="-127"/>
                <a:ea typeface="HY강B" pitchFamily="18" charset="-127"/>
              </a:rPr>
              <a:t>가정이나 기업이나 서비스가 영광의 깃발은 쟁취한다</a:t>
            </a:r>
            <a:r>
              <a:rPr lang="en-US" altLang="ko-KR" sz="950" dirty="0" smtClean="0">
                <a:solidFill>
                  <a:srgbClr val="7030A0"/>
                </a:solidFill>
                <a:latin typeface="HY강B" pitchFamily="18" charset="-127"/>
                <a:ea typeface="HY강B" pitchFamily="18" charset="-127"/>
              </a:rPr>
              <a:t>.</a:t>
            </a:r>
            <a:endParaRPr lang="ko-KR" altLang="en-US" sz="950" dirty="0" smtClean="0">
              <a:solidFill>
                <a:srgbClr val="7030A0"/>
              </a:solidFill>
              <a:latin typeface="HY강B" pitchFamily="18" charset="-127"/>
              <a:ea typeface="HY강B" pitchFamily="18" charset="-127"/>
            </a:endParaRPr>
          </a:p>
          <a:p>
            <a:r>
              <a:rPr lang="en-US" altLang="ko-KR" sz="950" dirty="0" smtClean="0">
                <a:solidFill>
                  <a:srgbClr val="7030A0"/>
                </a:solidFill>
                <a:latin typeface="HY강B" pitchFamily="18" charset="-127"/>
                <a:ea typeface="HY강B" pitchFamily="18" charset="-127"/>
              </a:rPr>
              <a:t>14.  </a:t>
            </a:r>
            <a:r>
              <a:rPr lang="ko-KR" altLang="en-US" sz="950" dirty="0" smtClean="0">
                <a:solidFill>
                  <a:srgbClr val="7030A0"/>
                </a:solidFill>
                <a:latin typeface="HY강B" pitchFamily="18" charset="-127"/>
                <a:ea typeface="HY강B" pitchFamily="18" charset="-127"/>
              </a:rPr>
              <a:t>부자는 </a:t>
            </a:r>
            <a:r>
              <a:rPr lang="en-US" altLang="ko-KR" sz="950" dirty="0" smtClean="0">
                <a:solidFill>
                  <a:srgbClr val="7030A0"/>
                </a:solidFill>
                <a:latin typeface="HY강B" pitchFamily="18" charset="-127"/>
                <a:ea typeface="HY강B" pitchFamily="18" charset="-127"/>
              </a:rPr>
              <a:t>3</a:t>
            </a:r>
            <a:r>
              <a:rPr lang="ko-KR" altLang="en-US" sz="950" dirty="0" smtClean="0">
                <a:solidFill>
                  <a:srgbClr val="7030A0"/>
                </a:solidFill>
                <a:latin typeface="HY강B" pitchFamily="18" charset="-127"/>
                <a:ea typeface="HY강B" pitchFamily="18" charset="-127"/>
              </a:rPr>
              <a:t>대를 못 간다지만 헌신하는 사람은 하늘이 돕는다</a:t>
            </a:r>
            <a:r>
              <a:rPr lang="en-US" altLang="ko-KR" sz="950" dirty="0" smtClean="0">
                <a:solidFill>
                  <a:srgbClr val="7030A0"/>
                </a:solidFill>
                <a:latin typeface="HY강B" pitchFamily="18" charset="-127"/>
                <a:ea typeface="HY강B" pitchFamily="18" charset="-127"/>
              </a:rPr>
              <a:t>. </a:t>
            </a:r>
            <a:r>
              <a:rPr lang="ko-KR" altLang="en-US" sz="950" dirty="0" smtClean="0">
                <a:solidFill>
                  <a:srgbClr val="7030A0"/>
                </a:solidFill>
                <a:latin typeface="HY강B" pitchFamily="18" charset="-127"/>
                <a:ea typeface="HY강B" pitchFamily="18" charset="-127"/>
              </a:rPr>
              <a:t>경주 </a:t>
            </a:r>
            <a:r>
              <a:rPr lang="ko-KR" altLang="en-US" sz="950" dirty="0" err="1" smtClean="0">
                <a:solidFill>
                  <a:srgbClr val="7030A0"/>
                </a:solidFill>
                <a:latin typeface="HY강B" pitchFamily="18" charset="-127"/>
                <a:ea typeface="HY강B" pitchFamily="18" charset="-127"/>
              </a:rPr>
              <a:t>최부자</a:t>
            </a:r>
            <a:r>
              <a:rPr lang="ko-KR" altLang="en-US" sz="950" dirty="0" smtClean="0">
                <a:solidFill>
                  <a:srgbClr val="7030A0"/>
                </a:solidFill>
                <a:latin typeface="HY강B" pitchFamily="18" charset="-127"/>
                <a:ea typeface="HY강B" pitchFamily="18" charset="-127"/>
              </a:rPr>
              <a:t> 집을 보라</a:t>
            </a:r>
            <a:r>
              <a:rPr lang="en-US" altLang="ko-KR" sz="950" dirty="0" smtClean="0">
                <a:solidFill>
                  <a:srgbClr val="7030A0"/>
                </a:solidFill>
                <a:latin typeface="HY강B" pitchFamily="18" charset="-127"/>
                <a:ea typeface="HY강B" pitchFamily="18" charset="-127"/>
              </a:rPr>
              <a:t>.</a:t>
            </a:r>
            <a:endParaRPr lang="ko-KR" altLang="en-US" sz="950" dirty="0" smtClean="0">
              <a:solidFill>
                <a:srgbClr val="7030A0"/>
              </a:solidFill>
              <a:latin typeface="HY강B" pitchFamily="18" charset="-127"/>
              <a:ea typeface="HY강B" pitchFamily="18" charset="-127"/>
            </a:endParaRPr>
          </a:p>
          <a:p>
            <a:r>
              <a:rPr lang="en-US" altLang="ko-KR" sz="950" dirty="0" smtClean="0">
                <a:solidFill>
                  <a:srgbClr val="7030A0"/>
                </a:solidFill>
                <a:latin typeface="HY강B" pitchFamily="18" charset="-127"/>
                <a:ea typeface="HY강B" pitchFamily="18" charset="-127"/>
              </a:rPr>
              <a:t>15.  </a:t>
            </a:r>
            <a:r>
              <a:rPr lang="ko-KR" altLang="en-US" sz="950" dirty="0" smtClean="0">
                <a:solidFill>
                  <a:srgbClr val="7030A0"/>
                </a:solidFill>
                <a:latin typeface="HY강B" pitchFamily="18" charset="-127"/>
                <a:ea typeface="HY강B" pitchFamily="18" charset="-127"/>
              </a:rPr>
              <a:t>복을 받으려면 복을 지어야 한다</a:t>
            </a:r>
            <a:r>
              <a:rPr lang="en-US" altLang="ko-KR" sz="950" dirty="0" smtClean="0">
                <a:solidFill>
                  <a:srgbClr val="7030A0"/>
                </a:solidFill>
                <a:latin typeface="HY강B" pitchFamily="18" charset="-127"/>
                <a:ea typeface="HY강B" pitchFamily="18" charset="-127"/>
              </a:rPr>
              <a:t>. </a:t>
            </a:r>
            <a:r>
              <a:rPr lang="ko-KR" altLang="en-US" sz="950" dirty="0" smtClean="0">
                <a:solidFill>
                  <a:srgbClr val="7030A0"/>
                </a:solidFill>
                <a:latin typeface="HY강B" pitchFamily="18" charset="-127"/>
                <a:ea typeface="HY강B" pitchFamily="18" charset="-127"/>
              </a:rPr>
              <a:t>가장 큰 복은 나누는 복이다</a:t>
            </a:r>
            <a:r>
              <a:rPr lang="en-US" altLang="ko-KR" sz="950" dirty="0" smtClean="0">
                <a:solidFill>
                  <a:srgbClr val="7030A0"/>
                </a:solidFill>
                <a:latin typeface="HY강B" pitchFamily="18" charset="-127"/>
                <a:ea typeface="HY강B" pitchFamily="18" charset="-127"/>
              </a:rPr>
              <a:t>.</a:t>
            </a:r>
            <a:endParaRPr lang="ko-KR" altLang="en-US" sz="950" dirty="0" smtClean="0">
              <a:solidFill>
                <a:srgbClr val="7030A0"/>
              </a:solidFill>
              <a:latin typeface="HY강B" pitchFamily="18" charset="-127"/>
              <a:ea typeface="HY강B" pitchFamily="18" charset="-127"/>
            </a:endParaRPr>
          </a:p>
          <a:p>
            <a:r>
              <a:rPr lang="en-US" altLang="ko-KR" sz="950" dirty="0" smtClean="0">
                <a:solidFill>
                  <a:srgbClr val="7030A0"/>
                </a:solidFill>
                <a:latin typeface="HY강B" pitchFamily="18" charset="-127"/>
                <a:ea typeface="HY강B" pitchFamily="18" charset="-127"/>
              </a:rPr>
              <a:t>16.  </a:t>
            </a:r>
            <a:r>
              <a:rPr lang="ko-KR" altLang="en-US" sz="950" dirty="0" smtClean="0">
                <a:solidFill>
                  <a:srgbClr val="7030A0"/>
                </a:solidFill>
                <a:latin typeface="HY강B" pitchFamily="18" charset="-127"/>
                <a:ea typeface="HY강B" pitchFamily="18" charset="-127"/>
              </a:rPr>
              <a:t>힘든 사람의 다리가 되라</a:t>
            </a:r>
            <a:r>
              <a:rPr lang="en-US" altLang="ko-KR" sz="950" dirty="0" smtClean="0">
                <a:solidFill>
                  <a:srgbClr val="7030A0"/>
                </a:solidFill>
                <a:latin typeface="HY강B" pitchFamily="18" charset="-127"/>
                <a:ea typeface="HY강B" pitchFamily="18" charset="-127"/>
              </a:rPr>
              <a:t>. </a:t>
            </a:r>
            <a:r>
              <a:rPr lang="ko-KR" altLang="en-US" sz="950" dirty="0" smtClean="0">
                <a:solidFill>
                  <a:srgbClr val="7030A0"/>
                </a:solidFill>
                <a:latin typeface="HY강B" pitchFamily="18" charset="-127"/>
                <a:ea typeface="HY강B" pitchFamily="18" charset="-127"/>
              </a:rPr>
              <a:t>그것이 바로 보람이고 기쁨이다</a:t>
            </a:r>
            <a:r>
              <a:rPr lang="en-US" altLang="ko-KR" sz="950" dirty="0" smtClean="0">
                <a:solidFill>
                  <a:srgbClr val="7030A0"/>
                </a:solidFill>
                <a:latin typeface="HY강B" pitchFamily="18" charset="-127"/>
                <a:ea typeface="HY강B" pitchFamily="18" charset="-127"/>
              </a:rPr>
              <a:t>.</a:t>
            </a:r>
            <a:endParaRPr lang="ko-KR" altLang="en-US" sz="950" dirty="0" smtClean="0">
              <a:solidFill>
                <a:srgbClr val="7030A0"/>
              </a:solidFill>
              <a:latin typeface="HY강B" pitchFamily="18" charset="-127"/>
              <a:ea typeface="HY강B" pitchFamily="18" charset="-127"/>
            </a:endParaRPr>
          </a:p>
          <a:p>
            <a:r>
              <a:rPr lang="en-US" altLang="ko-KR" sz="950" dirty="0" smtClean="0">
                <a:solidFill>
                  <a:srgbClr val="7030A0"/>
                </a:solidFill>
                <a:latin typeface="HY강B" pitchFamily="18" charset="-127"/>
                <a:ea typeface="HY강B" pitchFamily="18" charset="-127"/>
              </a:rPr>
              <a:t>17.  </a:t>
            </a:r>
            <a:r>
              <a:rPr lang="ko-KR" altLang="en-US" sz="950" dirty="0" smtClean="0">
                <a:solidFill>
                  <a:srgbClr val="7030A0"/>
                </a:solidFill>
                <a:latin typeface="HY강B" pitchFamily="18" charset="-127"/>
                <a:ea typeface="HY강B" pitchFamily="18" charset="-127"/>
              </a:rPr>
              <a:t>나누면 나눌수록 더 큰 운이 따라온다</a:t>
            </a:r>
            <a:r>
              <a:rPr lang="en-US" altLang="ko-KR" sz="950" dirty="0" smtClean="0">
                <a:solidFill>
                  <a:srgbClr val="7030A0"/>
                </a:solidFill>
                <a:latin typeface="HY강B" pitchFamily="18" charset="-127"/>
                <a:ea typeface="HY강B" pitchFamily="18" charset="-127"/>
              </a:rPr>
              <a:t>. </a:t>
            </a:r>
            <a:r>
              <a:rPr lang="ko-KR" altLang="en-US" sz="950" dirty="0" smtClean="0">
                <a:solidFill>
                  <a:srgbClr val="7030A0"/>
                </a:solidFill>
                <a:latin typeface="HY강B" pitchFamily="18" charset="-127"/>
                <a:ea typeface="HY강B" pitchFamily="18" charset="-127"/>
              </a:rPr>
              <a:t>세계 제일 부자 </a:t>
            </a:r>
            <a:r>
              <a:rPr lang="ko-KR" altLang="en-US" sz="950" dirty="0" err="1" smtClean="0">
                <a:solidFill>
                  <a:srgbClr val="7030A0"/>
                </a:solidFill>
                <a:latin typeface="HY강B" pitchFamily="18" charset="-127"/>
                <a:ea typeface="HY강B" pitchFamily="18" charset="-127"/>
              </a:rPr>
              <a:t>빌게이츠를</a:t>
            </a:r>
            <a:r>
              <a:rPr lang="ko-KR" altLang="en-US" sz="950" dirty="0" smtClean="0">
                <a:solidFill>
                  <a:srgbClr val="7030A0"/>
                </a:solidFill>
                <a:latin typeface="HY강B" pitchFamily="18" charset="-127"/>
                <a:ea typeface="HY강B" pitchFamily="18" charset="-127"/>
              </a:rPr>
              <a:t> 보라</a:t>
            </a:r>
            <a:r>
              <a:rPr lang="en-US" altLang="ko-KR" sz="950" dirty="0" smtClean="0">
                <a:solidFill>
                  <a:srgbClr val="7030A0"/>
                </a:solidFill>
                <a:latin typeface="HY강B" pitchFamily="18" charset="-127"/>
                <a:ea typeface="HY강B" pitchFamily="18" charset="-127"/>
              </a:rPr>
              <a:t>.</a:t>
            </a:r>
            <a:endParaRPr lang="ko-KR" altLang="en-US" sz="950" dirty="0" smtClean="0">
              <a:solidFill>
                <a:srgbClr val="7030A0"/>
              </a:solidFill>
              <a:latin typeface="HY강B" pitchFamily="18" charset="-127"/>
              <a:ea typeface="HY강B" pitchFamily="18" charset="-127"/>
            </a:endParaRPr>
          </a:p>
          <a:p>
            <a:r>
              <a:rPr lang="en-US" altLang="ko-KR" sz="950" dirty="0" smtClean="0">
                <a:solidFill>
                  <a:srgbClr val="7030A0"/>
                </a:solidFill>
                <a:latin typeface="HY강B" pitchFamily="18" charset="-127"/>
                <a:ea typeface="HY강B" pitchFamily="18" charset="-127"/>
              </a:rPr>
              <a:t>18.  </a:t>
            </a:r>
            <a:r>
              <a:rPr lang="ko-KR" altLang="en-US" sz="950" dirty="0" smtClean="0">
                <a:solidFill>
                  <a:srgbClr val="7030A0"/>
                </a:solidFill>
                <a:latin typeface="HY강B" pitchFamily="18" charset="-127"/>
                <a:ea typeface="HY강B" pitchFamily="18" charset="-127"/>
              </a:rPr>
              <a:t>세상을 어둡다고 한탄하지 말라</a:t>
            </a:r>
            <a:r>
              <a:rPr lang="en-US" altLang="ko-KR" sz="950" dirty="0" smtClean="0">
                <a:solidFill>
                  <a:srgbClr val="7030A0"/>
                </a:solidFill>
                <a:latin typeface="HY강B" pitchFamily="18" charset="-127"/>
                <a:ea typeface="HY강B" pitchFamily="18" charset="-127"/>
              </a:rPr>
              <a:t>. </a:t>
            </a:r>
            <a:r>
              <a:rPr lang="ko-KR" altLang="en-US" sz="950" dirty="0" smtClean="0">
                <a:solidFill>
                  <a:srgbClr val="7030A0"/>
                </a:solidFill>
                <a:latin typeface="HY강B" pitchFamily="18" charset="-127"/>
                <a:ea typeface="HY강B" pitchFamily="18" charset="-127"/>
              </a:rPr>
              <a:t>봉사자에게서는 태양처럼 밝은 빛이 쏟아진다</a:t>
            </a:r>
            <a:r>
              <a:rPr lang="en-US" altLang="ko-KR" sz="950" dirty="0" smtClean="0">
                <a:solidFill>
                  <a:srgbClr val="7030A0"/>
                </a:solidFill>
                <a:latin typeface="HY강B" pitchFamily="18" charset="-127"/>
                <a:ea typeface="HY강B" pitchFamily="18" charset="-127"/>
              </a:rPr>
              <a:t>.</a:t>
            </a:r>
            <a:endParaRPr lang="ko-KR" altLang="en-US" sz="950" dirty="0" smtClean="0">
              <a:solidFill>
                <a:srgbClr val="7030A0"/>
              </a:solidFill>
              <a:latin typeface="HY강B" pitchFamily="18" charset="-127"/>
              <a:ea typeface="HY강B" pitchFamily="18" charset="-127"/>
            </a:endParaRPr>
          </a:p>
          <a:p>
            <a:r>
              <a:rPr lang="en-US" altLang="ko-KR" sz="950" dirty="0" smtClean="0">
                <a:solidFill>
                  <a:srgbClr val="7030A0"/>
                </a:solidFill>
                <a:latin typeface="HY강B" pitchFamily="18" charset="-127"/>
                <a:ea typeface="HY강B" pitchFamily="18" charset="-127"/>
              </a:rPr>
              <a:t>19.  </a:t>
            </a:r>
            <a:r>
              <a:rPr lang="ko-KR" altLang="en-US" sz="950" dirty="0" smtClean="0">
                <a:solidFill>
                  <a:srgbClr val="7030A0"/>
                </a:solidFill>
                <a:latin typeface="HY강B" pitchFamily="18" charset="-127"/>
                <a:ea typeface="HY강B" pitchFamily="18" charset="-127"/>
              </a:rPr>
              <a:t>삶의 가장 큰 덕목은 기쁨이다</a:t>
            </a:r>
            <a:r>
              <a:rPr lang="en-US" altLang="ko-KR" sz="950" dirty="0" smtClean="0">
                <a:solidFill>
                  <a:srgbClr val="7030A0"/>
                </a:solidFill>
                <a:latin typeface="HY강B" pitchFamily="18" charset="-127"/>
                <a:ea typeface="HY강B" pitchFamily="18" charset="-127"/>
              </a:rPr>
              <a:t>. </a:t>
            </a:r>
            <a:r>
              <a:rPr lang="ko-KR" altLang="en-US" sz="950" dirty="0" smtClean="0">
                <a:solidFill>
                  <a:srgbClr val="7030A0"/>
                </a:solidFill>
                <a:latin typeface="HY강B" pitchFamily="18" charset="-127"/>
                <a:ea typeface="HY강B" pitchFamily="18" charset="-127"/>
              </a:rPr>
              <a:t>봉사의 기쁨은 기쁨 중에 으뜸가는 기쁨이다</a:t>
            </a:r>
            <a:r>
              <a:rPr lang="en-US" altLang="ko-KR" sz="950" dirty="0" smtClean="0">
                <a:solidFill>
                  <a:srgbClr val="7030A0"/>
                </a:solidFill>
                <a:latin typeface="HY강B" pitchFamily="18" charset="-127"/>
                <a:ea typeface="HY강B" pitchFamily="18" charset="-127"/>
              </a:rPr>
              <a:t>.</a:t>
            </a:r>
            <a:endParaRPr lang="ko-KR" altLang="en-US" sz="950" dirty="0" smtClean="0">
              <a:solidFill>
                <a:srgbClr val="7030A0"/>
              </a:solidFill>
              <a:latin typeface="HY강B" pitchFamily="18" charset="-127"/>
              <a:ea typeface="HY강B" pitchFamily="18" charset="-127"/>
            </a:endParaRPr>
          </a:p>
          <a:p>
            <a:r>
              <a:rPr lang="en-US" altLang="ko-KR" sz="950" dirty="0" smtClean="0">
                <a:solidFill>
                  <a:srgbClr val="7030A0"/>
                </a:solidFill>
                <a:latin typeface="HY강B" pitchFamily="18" charset="-127"/>
                <a:ea typeface="HY강B" pitchFamily="18" charset="-127"/>
              </a:rPr>
              <a:t>20.  </a:t>
            </a:r>
            <a:r>
              <a:rPr lang="ko-KR" altLang="en-US" sz="950" dirty="0" smtClean="0">
                <a:solidFill>
                  <a:srgbClr val="7030A0"/>
                </a:solidFill>
                <a:latin typeface="HY강B" pitchFamily="18" charset="-127"/>
                <a:ea typeface="HY강B" pitchFamily="18" charset="-127"/>
              </a:rPr>
              <a:t>봉사는 행복전달이다</a:t>
            </a:r>
            <a:r>
              <a:rPr lang="en-US" altLang="ko-KR" sz="950" dirty="0" smtClean="0">
                <a:solidFill>
                  <a:srgbClr val="7030A0"/>
                </a:solidFill>
                <a:latin typeface="HY강B" pitchFamily="18" charset="-127"/>
                <a:ea typeface="HY강B" pitchFamily="18" charset="-127"/>
              </a:rPr>
              <a:t>. </a:t>
            </a:r>
            <a:r>
              <a:rPr lang="ko-KR" altLang="en-US" sz="950" dirty="0" smtClean="0">
                <a:solidFill>
                  <a:srgbClr val="7030A0"/>
                </a:solidFill>
                <a:latin typeface="HY강B" pitchFamily="18" charset="-127"/>
                <a:ea typeface="HY강B" pitchFamily="18" charset="-127"/>
              </a:rPr>
              <a:t>행복을 안겨 주다 보면 어느새 나도 행복해진다</a:t>
            </a:r>
            <a:r>
              <a:rPr lang="en-US" altLang="ko-KR" sz="950" dirty="0" smtClean="0">
                <a:solidFill>
                  <a:srgbClr val="7030A0"/>
                </a:solidFill>
                <a:latin typeface="HY강B" pitchFamily="18" charset="-127"/>
                <a:ea typeface="HY강B" pitchFamily="18" charset="-127"/>
              </a:rPr>
              <a:t>.</a:t>
            </a:r>
            <a:endParaRPr lang="ko-KR" altLang="en-US" sz="950" dirty="0" smtClean="0">
              <a:solidFill>
                <a:srgbClr val="7030A0"/>
              </a:solidFill>
              <a:latin typeface="HY강B" pitchFamily="18" charset="-127"/>
              <a:ea typeface="HY강B" pitchFamily="18" charset="-127"/>
            </a:endParaRPr>
          </a:p>
          <a:p>
            <a:r>
              <a:rPr lang="en-US" altLang="ko-KR" sz="950" dirty="0" smtClean="0">
                <a:latin typeface="HY강B" pitchFamily="18" charset="-127"/>
                <a:ea typeface="HY강B" pitchFamily="18" charset="-127"/>
              </a:rPr>
              <a:t>21.  </a:t>
            </a:r>
            <a:r>
              <a:rPr lang="ko-KR" altLang="en-US" sz="950" dirty="0" smtClean="0">
                <a:latin typeface="HY강B" pitchFamily="18" charset="-127"/>
                <a:ea typeface="HY강B" pitchFamily="18" charset="-127"/>
              </a:rPr>
              <a:t>봉사자는 유전인자가 다르다</a:t>
            </a:r>
            <a:r>
              <a:rPr lang="en-US" altLang="ko-KR" sz="950" dirty="0" smtClean="0">
                <a:latin typeface="HY강B" pitchFamily="18" charset="-127"/>
                <a:ea typeface="HY강B" pitchFamily="18" charset="-127"/>
              </a:rPr>
              <a:t>. </a:t>
            </a:r>
            <a:r>
              <a:rPr lang="ko-KR" altLang="en-US" sz="950" dirty="0" smtClean="0">
                <a:latin typeface="HY강B" pitchFamily="18" charset="-127"/>
                <a:ea typeface="HY강B" pitchFamily="18" charset="-127"/>
              </a:rPr>
              <a:t>하늘의 혈통을 이어가는 것이다</a:t>
            </a:r>
            <a:r>
              <a:rPr lang="en-US" altLang="ko-KR" sz="950" dirty="0" smtClean="0">
                <a:latin typeface="HY강B" pitchFamily="18" charset="-127"/>
                <a:ea typeface="HY강B" pitchFamily="18" charset="-127"/>
              </a:rPr>
              <a:t>.</a:t>
            </a:r>
            <a:endParaRPr lang="ko-KR" altLang="en-US" sz="950" dirty="0" smtClean="0">
              <a:latin typeface="HY강B" pitchFamily="18" charset="-127"/>
              <a:ea typeface="HY강B" pitchFamily="18" charset="-127"/>
            </a:endParaRPr>
          </a:p>
          <a:p>
            <a:r>
              <a:rPr lang="en-US" altLang="ko-KR" sz="950" dirty="0" smtClean="0">
                <a:latin typeface="HY강B" pitchFamily="18" charset="-127"/>
                <a:ea typeface="HY강B" pitchFamily="18" charset="-127"/>
              </a:rPr>
              <a:t>22.  </a:t>
            </a:r>
            <a:r>
              <a:rPr lang="ko-KR" altLang="en-US" sz="950" dirty="0" smtClean="0">
                <a:latin typeface="HY강B" pitchFamily="18" charset="-127"/>
                <a:ea typeface="HY강B" pitchFamily="18" charset="-127"/>
              </a:rPr>
              <a:t>손은 안아 주기 위해 있다</a:t>
            </a:r>
            <a:r>
              <a:rPr lang="en-US" altLang="ko-KR" sz="950" dirty="0" smtClean="0">
                <a:latin typeface="HY강B" pitchFamily="18" charset="-127"/>
                <a:ea typeface="HY강B" pitchFamily="18" charset="-127"/>
              </a:rPr>
              <a:t>. </a:t>
            </a:r>
            <a:r>
              <a:rPr lang="ko-KR" altLang="en-US" sz="950" dirty="0" smtClean="0">
                <a:latin typeface="HY강B" pitchFamily="18" charset="-127"/>
                <a:ea typeface="HY강B" pitchFamily="18" charset="-127"/>
              </a:rPr>
              <a:t>따뜻하게 안아줘라</a:t>
            </a:r>
            <a:r>
              <a:rPr lang="en-US" altLang="ko-KR" sz="950" dirty="0" smtClean="0">
                <a:latin typeface="HY강B" pitchFamily="18" charset="-127"/>
                <a:ea typeface="HY강B" pitchFamily="18" charset="-127"/>
              </a:rPr>
              <a:t>.</a:t>
            </a:r>
            <a:endParaRPr lang="ko-KR" altLang="en-US" sz="950" dirty="0" smtClean="0">
              <a:latin typeface="HY강B" pitchFamily="18" charset="-127"/>
              <a:ea typeface="HY강B" pitchFamily="18" charset="-127"/>
            </a:endParaRPr>
          </a:p>
          <a:p>
            <a:r>
              <a:rPr lang="en-US" altLang="ko-KR" sz="950" dirty="0" smtClean="0">
                <a:latin typeface="HY강B" pitchFamily="18" charset="-127"/>
                <a:ea typeface="HY강B" pitchFamily="18" charset="-127"/>
              </a:rPr>
              <a:t>23.  </a:t>
            </a:r>
            <a:r>
              <a:rPr lang="ko-KR" altLang="en-US" sz="950" dirty="0" smtClean="0">
                <a:latin typeface="HY강B" pitchFamily="18" charset="-127"/>
                <a:ea typeface="HY강B" pitchFamily="18" charset="-127"/>
              </a:rPr>
              <a:t>부모가 한 일은 자손에게 상속된다</a:t>
            </a:r>
            <a:r>
              <a:rPr lang="en-US" altLang="ko-KR" sz="950" dirty="0" smtClean="0">
                <a:latin typeface="HY강B" pitchFamily="18" charset="-127"/>
                <a:ea typeface="HY강B" pitchFamily="18" charset="-127"/>
              </a:rPr>
              <a:t>. </a:t>
            </a:r>
            <a:r>
              <a:rPr lang="ko-KR" altLang="en-US" sz="950" dirty="0" smtClean="0">
                <a:latin typeface="HY강B" pitchFamily="18" charset="-127"/>
                <a:ea typeface="HY강B" pitchFamily="18" charset="-127"/>
              </a:rPr>
              <a:t>내가 무엇을 했는가를 생각하라</a:t>
            </a:r>
            <a:r>
              <a:rPr lang="en-US" altLang="ko-KR" sz="950" dirty="0" smtClean="0">
                <a:latin typeface="HY강B" pitchFamily="18" charset="-127"/>
                <a:ea typeface="HY강B" pitchFamily="18" charset="-127"/>
              </a:rPr>
              <a:t>.</a:t>
            </a:r>
            <a:endParaRPr lang="ko-KR" altLang="en-US" sz="950" dirty="0" smtClean="0">
              <a:latin typeface="HY강B" pitchFamily="18" charset="-127"/>
              <a:ea typeface="HY강B" pitchFamily="18" charset="-127"/>
            </a:endParaRPr>
          </a:p>
          <a:p>
            <a:r>
              <a:rPr lang="en-US" altLang="ko-KR" sz="950" dirty="0" smtClean="0">
                <a:latin typeface="HY강B" pitchFamily="18" charset="-127"/>
                <a:ea typeface="HY강B" pitchFamily="18" charset="-127"/>
              </a:rPr>
              <a:t>24.  </a:t>
            </a:r>
            <a:r>
              <a:rPr lang="ko-KR" altLang="en-US" sz="950" dirty="0" smtClean="0">
                <a:latin typeface="HY강B" pitchFamily="18" charset="-127"/>
                <a:ea typeface="HY강B" pitchFamily="18" charset="-127"/>
              </a:rPr>
              <a:t>남을 도움으로 자신의 가치를 재발견한다</a:t>
            </a:r>
            <a:r>
              <a:rPr lang="en-US" altLang="ko-KR" sz="950" dirty="0" smtClean="0">
                <a:latin typeface="HY강B" pitchFamily="18" charset="-127"/>
                <a:ea typeface="HY강B" pitchFamily="18" charset="-127"/>
              </a:rPr>
              <a:t>. </a:t>
            </a:r>
            <a:r>
              <a:rPr lang="ko-KR" altLang="en-US" sz="950" dirty="0" smtClean="0">
                <a:latin typeface="HY강B" pitchFamily="18" charset="-127"/>
                <a:ea typeface="HY강B" pitchFamily="18" charset="-127"/>
              </a:rPr>
              <a:t>소중한 기회를 놓치지 말라</a:t>
            </a:r>
            <a:r>
              <a:rPr lang="en-US" altLang="ko-KR" sz="950" dirty="0" smtClean="0">
                <a:latin typeface="HY강B" pitchFamily="18" charset="-127"/>
                <a:ea typeface="HY강B" pitchFamily="18" charset="-127"/>
              </a:rPr>
              <a:t>.</a:t>
            </a:r>
            <a:endParaRPr lang="ko-KR" altLang="en-US" sz="950" dirty="0" smtClean="0">
              <a:latin typeface="HY강B" pitchFamily="18" charset="-127"/>
              <a:ea typeface="HY강B" pitchFamily="18" charset="-127"/>
            </a:endParaRPr>
          </a:p>
          <a:p>
            <a:r>
              <a:rPr lang="en-US" altLang="ko-KR" sz="950" dirty="0" smtClean="0">
                <a:latin typeface="HY강B" pitchFamily="18" charset="-127"/>
                <a:ea typeface="HY강B" pitchFamily="18" charset="-127"/>
              </a:rPr>
              <a:t>25.  </a:t>
            </a:r>
            <a:r>
              <a:rPr lang="ko-KR" altLang="en-US" sz="950" dirty="0" smtClean="0">
                <a:latin typeface="HY강B" pitchFamily="18" charset="-127"/>
                <a:ea typeface="HY강B" pitchFamily="18" charset="-127"/>
              </a:rPr>
              <a:t>기쁨을 주면 기쁨이 돌아온다</a:t>
            </a:r>
            <a:r>
              <a:rPr lang="en-US" altLang="ko-KR" sz="950" dirty="0" smtClean="0">
                <a:latin typeface="HY강B" pitchFamily="18" charset="-127"/>
                <a:ea typeface="HY강B" pitchFamily="18" charset="-127"/>
              </a:rPr>
              <a:t>. </a:t>
            </a:r>
            <a:r>
              <a:rPr lang="ko-KR" altLang="en-US" sz="950" dirty="0" smtClean="0">
                <a:latin typeface="HY강B" pitchFamily="18" charset="-127"/>
                <a:ea typeface="HY강B" pitchFamily="18" charset="-127"/>
              </a:rPr>
              <a:t>같은 속성끼리 끌어당기는 것이다</a:t>
            </a:r>
            <a:r>
              <a:rPr lang="en-US" altLang="ko-KR" sz="950" dirty="0" smtClean="0">
                <a:latin typeface="HY강B" pitchFamily="18" charset="-127"/>
                <a:ea typeface="HY강B" pitchFamily="18" charset="-127"/>
              </a:rPr>
              <a:t>.</a:t>
            </a:r>
            <a:endParaRPr lang="ko-KR" altLang="en-US" sz="950" dirty="0" smtClean="0">
              <a:latin typeface="HY강B" pitchFamily="18" charset="-127"/>
              <a:ea typeface="HY강B" pitchFamily="18" charset="-127"/>
            </a:endParaRPr>
          </a:p>
          <a:p>
            <a:r>
              <a:rPr lang="en-US" altLang="ko-KR" sz="950" dirty="0" smtClean="0">
                <a:latin typeface="HY강B" pitchFamily="18" charset="-127"/>
                <a:ea typeface="HY강B" pitchFamily="18" charset="-127"/>
              </a:rPr>
              <a:t>26.  </a:t>
            </a:r>
            <a:r>
              <a:rPr lang="ko-KR" altLang="en-US" sz="950" dirty="0" smtClean="0">
                <a:latin typeface="HY강B" pitchFamily="18" charset="-127"/>
                <a:ea typeface="HY강B" pitchFamily="18" charset="-127"/>
              </a:rPr>
              <a:t>건배할 때만 “위하여</a:t>
            </a:r>
            <a:r>
              <a:rPr lang="en-US" altLang="ko-KR" sz="950" dirty="0" smtClean="0">
                <a:latin typeface="HY강B" pitchFamily="18" charset="-127"/>
                <a:ea typeface="HY강B" pitchFamily="18" charset="-127"/>
              </a:rPr>
              <a:t>~”</a:t>
            </a:r>
            <a:r>
              <a:rPr lang="ko-KR" altLang="en-US" sz="950" dirty="0" smtClean="0">
                <a:latin typeface="HY강B" pitchFamily="18" charset="-127"/>
                <a:ea typeface="HY강B" pitchFamily="18" charset="-127"/>
              </a:rPr>
              <a:t>를 하지 말라</a:t>
            </a:r>
            <a:r>
              <a:rPr lang="en-US" altLang="ko-KR" sz="950" dirty="0" smtClean="0">
                <a:latin typeface="HY강B" pitchFamily="18" charset="-127"/>
                <a:ea typeface="HY강B" pitchFamily="18" charset="-127"/>
              </a:rPr>
              <a:t>. </a:t>
            </a:r>
            <a:r>
              <a:rPr lang="ko-KR" altLang="en-US" sz="950" dirty="0" smtClean="0">
                <a:latin typeface="HY강B" pitchFamily="18" charset="-127"/>
                <a:ea typeface="HY강B" pitchFamily="18" charset="-127"/>
              </a:rPr>
              <a:t>항상 위하는 마음으로 살아가라</a:t>
            </a:r>
            <a:r>
              <a:rPr lang="en-US" altLang="ko-KR" sz="950" dirty="0" smtClean="0">
                <a:latin typeface="HY강B" pitchFamily="18" charset="-127"/>
                <a:ea typeface="HY강B" pitchFamily="18" charset="-127"/>
              </a:rPr>
              <a:t>.</a:t>
            </a:r>
            <a:endParaRPr lang="ko-KR" altLang="en-US" sz="950" dirty="0" smtClean="0">
              <a:latin typeface="HY강B" pitchFamily="18" charset="-127"/>
              <a:ea typeface="HY강B" pitchFamily="18" charset="-127"/>
            </a:endParaRPr>
          </a:p>
          <a:p>
            <a:r>
              <a:rPr lang="en-US" altLang="ko-KR" sz="950" dirty="0" smtClean="0">
                <a:latin typeface="HY강B" pitchFamily="18" charset="-127"/>
                <a:ea typeface="HY강B" pitchFamily="18" charset="-127"/>
              </a:rPr>
              <a:t>27.  </a:t>
            </a:r>
            <a:r>
              <a:rPr lang="ko-KR" altLang="en-US" sz="950" dirty="0" smtClean="0">
                <a:latin typeface="HY강B" pitchFamily="18" charset="-127"/>
                <a:ea typeface="HY강B" pitchFamily="18" charset="-127"/>
              </a:rPr>
              <a:t>위함을 받으려면 먼저 남을 위하라</a:t>
            </a:r>
            <a:r>
              <a:rPr lang="en-US" altLang="ko-KR" sz="950" dirty="0" smtClean="0">
                <a:latin typeface="HY강B" pitchFamily="18" charset="-127"/>
                <a:ea typeface="HY강B" pitchFamily="18" charset="-127"/>
              </a:rPr>
              <a:t>. </a:t>
            </a:r>
            <a:r>
              <a:rPr lang="ko-KR" altLang="en-US" sz="950" dirty="0" smtClean="0">
                <a:latin typeface="HY강B" pitchFamily="18" charset="-127"/>
                <a:ea typeface="HY강B" pitchFamily="18" charset="-127"/>
              </a:rPr>
              <a:t>그것이 행복창조법칙이다</a:t>
            </a:r>
            <a:r>
              <a:rPr lang="en-US" altLang="ko-KR" sz="950" dirty="0" smtClean="0">
                <a:latin typeface="HY강B" pitchFamily="18" charset="-127"/>
                <a:ea typeface="HY강B" pitchFamily="18" charset="-127"/>
              </a:rPr>
              <a:t>.</a:t>
            </a:r>
            <a:endParaRPr lang="ko-KR" altLang="en-US" sz="950" dirty="0" smtClean="0">
              <a:latin typeface="HY강B" pitchFamily="18" charset="-127"/>
              <a:ea typeface="HY강B" pitchFamily="18" charset="-127"/>
            </a:endParaRPr>
          </a:p>
          <a:p>
            <a:r>
              <a:rPr lang="en-US" altLang="ko-KR" sz="950" dirty="0" smtClean="0">
                <a:latin typeface="HY강B" pitchFamily="18" charset="-127"/>
                <a:ea typeface="HY강B" pitchFamily="18" charset="-127"/>
              </a:rPr>
              <a:t>28.  </a:t>
            </a:r>
            <a:r>
              <a:rPr lang="ko-KR" altLang="en-US" sz="950" dirty="0" smtClean="0">
                <a:latin typeface="HY강B" pitchFamily="18" charset="-127"/>
                <a:ea typeface="HY강B" pitchFamily="18" charset="-127"/>
              </a:rPr>
              <a:t>봉사자는 화장을 </a:t>
            </a:r>
            <a:r>
              <a:rPr lang="ko-KR" altLang="en-US" sz="950" dirty="0" err="1" smtClean="0">
                <a:latin typeface="HY강B" pitchFamily="18" charset="-127"/>
                <a:ea typeface="HY강B" pitchFamily="18" charset="-127"/>
              </a:rPr>
              <a:t>안해도</a:t>
            </a:r>
            <a:r>
              <a:rPr lang="ko-KR" altLang="en-US" sz="950" dirty="0" smtClean="0">
                <a:latin typeface="HY강B" pitchFamily="18" charset="-127"/>
                <a:ea typeface="HY강B" pitchFamily="18" charset="-127"/>
              </a:rPr>
              <a:t> 아름답다</a:t>
            </a:r>
            <a:r>
              <a:rPr lang="en-US" altLang="ko-KR" sz="950" dirty="0" smtClean="0">
                <a:latin typeface="HY강B" pitchFamily="18" charset="-127"/>
                <a:ea typeface="HY강B" pitchFamily="18" charset="-127"/>
              </a:rPr>
              <a:t>. </a:t>
            </a:r>
            <a:r>
              <a:rPr lang="ko-KR" altLang="en-US" sz="950" dirty="0" smtClean="0">
                <a:latin typeface="HY강B" pitchFamily="18" charset="-127"/>
                <a:ea typeface="HY강B" pitchFamily="18" charset="-127"/>
              </a:rPr>
              <a:t>얼굴에는 기쁨 빛이 서려있기 때문이다</a:t>
            </a:r>
            <a:r>
              <a:rPr lang="en-US" altLang="ko-KR" sz="950" dirty="0" smtClean="0">
                <a:latin typeface="HY강B" pitchFamily="18" charset="-127"/>
                <a:ea typeface="HY강B" pitchFamily="18" charset="-127"/>
              </a:rPr>
              <a:t>.</a:t>
            </a:r>
            <a:endParaRPr lang="ko-KR" altLang="en-US" sz="950" dirty="0" smtClean="0">
              <a:latin typeface="HY강B" pitchFamily="18" charset="-127"/>
              <a:ea typeface="HY강B" pitchFamily="18" charset="-127"/>
            </a:endParaRPr>
          </a:p>
          <a:p>
            <a:r>
              <a:rPr lang="en-US" altLang="ko-KR" sz="950" dirty="0" smtClean="0">
                <a:latin typeface="HY강B" pitchFamily="18" charset="-127"/>
                <a:ea typeface="HY강B" pitchFamily="18" charset="-127"/>
              </a:rPr>
              <a:t>29.  </a:t>
            </a:r>
            <a:r>
              <a:rPr lang="ko-KR" altLang="en-US" sz="950" dirty="0" smtClean="0">
                <a:latin typeface="HY강B" pitchFamily="18" charset="-127"/>
                <a:ea typeface="HY강B" pitchFamily="18" charset="-127"/>
              </a:rPr>
              <a:t>누이 좋고 매부 좋은 사회가 </a:t>
            </a:r>
            <a:r>
              <a:rPr lang="en-US" altLang="ko-KR" sz="950" dirty="0" smtClean="0">
                <a:latin typeface="HY강B" pitchFamily="18" charset="-127"/>
                <a:ea typeface="HY강B" pitchFamily="18" charset="-127"/>
              </a:rPr>
              <a:t>1</a:t>
            </a:r>
            <a:r>
              <a:rPr lang="ko-KR" altLang="en-US" sz="950" dirty="0" smtClean="0">
                <a:latin typeface="HY강B" pitchFamily="18" charset="-127"/>
                <a:ea typeface="HY강B" pitchFamily="18" charset="-127"/>
              </a:rPr>
              <a:t>등 사회다</a:t>
            </a:r>
            <a:r>
              <a:rPr lang="en-US" altLang="ko-KR" sz="950" dirty="0" smtClean="0">
                <a:latin typeface="HY강B" pitchFamily="18" charset="-127"/>
                <a:ea typeface="HY강B" pitchFamily="18" charset="-127"/>
              </a:rPr>
              <a:t>. </a:t>
            </a:r>
            <a:r>
              <a:rPr lang="ko-KR" altLang="en-US" sz="950" dirty="0" smtClean="0">
                <a:latin typeface="HY강B" pitchFamily="18" charset="-127"/>
                <a:ea typeface="HY강B" pitchFamily="18" charset="-127"/>
              </a:rPr>
              <a:t>봉사를 통하여 공동승리를 선언하라</a:t>
            </a:r>
            <a:r>
              <a:rPr lang="en-US" altLang="ko-KR" sz="950" dirty="0" smtClean="0">
                <a:latin typeface="HY강B" pitchFamily="18" charset="-127"/>
                <a:ea typeface="HY강B" pitchFamily="18" charset="-127"/>
              </a:rPr>
              <a:t>.</a:t>
            </a:r>
            <a:endParaRPr lang="ko-KR" altLang="en-US" sz="950" dirty="0" smtClean="0">
              <a:latin typeface="HY강B" pitchFamily="18" charset="-127"/>
              <a:ea typeface="HY강B" pitchFamily="18" charset="-127"/>
            </a:endParaRPr>
          </a:p>
          <a:p>
            <a:r>
              <a:rPr lang="en-US" altLang="ko-KR" sz="950" dirty="0" smtClean="0">
                <a:latin typeface="HY강B" pitchFamily="18" charset="-127"/>
                <a:ea typeface="HY강B" pitchFamily="18" charset="-127"/>
              </a:rPr>
              <a:t>30.  </a:t>
            </a:r>
            <a:r>
              <a:rPr lang="ko-KR" altLang="en-US" sz="950" dirty="0" smtClean="0">
                <a:latin typeface="HY강B" pitchFamily="18" charset="-127"/>
                <a:ea typeface="HY강B" pitchFamily="18" charset="-127"/>
              </a:rPr>
              <a:t>밝은 얼굴로 미소를 지어라</a:t>
            </a:r>
            <a:r>
              <a:rPr lang="en-US" altLang="ko-KR" sz="950" dirty="0" smtClean="0">
                <a:latin typeface="HY강B" pitchFamily="18" charset="-127"/>
                <a:ea typeface="HY강B" pitchFamily="18" charset="-127"/>
              </a:rPr>
              <a:t>. </a:t>
            </a:r>
            <a:r>
              <a:rPr lang="ko-KR" altLang="en-US" sz="950" dirty="0" smtClean="0">
                <a:latin typeface="HY강B" pitchFamily="18" charset="-127"/>
                <a:ea typeface="HY강B" pitchFamily="18" charset="-127"/>
              </a:rPr>
              <a:t>그것도 큰 베풂이다</a:t>
            </a:r>
            <a:r>
              <a:rPr lang="en-US" altLang="ko-KR" sz="950" dirty="0" smtClean="0">
                <a:latin typeface="HY강B" pitchFamily="18" charset="-127"/>
                <a:ea typeface="HY강B" pitchFamily="18" charset="-127"/>
              </a:rPr>
              <a:t>.</a:t>
            </a:r>
            <a:endParaRPr lang="ko-KR" altLang="en-US" sz="950" dirty="0" smtClean="0">
              <a:latin typeface="HY강B" pitchFamily="18" charset="-127"/>
              <a:ea typeface="HY강B" pitchFamily="18" charset="-127"/>
            </a:endParaRPr>
          </a:p>
          <a:p>
            <a:r>
              <a:rPr lang="en-US" altLang="ko-KR" sz="950" dirty="0" smtClean="0">
                <a:solidFill>
                  <a:srgbClr val="FF0000"/>
                </a:solidFill>
                <a:latin typeface="HY강B" pitchFamily="18" charset="-127"/>
                <a:ea typeface="HY강B" pitchFamily="18" charset="-127"/>
              </a:rPr>
              <a:t>31.  </a:t>
            </a:r>
            <a:r>
              <a:rPr lang="ko-KR" altLang="en-US" sz="950" dirty="0" smtClean="0">
                <a:solidFill>
                  <a:srgbClr val="FF0000"/>
                </a:solidFill>
                <a:latin typeface="HY강B" pitchFamily="18" charset="-127"/>
                <a:ea typeface="HY강B" pitchFamily="18" charset="-127"/>
              </a:rPr>
              <a:t>콩 </a:t>
            </a:r>
            <a:r>
              <a:rPr lang="ko-KR" altLang="en-US" sz="950" dirty="0" err="1" smtClean="0">
                <a:solidFill>
                  <a:srgbClr val="FF0000"/>
                </a:solidFill>
                <a:latin typeface="HY강B" pitchFamily="18" charset="-127"/>
                <a:ea typeface="HY강B" pitchFamily="18" charset="-127"/>
              </a:rPr>
              <a:t>심은데</a:t>
            </a:r>
            <a:r>
              <a:rPr lang="ko-KR" altLang="en-US" sz="950" dirty="0" smtClean="0">
                <a:solidFill>
                  <a:srgbClr val="FF0000"/>
                </a:solidFill>
                <a:latin typeface="HY강B" pitchFamily="18" charset="-127"/>
                <a:ea typeface="HY강B" pitchFamily="18" charset="-127"/>
              </a:rPr>
              <a:t> 콩 나고 팥 </a:t>
            </a:r>
            <a:r>
              <a:rPr lang="ko-KR" altLang="en-US" sz="950" dirty="0" err="1" smtClean="0">
                <a:solidFill>
                  <a:srgbClr val="FF0000"/>
                </a:solidFill>
                <a:latin typeface="HY강B" pitchFamily="18" charset="-127"/>
                <a:ea typeface="HY강B" pitchFamily="18" charset="-127"/>
              </a:rPr>
              <a:t>심은데</a:t>
            </a:r>
            <a:r>
              <a:rPr lang="ko-KR" altLang="en-US" sz="950" dirty="0" smtClean="0">
                <a:solidFill>
                  <a:srgbClr val="FF0000"/>
                </a:solidFill>
                <a:latin typeface="HY강B" pitchFamily="18" charset="-127"/>
                <a:ea typeface="HY강B" pitchFamily="18" charset="-127"/>
              </a:rPr>
              <a:t> 팥 난다</a:t>
            </a:r>
            <a:r>
              <a:rPr lang="en-US" altLang="ko-KR" sz="950" dirty="0" smtClean="0">
                <a:solidFill>
                  <a:srgbClr val="FF0000"/>
                </a:solidFill>
                <a:latin typeface="HY강B" pitchFamily="18" charset="-127"/>
                <a:ea typeface="HY강B" pitchFamily="18" charset="-127"/>
              </a:rPr>
              <a:t>. </a:t>
            </a:r>
            <a:r>
              <a:rPr lang="ko-KR" altLang="en-US" sz="950" dirty="0" smtClean="0">
                <a:solidFill>
                  <a:srgbClr val="FF0000"/>
                </a:solidFill>
                <a:latin typeface="HY강B" pitchFamily="18" charset="-127"/>
                <a:ea typeface="HY강B" pitchFamily="18" charset="-127"/>
              </a:rPr>
              <a:t>좋은 종자를 심어라</a:t>
            </a:r>
            <a:r>
              <a:rPr lang="en-US" altLang="ko-KR" sz="950" dirty="0" smtClean="0">
                <a:solidFill>
                  <a:srgbClr val="FF0000"/>
                </a:solidFill>
                <a:latin typeface="HY강B" pitchFamily="18" charset="-127"/>
                <a:ea typeface="HY강B" pitchFamily="18" charset="-127"/>
              </a:rPr>
              <a:t>.</a:t>
            </a:r>
            <a:endParaRPr lang="ko-KR" altLang="en-US" sz="950" dirty="0" smtClean="0">
              <a:solidFill>
                <a:srgbClr val="FF0000"/>
              </a:solidFill>
              <a:latin typeface="HY강B" pitchFamily="18" charset="-127"/>
              <a:ea typeface="HY강B" pitchFamily="18" charset="-127"/>
            </a:endParaRPr>
          </a:p>
          <a:p>
            <a:r>
              <a:rPr lang="en-US" altLang="ko-KR" sz="950" dirty="0" smtClean="0">
                <a:solidFill>
                  <a:srgbClr val="FF0000"/>
                </a:solidFill>
                <a:latin typeface="HY강B" pitchFamily="18" charset="-127"/>
                <a:ea typeface="HY강B" pitchFamily="18" charset="-127"/>
              </a:rPr>
              <a:t>32.  </a:t>
            </a:r>
            <a:r>
              <a:rPr lang="ko-KR" altLang="en-US" sz="950" dirty="0" smtClean="0">
                <a:solidFill>
                  <a:srgbClr val="FF0000"/>
                </a:solidFill>
                <a:latin typeface="HY강B" pitchFamily="18" charset="-127"/>
                <a:ea typeface="HY강B" pitchFamily="18" charset="-127"/>
              </a:rPr>
              <a:t>모범생의 뒤에는 모범 부모가 있다</a:t>
            </a:r>
            <a:r>
              <a:rPr lang="en-US" altLang="ko-KR" sz="950" dirty="0" smtClean="0">
                <a:solidFill>
                  <a:srgbClr val="FF0000"/>
                </a:solidFill>
                <a:latin typeface="HY강B" pitchFamily="18" charset="-127"/>
                <a:ea typeface="HY강B" pitchFamily="18" charset="-127"/>
              </a:rPr>
              <a:t>. </a:t>
            </a:r>
            <a:r>
              <a:rPr lang="ko-KR" altLang="en-US" sz="950" dirty="0" smtClean="0">
                <a:solidFill>
                  <a:srgbClr val="FF0000"/>
                </a:solidFill>
                <a:latin typeface="HY강B" pitchFamily="18" charset="-127"/>
                <a:ea typeface="HY강B" pitchFamily="18" charset="-127"/>
              </a:rPr>
              <a:t>자식은 부모의 붕어빵이다</a:t>
            </a:r>
            <a:r>
              <a:rPr lang="en-US" altLang="ko-KR" sz="950" dirty="0" smtClean="0">
                <a:solidFill>
                  <a:srgbClr val="FF0000"/>
                </a:solidFill>
                <a:latin typeface="HY강B" pitchFamily="18" charset="-127"/>
                <a:ea typeface="HY강B" pitchFamily="18" charset="-127"/>
              </a:rPr>
              <a:t>.</a:t>
            </a:r>
            <a:endParaRPr lang="ko-KR" altLang="en-US" sz="950" dirty="0" smtClean="0">
              <a:solidFill>
                <a:srgbClr val="FF0000"/>
              </a:solidFill>
              <a:latin typeface="HY강B" pitchFamily="18" charset="-127"/>
              <a:ea typeface="HY강B" pitchFamily="18" charset="-127"/>
            </a:endParaRPr>
          </a:p>
          <a:p>
            <a:r>
              <a:rPr lang="en-US" altLang="ko-KR" sz="950" dirty="0" smtClean="0">
                <a:solidFill>
                  <a:srgbClr val="FF0000"/>
                </a:solidFill>
                <a:latin typeface="HY강B" pitchFamily="18" charset="-127"/>
                <a:ea typeface="HY강B" pitchFamily="18" charset="-127"/>
              </a:rPr>
              <a:t>33.  </a:t>
            </a:r>
            <a:r>
              <a:rPr lang="ko-KR" altLang="en-US" sz="950" dirty="0" smtClean="0">
                <a:solidFill>
                  <a:srgbClr val="FF0000"/>
                </a:solidFill>
                <a:latin typeface="HY강B" pitchFamily="18" charset="-127"/>
                <a:ea typeface="HY강B" pitchFamily="18" charset="-127"/>
              </a:rPr>
              <a:t>나 혼자만이를 부르지 말라</a:t>
            </a:r>
            <a:r>
              <a:rPr lang="en-US" altLang="ko-KR" sz="950" dirty="0" smtClean="0">
                <a:solidFill>
                  <a:srgbClr val="FF0000"/>
                </a:solidFill>
                <a:latin typeface="HY강B" pitchFamily="18" charset="-127"/>
                <a:ea typeface="HY강B" pitchFamily="18" charset="-127"/>
              </a:rPr>
              <a:t>. </a:t>
            </a:r>
            <a:r>
              <a:rPr lang="ko-KR" altLang="en-US" sz="950" dirty="0" smtClean="0">
                <a:solidFill>
                  <a:srgbClr val="FF0000"/>
                </a:solidFill>
                <a:latin typeface="HY강B" pitchFamily="18" charset="-127"/>
                <a:ea typeface="HY강B" pitchFamily="18" charset="-127"/>
              </a:rPr>
              <a:t>다 함께 차차차를 불러라</a:t>
            </a:r>
            <a:r>
              <a:rPr lang="en-US" altLang="ko-KR" sz="950" dirty="0" smtClean="0">
                <a:solidFill>
                  <a:srgbClr val="FF0000"/>
                </a:solidFill>
                <a:latin typeface="HY강B" pitchFamily="18" charset="-127"/>
                <a:ea typeface="HY강B" pitchFamily="18" charset="-127"/>
              </a:rPr>
              <a:t>.</a:t>
            </a:r>
            <a:endParaRPr lang="ko-KR" altLang="en-US" sz="950" dirty="0" smtClean="0">
              <a:solidFill>
                <a:srgbClr val="FF0000"/>
              </a:solidFill>
              <a:latin typeface="HY강B" pitchFamily="18" charset="-127"/>
              <a:ea typeface="HY강B" pitchFamily="18" charset="-127"/>
            </a:endParaRPr>
          </a:p>
          <a:p>
            <a:r>
              <a:rPr lang="en-US" altLang="ko-KR" sz="950" dirty="0" smtClean="0">
                <a:solidFill>
                  <a:srgbClr val="FF0000"/>
                </a:solidFill>
                <a:latin typeface="HY강B" pitchFamily="18" charset="-127"/>
                <a:ea typeface="HY강B" pitchFamily="18" charset="-127"/>
              </a:rPr>
              <a:t>34.  </a:t>
            </a:r>
            <a:r>
              <a:rPr lang="ko-KR" altLang="en-US" sz="950" dirty="0" smtClean="0">
                <a:solidFill>
                  <a:srgbClr val="FF0000"/>
                </a:solidFill>
                <a:latin typeface="HY강B" pitchFamily="18" charset="-127"/>
                <a:ea typeface="HY강B" pitchFamily="18" charset="-127"/>
              </a:rPr>
              <a:t>봉사자는 모두가 효자 효녀다</a:t>
            </a:r>
            <a:r>
              <a:rPr lang="en-US" altLang="ko-KR" sz="950" dirty="0" smtClean="0">
                <a:solidFill>
                  <a:srgbClr val="FF0000"/>
                </a:solidFill>
                <a:latin typeface="HY강B" pitchFamily="18" charset="-127"/>
                <a:ea typeface="HY강B" pitchFamily="18" charset="-127"/>
              </a:rPr>
              <a:t>. </a:t>
            </a:r>
            <a:r>
              <a:rPr lang="ko-KR" altLang="en-US" sz="950" dirty="0" smtClean="0">
                <a:solidFill>
                  <a:srgbClr val="FF0000"/>
                </a:solidFill>
                <a:latin typeface="HY강B" pitchFamily="18" charset="-127"/>
                <a:ea typeface="HY강B" pitchFamily="18" charset="-127"/>
              </a:rPr>
              <a:t>부모님 마음을 재현하는 것이 효도다</a:t>
            </a:r>
            <a:r>
              <a:rPr lang="en-US" altLang="ko-KR" sz="950" dirty="0" smtClean="0">
                <a:solidFill>
                  <a:srgbClr val="FF0000"/>
                </a:solidFill>
                <a:latin typeface="HY강B" pitchFamily="18" charset="-127"/>
                <a:ea typeface="HY강B" pitchFamily="18" charset="-127"/>
              </a:rPr>
              <a:t>.</a:t>
            </a:r>
            <a:endParaRPr lang="ko-KR" altLang="en-US" sz="950" dirty="0" smtClean="0">
              <a:solidFill>
                <a:srgbClr val="FF0000"/>
              </a:solidFill>
              <a:latin typeface="HY강B" pitchFamily="18" charset="-127"/>
              <a:ea typeface="HY강B" pitchFamily="18" charset="-127"/>
            </a:endParaRPr>
          </a:p>
          <a:p>
            <a:r>
              <a:rPr lang="en-US" altLang="ko-KR" sz="950" dirty="0" smtClean="0">
                <a:solidFill>
                  <a:srgbClr val="FF0000"/>
                </a:solidFill>
                <a:latin typeface="HY강B" pitchFamily="18" charset="-127"/>
                <a:ea typeface="HY강B" pitchFamily="18" charset="-127"/>
              </a:rPr>
              <a:t>35.  </a:t>
            </a:r>
            <a:r>
              <a:rPr lang="ko-KR" altLang="en-US" sz="950" dirty="0" smtClean="0">
                <a:solidFill>
                  <a:srgbClr val="FF0000"/>
                </a:solidFill>
                <a:latin typeface="HY강B" pitchFamily="18" charset="-127"/>
                <a:ea typeface="HY강B" pitchFamily="18" charset="-127"/>
              </a:rPr>
              <a:t>준 사람은 잊어버린다</a:t>
            </a:r>
            <a:r>
              <a:rPr lang="en-US" altLang="ko-KR" sz="950" dirty="0" smtClean="0">
                <a:solidFill>
                  <a:srgbClr val="FF0000"/>
                </a:solidFill>
                <a:latin typeface="HY강B" pitchFamily="18" charset="-127"/>
                <a:ea typeface="HY강B" pitchFamily="18" charset="-127"/>
              </a:rPr>
              <a:t>. </a:t>
            </a:r>
            <a:r>
              <a:rPr lang="ko-KR" altLang="en-US" sz="950" dirty="0" smtClean="0">
                <a:solidFill>
                  <a:srgbClr val="FF0000"/>
                </a:solidFill>
                <a:latin typeface="HY강B" pitchFamily="18" charset="-127"/>
                <a:ea typeface="HY강B" pitchFamily="18" charset="-127"/>
              </a:rPr>
              <a:t>그러나 받은 사람은 영원히 잊지 못한다</a:t>
            </a:r>
            <a:r>
              <a:rPr lang="en-US" altLang="ko-KR" sz="950" dirty="0" smtClean="0">
                <a:solidFill>
                  <a:srgbClr val="FF0000"/>
                </a:solidFill>
                <a:latin typeface="HY강B" pitchFamily="18" charset="-127"/>
                <a:ea typeface="HY강B" pitchFamily="18" charset="-127"/>
              </a:rPr>
              <a:t>.</a:t>
            </a:r>
            <a:endParaRPr lang="ko-KR" altLang="en-US" sz="950" dirty="0" smtClean="0">
              <a:solidFill>
                <a:srgbClr val="FF0000"/>
              </a:solidFill>
              <a:latin typeface="HY강B" pitchFamily="18" charset="-127"/>
              <a:ea typeface="HY강B" pitchFamily="18" charset="-127"/>
            </a:endParaRPr>
          </a:p>
          <a:p>
            <a:r>
              <a:rPr lang="en-US" altLang="ko-KR" sz="950" dirty="0" smtClean="0">
                <a:solidFill>
                  <a:srgbClr val="FF0000"/>
                </a:solidFill>
                <a:latin typeface="HY강B" pitchFamily="18" charset="-127"/>
                <a:ea typeface="HY강B" pitchFamily="18" charset="-127"/>
              </a:rPr>
              <a:t>36.  </a:t>
            </a:r>
            <a:r>
              <a:rPr lang="ko-KR" altLang="en-US" sz="950" dirty="0" smtClean="0">
                <a:solidFill>
                  <a:srgbClr val="FF0000"/>
                </a:solidFill>
                <a:latin typeface="HY강B" pitchFamily="18" charset="-127"/>
                <a:ea typeface="HY강B" pitchFamily="18" charset="-127"/>
              </a:rPr>
              <a:t>많이 안다고 행복한 것이 아니다</a:t>
            </a:r>
            <a:r>
              <a:rPr lang="en-US" altLang="ko-KR" sz="950" dirty="0" smtClean="0">
                <a:solidFill>
                  <a:srgbClr val="FF0000"/>
                </a:solidFill>
                <a:latin typeface="HY강B" pitchFamily="18" charset="-127"/>
                <a:ea typeface="HY강B" pitchFamily="18" charset="-127"/>
              </a:rPr>
              <a:t>. </a:t>
            </a:r>
            <a:r>
              <a:rPr lang="ko-KR" altLang="en-US" sz="950" dirty="0" smtClean="0">
                <a:solidFill>
                  <a:srgbClr val="FF0000"/>
                </a:solidFill>
                <a:latin typeface="HY강B" pitchFamily="18" charset="-127"/>
                <a:ea typeface="HY강B" pitchFamily="18" charset="-127"/>
              </a:rPr>
              <a:t>아낌없이 주는 것이 진정한 행복이다</a:t>
            </a:r>
            <a:r>
              <a:rPr lang="en-US" altLang="ko-KR" sz="950" dirty="0" smtClean="0">
                <a:solidFill>
                  <a:srgbClr val="FF0000"/>
                </a:solidFill>
                <a:latin typeface="HY강B" pitchFamily="18" charset="-127"/>
                <a:ea typeface="HY강B" pitchFamily="18" charset="-127"/>
              </a:rPr>
              <a:t>.</a:t>
            </a:r>
            <a:endParaRPr lang="ko-KR" altLang="en-US" sz="950" dirty="0" smtClean="0">
              <a:solidFill>
                <a:srgbClr val="FF0000"/>
              </a:solidFill>
              <a:latin typeface="HY강B" pitchFamily="18" charset="-127"/>
              <a:ea typeface="HY강B" pitchFamily="18" charset="-127"/>
            </a:endParaRPr>
          </a:p>
          <a:p>
            <a:r>
              <a:rPr lang="en-US" altLang="ko-KR" sz="950" dirty="0" smtClean="0">
                <a:solidFill>
                  <a:srgbClr val="FF0000"/>
                </a:solidFill>
                <a:latin typeface="HY강B" pitchFamily="18" charset="-127"/>
                <a:ea typeface="HY강B" pitchFamily="18" charset="-127"/>
              </a:rPr>
              <a:t>37.  </a:t>
            </a:r>
            <a:r>
              <a:rPr lang="ko-KR" altLang="en-US" sz="950" dirty="0" err="1" smtClean="0">
                <a:solidFill>
                  <a:srgbClr val="FF0000"/>
                </a:solidFill>
                <a:latin typeface="HY강B" pitchFamily="18" charset="-127"/>
                <a:ea typeface="HY강B" pitchFamily="18" charset="-127"/>
              </a:rPr>
              <a:t>돈세는</a:t>
            </a:r>
            <a:r>
              <a:rPr lang="ko-KR" altLang="en-US" sz="950" dirty="0" smtClean="0">
                <a:solidFill>
                  <a:srgbClr val="FF0000"/>
                </a:solidFill>
                <a:latin typeface="HY강B" pitchFamily="18" charset="-127"/>
                <a:ea typeface="HY강B" pitchFamily="18" charset="-127"/>
              </a:rPr>
              <a:t> 즐거움에 집착 말라</a:t>
            </a:r>
            <a:r>
              <a:rPr lang="en-US" altLang="ko-KR" sz="950" dirty="0" smtClean="0">
                <a:solidFill>
                  <a:srgbClr val="FF0000"/>
                </a:solidFill>
                <a:latin typeface="HY강B" pitchFamily="18" charset="-127"/>
                <a:ea typeface="HY강B" pitchFamily="18" charset="-127"/>
              </a:rPr>
              <a:t>. </a:t>
            </a:r>
            <a:r>
              <a:rPr lang="ko-KR" altLang="en-US" sz="950" dirty="0" smtClean="0">
                <a:solidFill>
                  <a:srgbClr val="FF0000"/>
                </a:solidFill>
                <a:latin typeface="HY강B" pitchFamily="18" charset="-127"/>
                <a:ea typeface="HY강B" pitchFamily="18" charset="-127"/>
              </a:rPr>
              <a:t>나누는 기쁨은 감동과 감격까지 안겨준다</a:t>
            </a:r>
            <a:r>
              <a:rPr lang="en-US" altLang="ko-KR" sz="950" dirty="0" smtClean="0">
                <a:solidFill>
                  <a:srgbClr val="FF0000"/>
                </a:solidFill>
                <a:latin typeface="HY강B" pitchFamily="18" charset="-127"/>
                <a:ea typeface="HY강B" pitchFamily="18" charset="-127"/>
              </a:rPr>
              <a:t>.</a:t>
            </a:r>
            <a:endParaRPr lang="ko-KR" altLang="en-US" sz="950" dirty="0" smtClean="0">
              <a:solidFill>
                <a:srgbClr val="FF0000"/>
              </a:solidFill>
              <a:latin typeface="HY강B" pitchFamily="18" charset="-127"/>
              <a:ea typeface="HY강B" pitchFamily="18" charset="-127"/>
            </a:endParaRPr>
          </a:p>
          <a:p>
            <a:r>
              <a:rPr lang="en-US" altLang="ko-KR" sz="950" dirty="0" smtClean="0">
                <a:solidFill>
                  <a:srgbClr val="FF0000"/>
                </a:solidFill>
                <a:latin typeface="HY강B" pitchFamily="18" charset="-127"/>
                <a:ea typeface="HY강B" pitchFamily="18" charset="-127"/>
              </a:rPr>
              <a:t>38.  </a:t>
            </a:r>
            <a:r>
              <a:rPr lang="ko-KR" altLang="en-US" sz="950" dirty="0" smtClean="0">
                <a:solidFill>
                  <a:srgbClr val="FF0000"/>
                </a:solidFill>
                <a:latin typeface="HY강B" pitchFamily="18" charset="-127"/>
                <a:ea typeface="HY강B" pitchFamily="18" charset="-127"/>
              </a:rPr>
              <a:t>욕심을 절반만 줄여라</a:t>
            </a:r>
            <a:r>
              <a:rPr lang="en-US" altLang="ko-KR" sz="950" dirty="0" smtClean="0">
                <a:solidFill>
                  <a:srgbClr val="FF0000"/>
                </a:solidFill>
                <a:latin typeface="HY강B" pitchFamily="18" charset="-127"/>
                <a:ea typeface="HY강B" pitchFamily="18" charset="-127"/>
              </a:rPr>
              <a:t>. </a:t>
            </a:r>
            <a:r>
              <a:rPr lang="ko-KR" altLang="en-US" sz="950" dirty="0" smtClean="0">
                <a:solidFill>
                  <a:srgbClr val="FF0000"/>
                </a:solidFill>
                <a:latin typeface="HY강B" pitchFamily="18" charset="-127"/>
                <a:ea typeface="HY강B" pitchFamily="18" charset="-127"/>
              </a:rPr>
              <a:t>나눔으로 행운의 삶을 창조하라</a:t>
            </a:r>
            <a:r>
              <a:rPr lang="en-US" altLang="ko-KR" sz="950" dirty="0" smtClean="0">
                <a:solidFill>
                  <a:srgbClr val="FF0000"/>
                </a:solidFill>
                <a:latin typeface="HY강B" pitchFamily="18" charset="-127"/>
                <a:ea typeface="HY강B" pitchFamily="18" charset="-127"/>
              </a:rPr>
              <a:t>.</a:t>
            </a:r>
            <a:endParaRPr lang="ko-KR" altLang="en-US" sz="950" dirty="0" smtClean="0">
              <a:solidFill>
                <a:srgbClr val="FF0000"/>
              </a:solidFill>
              <a:latin typeface="HY강B" pitchFamily="18" charset="-127"/>
              <a:ea typeface="HY강B" pitchFamily="18" charset="-127"/>
            </a:endParaRPr>
          </a:p>
          <a:p>
            <a:r>
              <a:rPr lang="en-US" altLang="ko-KR" sz="950" dirty="0" smtClean="0">
                <a:solidFill>
                  <a:srgbClr val="FF0000"/>
                </a:solidFill>
                <a:latin typeface="HY강B" pitchFamily="18" charset="-127"/>
                <a:ea typeface="HY강B" pitchFamily="18" charset="-127"/>
              </a:rPr>
              <a:t>39.  </a:t>
            </a:r>
            <a:r>
              <a:rPr lang="ko-KR" altLang="en-US" sz="950" dirty="0" smtClean="0">
                <a:solidFill>
                  <a:srgbClr val="FF0000"/>
                </a:solidFill>
                <a:latin typeface="HY강B" pitchFamily="18" charset="-127"/>
                <a:ea typeface="HY강B" pitchFamily="18" charset="-127"/>
              </a:rPr>
              <a:t>함께 봉사하라</a:t>
            </a:r>
            <a:r>
              <a:rPr lang="en-US" altLang="ko-KR" sz="950" dirty="0" smtClean="0">
                <a:solidFill>
                  <a:srgbClr val="FF0000"/>
                </a:solidFill>
                <a:latin typeface="HY강B" pitchFamily="18" charset="-127"/>
                <a:ea typeface="HY강B" pitchFamily="18" charset="-127"/>
              </a:rPr>
              <a:t>. </a:t>
            </a:r>
            <a:r>
              <a:rPr lang="ko-KR" altLang="en-US" sz="950" dirty="0" smtClean="0">
                <a:solidFill>
                  <a:srgbClr val="FF0000"/>
                </a:solidFill>
                <a:latin typeface="HY강B" pitchFamily="18" charset="-127"/>
                <a:ea typeface="HY강B" pitchFamily="18" charset="-127"/>
              </a:rPr>
              <a:t>여럿이 함께 하면 기쁨이 </a:t>
            </a:r>
            <a:r>
              <a:rPr lang="en-US" altLang="ko-KR" sz="950" dirty="0" smtClean="0">
                <a:solidFill>
                  <a:srgbClr val="FF0000"/>
                </a:solidFill>
                <a:latin typeface="HY강B" pitchFamily="18" charset="-127"/>
                <a:ea typeface="HY강B" pitchFamily="18" charset="-127"/>
              </a:rPr>
              <a:t>33</a:t>
            </a:r>
            <a:r>
              <a:rPr lang="ko-KR" altLang="en-US" sz="950" dirty="0" smtClean="0">
                <a:solidFill>
                  <a:srgbClr val="FF0000"/>
                </a:solidFill>
                <a:latin typeface="HY강B" pitchFamily="18" charset="-127"/>
                <a:ea typeface="HY강B" pitchFamily="18" charset="-127"/>
              </a:rPr>
              <a:t>배 늘어난다</a:t>
            </a:r>
            <a:r>
              <a:rPr lang="en-US" altLang="ko-KR" sz="950" dirty="0" smtClean="0">
                <a:solidFill>
                  <a:srgbClr val="FF0000"/>
                </a:solidFill>
                <a:latin typeface="HY강B" pitchFamily="18" charset="-127"/>
                <a:ea typeface="HY강B" pitchFamily="18" charset="-127"/>
              </a:rPr>
              <a:t>.</a:t>
            </a:r>
            <a:endParaRPr lang="ko-KR" altLang="en-US" sz="950" dirty="0" smtClean="0">
              <a:solidFill>
                <a:srgbClr val="FF0000"/>
              </a:solidFill>
              <a:latin typeface="HY강B" pitchFamily="18" charset="-127"/>
              <a:ea typeface="HY강B" pitchFamily="18" charset="-127"/>
            </a:endParaRPr>
          </a:p>
          <a:p>
            <a:r>
              <a:rPr lang="en-US" altLang="ko-KR" sz="950" dirty="0" smtClean="0">
                <a:solidFill>
                  <a:srgbClr val="FF0000"/>
                </a:solidFill>
                <a:latin typeface="HY강B" pitchFamily="18" charset="-127"/>
                <a:ea typeface="HY강B" pitchFamily="18" charset="-127"/>
              </a:rPr>
              <a:t>40.  </a:t>
            </a:r>
            <a:r>
              <a:rPr lang="ko-KR" altLang="en-US" sz="950" dirty="0" smtClean="0">
                <a:solidFill>
                  <a:srgbClr val="FF0000"/>
                </a:solidFill>
                <a:latin typeface="HY강B" pitchFamily="18" charset="-127"/>
                <a:ea typeface="HY강B" pitchFamily="18" charset="-127"/>
              </a:rPr>
              <a:t>봉사자에게 경배하라</a:t>
            </a:r>
            <a:r>
              <a:rPr lang="en-US" altLang="ko-KR" sz="950" dirty="0" smtClean="0">
                <a:solidFill>
                  <a:srgbClr val="FF0000"/>
                </a:solidFill>
                <a:latin typeface="HY강B" pitchFamily="18" charset="-127"/>
                <a:ea typeface="HY강B" pitchFamily="18" charset="-127"/>
              </a:rPr>
              <a:t>. </a:t>
            </a:r>
            <a:r>
              <a:rPr lang="ko-KR" altLang="en-US" sz="950" dirty="0" smtClean="0">
                <a:solidFill>
                  <a:srgbClr val="FF0000"/>
                </a:solidFill>
                <a:latin typeface="HY강B" pitchFamily="18" charset="-127"/>
                <a:ea typeface="HY강B" pitchFamily="18" charset="-127"/>
              </a:rPr>
              <a:t>봉사자는 살아있는 구세주다</a:t>
            </a:r>
            <a:r>
              <a:rPr lang="en-US" altLang="ko-KR" sz="950" dirty="0" smtClean="0">
                <a:solidFill>
                  <a:srgbClr val="FF0000"/>
                </a:solidFill>
                <a:latin typeface="HY강B" pitchFamily="18" charset="-127"/>
                <a:ea typeface="HY강B" pitchFamily="18" charset="-127"/>
              </a:rPr>
              <a:t>.</a:t>
            </a:r>
            <a:endParaRPr lang="ko-KR" altLang="en-US" sz="950" dirty="0" smtClean="0">
              <a:solidFill>
                <a:srgbClr val="FF0000"/>
              </a:solidFill>
              <a:latin typeface="HY강B" pitchFamily="18" charset="-127"/>
              <a:ea typeface="HY강B" pitchFamily="18" charset="-127"/>
            </a:endParaRPr>
          </a:p>
          <a:p>
            <a:r>
              <a:rPr lang="en-US" altLang="ko-KR" sz="950" dirty="0" smtClean="0">
                <a:solidFill>
                  <a:schemeClr val="bg2">
                    <a:lumMod val="10000"/>
                  </a:schemeClr>
                </a:solidFill>
                <a:latin typeface="HY강B" pitchFamily="18" charset="-127"/>
                <a:ea typeface="HY강B" pitchFamily="18" charset="-127"/>
              </a:rPr>
              <a:t>41.  </a:t>
            </a:r>
            <a:r>
              <a:rPr lang="ko-KR" altLang="en-US" sz="950" dirty="0" smtClean="0">
                <a:solidFill>
                  <a:schemeClr val="bg2">
                    <a:lumMod val="10000"/>
                  </a:schemeClr>
                </a:solidFill>
                <a:latin typeface="HY강B" pitchFamily="18" charset="-127"/>
                <a:ea typeface="HY강B" pitchFamily="18" charset="-127"/>
              </a:rPr>
              <a:t>봉사를 미루지 말라</a:t>
            </a:r>
            <a:r>
              <a:rPr lang="en-US" altLang="ko-KR" sz="950" dirty="0" smtClean="0">
                <a:solidFill>
                  <a:schemeClr val="bg2">
                    <a:lumMod val="10000"/>
                  </a:schemeClr>
                </a:solidFill>
                <a:latin typeface="HY강B" pitchFamily="18" charset="-127"/>
                <a:ea typeface="HY강B" pitchFamily="18" charset="-127"/>
              </a:rPr>
              <a:t>. </a:t>
            </a:r>
            <a:r>
              <a:rPr lang="ko-KR" altLang="en-US" sz="950" dirty="0" smtClean="0">
                <a:solidFill>
                  <a:schemeClr val="bg2">
                    <a:lumMod val="10000"/>
                  </a:schemeClr>
                </a:solidFill>
                <a:latin typeface="HY강B" pitchFamily="18" charset="-127"/>
                <a:ea typeface="HY강B" pitchFamily="18" charset="-127"/>
              </a:rPr>
              <a:t>오늘은 나의 시간</a:t>
            </a:r>
            <a:r>
              <a:rPr lang="en-US" altLang="ko-KR" sz="950" dirty="0" smtClean="0">
                <a:solidFill>
                  <a:schemeClr val="bg2">
                    <a:lumMod val="10000"/>
                  </a:schemeClr>
                </a:solidFill>
                <a:latin typeface="HY강B" pitchFamily="18" charset="-127"/>
                <a:ea typeface="HY강B" pitchFamily="18" charset="-127"/>
              </a:rPr>
              <a:t>, </a:t>
            </a:r>
            <a:r>
              <a:rPr lang="ko-KR" altLang="en-US" sz="950" dirty="0" smtClean="0">
                <a:solidFill>
                  <a:schemeClr val="bg2">
                    <a:lumMod val="10000"/>
                  </a:schemeClr>
                </a:solidFill>
                <a:latin typeface="HY강B" pitchFamily="18" charset="-127"/>
                <a:ea typeface="HY강B" pitchFamily="18" charset="-127"/>
              </a:rPr>
              <a:t>내일은 신의 시간이다</a:t>
            </a:r>
            <a:r>
              <a:rPr lang="en-US" altLang="ko-KR" sz="950" dirty="0" smtClean="0">
                <a:solidFill>
                  <a:schemeClr val="bg2">
                    <a:lumMod val="10000"/>
                  </a:schemeClr>
                </a:solidFill>
                <a:latin typeface="HY강B" pitchFamily="18" charset="-127"/>
                <a:ea typeface="HY강B" pitchFamily="18" charset="-127"/>
              </a:rPr>
              <a:t>.</a:t>
            </a:r>
            <a:endParaRPr lang="ko-KR" altLang="en-US" sz="950" dirty="0" smtClean="0">
              <a:solidFill>
                <a:schemeClr val="bg2">
                  <a:lumMod val="10000"/>
                </a:schemeClr>
              </a:solidFill>
              <a:latin typeface="HY강B" pitchFamily="18" charset="-127"/>
              <a:ea typeface="HY강B" pitchFamily="18" charset="-127"/>
            </a:endParaRPr>
          </a:p>
          <a:p>
            <a:r>
              <a:rPr lang="en-US" altLang="ko-KR" sz="950" dirty="0" smtClean="0">
                <a:solidFill>
                  <a:schemeClr val="bg2">
                    <a:lumMod val="10000"/>
                  </a:schemeClr>
                </a:solidFill>
                <a:latin typeface="HY강B" pitchFamily="18" charset="-127"/>
                <a:ea typeface="HY강B" pitchFamily="18" charset="-127"/>
              </a:rPr>
              <a:t>42.  </a:t>
            </a:r>
            <a:r>
              <a:rPr lang="ko-KR" altLang="en-US" sz="950" dirty="0" smtClean="0">
                <a:solidFill>
                  <a:schemeClr val="bg2">
                    <a:lumMod val="10000"/>
                  </a:schemeClr>
                </a:solidFill>
                <a:latin typeface="HY강B" pitchFamily="18" charset="-127"/>
                <a:ea typeface="HY강B" pitchFamily="18" charset="-127"/>
              </a:rPr>
              <a:t>봉사는 불평불만을 없애준다</a:t>
            </a:r>
            <a:r>
              <a:rPr lang="en-US" altLang="ko-KR" sz="950" dirty="0" smtClean="0">
                <a:solidFill>
                  <a:schemeClr val="bg2">
                    <a:lumMod val="10000"/>
                  </a:schemeClr>
                </a:solidFill>
                <a:latin typeface="HY강B" pitchFamily="18" charset="-127"/>
                <a:ea typeface="HY강B" pitchFamily="18" charset="-127"/>
              </a:rPr>
              <a:t>. </a:t>
            </a:r>
            <a:r>
              <a:rPr lang="ko-KR" altLang="en-US" sz="950" dirty="0" smtClean="0">
                <a:solidFill>
                  <a:schemeClr val="bg2">
                    <a:lumMod val="10000"/>
                  </a:schemeClr>
                </a:solidFill>
                <a:latin typeface="HY강B" pitchFamily="18" charset="-127"/>
                <a:ea typeface="HY강B" pitchFamily="18" charset="-127"/>
              </a:rPr>
              <a:t>밝은 마음이 행복 행운의 동업자다</a:t>
            </a:r>
            <a:r>
              <a:rPr lang="en-US" altLang="ko-KR" sz="950" dirty="0" smtClean="0">
                <a:solidFill>
                  <a:schemeClr val="bg2">
                    <a:lumMod val="10000"/>
                  </a:schemeClr>
                </a:solidFill>
                <a:latin typeface="HY강B" pitchFamily="18" charset="-127"/>
                <a:ea typeface="HY강B" pitchFamily="18" charset="-127"/>
              </a:rPr>
              <a:t>.</a:t>
            </a:r>
            <a:endParaRPr lang="ko-KR" altLang="en-US" sz="950" dirty="0" smtClean="0">
              <a:solidFill>
                <a:schemeClr val="bg2">
                  <a:lumMod val="10000"/>
                </a:schemeClr>
              </a:solidFill>
              <a:latin typeface="HY강B" pitchFamily="18" charset="-127"/>
              <a:ea typeface="HY강B" pitchFamily="18" charset="-127"/>
            </a:endParaRPr>
          </a:p>
          <a:p>
            <a:r>
              <a:rPr lang="en-US" altLang="ko-KR" sz="950" dirty="0" smtClean="0">
                <a:solidFill>
                  <a:schemeClr val="bg2">
                    <a:lumMod val="10000"/>
                  </a:schemeClr>
                </a:solidFill>
                <a:latin typeface="HY강B" pitchFamily="18" charset="-127"/>
                <a:ea typeface="HY강B" pitchFamily="18" charset="-127"/>
              </a:rPr>
              <a:t>43.  </a:t>
            </a:r>
            <a:r>
              <a:rPr lang="ko-KR" altLang="en-US" sz="950" dirty="0" smtClean="0">
                <a:solidFill>
                  <a:schemeClr val="bg2">
                    <a:lumMod val="10000"/>
                  </a:schemeClr>
                </a:solidFill>
                <a:latin typeface="HY강B" pitchFamily="18" charset="-127"/>
                <a:ea typeface="HY강B" pitchFamily="18" charset="-127"/>
              </a:rPr>
              <a:t>소유에 집착하지 말라</a:t>
            </a:r>
            <a:r>
              <a:rPr lang="en-US" altLang="ko-KR" sz="950" dirty="0" smtClean="0">
                <a:solidFill>
                  <a:schemeClr val="bg2">
                    <a:lumMod val="10000"/>
                  </a:schemeClr>
                </a:solidFill>
                <a:latin typeface="HY강B" pitchFamily="18" charset="-127"/>
                <a:ea typeface="HY강B" pitchFamily="18" charset="-127"/>
              </a:rPr>
              <a:t>. </a:t>
            </a:r>
            <a:r>
              <a:rPr lang="ko-KR" altLang="en-US" sz="950" dirty="0" smtClean="0">
                <a:solidFill>
                  <a:schemeClr val="bg2">
                    <a:lumMod val="10000"/>
                  </a:schemeClr>
                </a:solidFill>
                <a:latin typeface="HY강B" pitchFamily="18" charset="-127"/>
                <a:ea typeface="HY강B" pitchFamily="18" charset="-127"/>
              </a:rPr>
              <a:t>맨손으로 왔으니 맨손으로 떠난다</a:t>
            </a:r>
            <a:r>
              <a:rPr lang="en-US" altLang="ko-KR" sz="950" dirty="0" smtClean="0">
                <a:solidFill>
                  <a:schemeClr val="bg2">
                    <a:lumMod val="10000"/>
                  </a:schemeClr>
                </a:solidFill>
                <a:latin typeface="HY강B" pitchFamily="18" charset="-127"/>
                <a:ea typeface="HY강B" pitchFamily="18" charset="-127"/>
              </a:rPr>
              <a:t>.</a:t>
            </a:r>
            <a:endParaRPr lang="ko-KR" altLang="en-US" sz="950" dirty="0" smtClean="0">
              <a:solidFill>
                <a:schemeClr val="bg2">
                  <a:lumMod val="10000"/>
                </a:schemeClr>
              </a:solidFill>
              <a:latin typeface="HY강B" pitchFamily="18" charset="-127"/>
              <a:ea typeface="HY강B" pitchFamily="18" charset="-127"/>
            </a:endParaRPr>
          </a:p>
          <a:p>
            <a:r>
              <a:rPr lang="en-US" altLang="ko-KR" sz="950" dirty="0" smtClean="0">
                <a:solidFill>
                  <a:schemeClr val="bg2">
                    <a:lumMod val="10000"/>
                  </a:schemeClr>
                </a:solidFill>
                <a:latin typeface="HY강B" pitchFamily="18" charset="-127"/>
                <a:ea typeface="HY강B" pitchFamily="18" charset="-127"/>
              </a:rPr>
              <a:t>44.  </a:t>
            </a:r>
            <a:r>
              <a:rPr lang="ko-KR" altLang="en-US" sz="950" dirty="0" smtClean="0">
                <a:solidFill>
                  <a:schemeClr val="bg2">
                    <a:lumMod val="10000"/>
                  </a:schemeClr>
                </a:solidFill>
                <a:latin typeface="HY강B" pitchFamily="18" charset="-127"/>
                <a:ea typeface="HY강B" pitchFamily="18" charset="-127"/>
              </a:rPr>
              <a:t>남을 배려하는 마음이 행복 출발이다</a:t>
            </a:r>
            <a:r>
              <a:rPr lang="en-US" altLang="ko-KR" sz="950" dirty="0" smtClean="0">
                <a:solidFill>
                  <a:schemeClr val="bg2">
                    <a:lumMod val="10000"/>
                  </a:schemeClr>
                </a:solidFill>
                <a:latin typeface="HY강B" pitchFamily="18" charset="-127"/>
                <a:ea typeface="HY강B" pitchFamily="18" charset="-127"/>
              </a:rPr>
              <a:t>. </a:t>
            </a:r>
            <a:r>
              <a:rPr lang="ko-KR" altLang="en-US" sz="950" dirty="0" smtClean="0">
                <a:solidFill>
                  <a:schemeClr val="bg2">
                    <a:lumMod val="10000"/>
                  </a:schemeClr>
                </a:solidFill>
                <a:latin typeface="HY강B" pitchFamily="18" charset="-127"/>
                <a:ea typeface="HY강B" pitchFamily="18" charset="-127"/>
              </a:rPr>
              <a:t>그 자리에 사랑의 꽃을 피워라</a:t>
            </a:r>
            <a:r>
              <a:rPr lang="en-US" altLang="ko-KR" sz="950" dirty="0" smtClean="0">
                <a:solidFill>
                  <a:schemeClr val="bg2">
                    <a:lumMod val="10000"/>
                  </a:schemeClr>
                </a:solidFill>
                <a:latin typeface="HY강B" pitchFamily="18" charset="-127"/>
                <a:ea typeface="HY강B" pitchFamily="18" charset="-127"/>
              </a:rPr>
              <a:t>.</a:t>
            </a:r>
            <a:endParaRPr lang="ko-KR" altLang="en-US" sz="950" dirty="0" smtClean="0">
              <a:solidFill>
                <a:schemeClr val="bg2">
                  <a:lumMod val="10000"/>
                </a:schemeClr>
              </a:solidFill>
              <a:latin typeface="HY강B" pitchFamily="18" charset="-127"/>
              <a:ea typeface="HY강B" pitchFamily="18" charset="-127"/>
            </a:endParaRPr>
          </a:p>
          <a:p>
            <a:r>
              <a:rPr lang="en-US" altLang="ko-KR" sz="950" dirty="0" smtClean="0">
                <a:solidFill>
                  <a:schemeClr val="bg2">
                    <a:lumMod val="10000"/>
                  </a:schemeClr>
                </a:solidFill>
                <a:latin typeface="HY강B" pitchFamily="18" charset="-127"/>
                <a:ea typeface="HY강B" pitchFamily="18" charset="-127"/>
              </a:rPr>
              <a:t>45.  </a:t>
            </a:r>
            <a:r>
              <a:rPr lang="ko-KR" altLang="en-US" sz="950" dirty="0" smtClean="0">
                <a:solidFill>
                  <a:schemeClr val="bg2">
                    <a:lumMod val="10000"/>
                  </a:schemeClr>
                </a:solidFill>
                <a:latin typeface="HY강B" pitchFamily="18" charset="-127"/>
                <a:ea typeface="HY강B" pitchFamily="18" charset="-127"/>
              </a:rPr>
              <a:t>봉사는 하늘이 주는 천재일우의 기회다</a:t>
            </a:r>
            <a:r>
              <a:rPr lang="en-US" altLang="ko-KR" sz="950" dirty="0" smtClean="0">
                <a:solidFill>
                  <a:schemeClr val="bg2">
                    <a:lumMod val="10000"/>
                  </a:schemeClr>
                </a:solidFill>
                <a:latin typeface="HY강B" pitchFamily="18" charset="-127"/>
                <a:ea typeface="HY강B" pitchFamily="18" charset="-127"/>
              </a:rPr>
              <a:t>. </a:t>
            </a:r>
            <a:r>
              <a:rPr lang="ko-KR" altLang="en-US" sz="950" dirty="0" smtClean="0">
                <a:solidFill>
                  <a:schemeClr val="bg2">
                    <a:lumMod val="10000"/>
                  </a:schemeClr>
                </a:solidFill>
                <a:latin typeface="HY강B" pitchFamily="18" charset="-127"/>
                <a:ea typeface="HY강B" pitchFamily="18" charset="-127"/>
              </a:rPr>
              <a:t>기쁜 마음으로 기회를 잡아라</a:t>
            </a:r>
            <a:r>
              <a:rPr lang="en-US" altLang="ko-KR" sz="950" dirty="0" smtClean="0">
                <a:solidFill>
                  <a:schemeClr val="bg2">
                    <a:lumMod val="10000"/>
                  </a:schemeClr>
                </a:solidFill>
                <a:latin typeface="HY강B" pitchFamily="18" charset="-127"/>
                <a:ea typeface="HY강B" pitchFamily="18" charset="-127"/>
              </a:rPr>
              <a:t>.</a:t>
            </a:r>
            <a:endParaRPr lang="ko-KR" altLang="en-US" sz="950" dirty="0" smtClean="0">
              <a:solidFill>
                <a:schemeClr val="bg2">
                  <a:lumMod val="10000"/>
                </a:schemeClr>
              </a:solidFill>
              <a:latin typeface="HY강B" pitchFamily="18" charset="-127"/>
              <a:ea typeface="HY강B" pitchFamily="18" charset="-127"/>
            </a:endParaRPr>
          </a:p>
          <a:p>
            <a:r>
              <a:rPr lang="en-US" altLang="ko-KR" sz="950" dirty="0" smtClean="0">
                <a:solidFill>
                  <a:schemeClr val="bg2">
                    <a:lumMod val="10000"/>
                  </a:schemeClr>
                </a:solidFill>
                <a:latin typeface="HY강B" pitchFamily="18" charset="-127"/>
                <a:ea typeface="HY강B" pitchFamily="18" charset="-127"/>
              </a:rPr>
              <a:t>46.  </a:t>
            </a:r>
            <a:r>
              <a:rPr lang="ko-KR" altLang="en-US" sz="950" dirty="0" smtClean="0">
                <a:solidFill>
                  <a:schemeClr val="bg2">
                    <a:lumMod val="10000"/>
                  </a:schemeClr>
                </a:solidFill>
                <a:latin typeface="HY강B" pitchFamily="18" charset="-127"/>
                <a:ea typeface="HY강B" pitchFamily="18" charset="-127"/>
              </a:rPr>
              <a:t>봉사는 후회 없는 삶을 만들어준다</a:t>
            </a:r>
            <a:r>
              <a:rPr lang="en-US" altLang="ko-KR" sz="950" dirty="0" smtClean="0">
                <a:solidFill>
                  <a:schemeClr val="bg2">
                    <a:lumMod val="10000"/>
                  </a:schemeClr>
                </a:solidFill>
                <a:latin typeface="HY강B" pitchFamily="18" charset="-127"/>
                <a:ea typeface="HY강B" pitchFamily="18" charset="-127"/>
              </a:rPr>
              <a:t>. </a:t>
            </a:r>
            <a:r>
              <a:rPr lang="ko-KR" altLang="en-US" sz="950" dirty="0" smtClean="0">
                <a:solidFill>
                  <a:schemeClr val="bg2">
                    <a:lumMod val="10000"/>
                  </a:schemeClr>
                </a:solidFill>
                <a:latin typeface="HY강B" pitchFamily="18" charset="-127"/>
                <a:ea typeface="HY강B" pitchFamily="18" charset="-127"/>
              </a:rPr>
              <a:t>행동의 변화가 운명을 바꿔 놓는다</a:t>
            </a:r>
            <a:r>
              <a:rPr lang="en-US" altLang="ko-KR" sz="950" dirty="0" smtClean="0">
                <a:solidFill>
                  <a:schemeClr val="bg2">
                    <a:lumMod val="10000"/>
                  </a:schemeClr>
                </a:solidFill>
                <a:latin typeface="HY강B" pitchFamily="18" charset="-127"/>
                <a:ea typeface="HY강B" pitchFamily="18" charset="-127"/>
              </a:rPr>
              <a:t>.</a:t>
            </a:r>
            <a:endParaRPr lang="ko-KR" altLang="en-US" sz="950" dirty="0" smtClean="0">
              <a:solidFill>
                <a:schemeClr val="bg2">
                  <a:lumMod val="10000"/>
                </a:schemeClr>
              </a:solidFill>
              <a:latin typeface="HY강B" pitchFamily="18" charset="-127"/>
              <a:ea typeface="HY강B" pitchFamily="18" charset="-127"/>
            </a:endParaRPr>
          </a:p>
          <a:p>
            <a:r>
              <a:rPr lang="en-US" altLang="ko-KR" sz="950" dirty="0" smtClean="0">
                <a:solidFill>
                  <a:schemeClr val="bg2">
                    <a:lumMod val="10000"/>
                  </a:schemeClr>
                </a:solidFill>
                <a:latin typeface="HY강B" pitchFamily="18" charset="-127"/>
                <a:ea typeface="HY강B" pitchFamily="18" charset="-127"/>
              </a:rPr>
              <a:t>47.  </a:t>
            </a:r>
            <a:r>
              <a:rPr lang="ko-KR" altLang="en-US" sz="950" dirty="0" smtClean="0">
                <a:solidFill>
                  <a:schemeClr val="bg2">
                    <a:lumMod val="10000"/>
                  </a:schemeClr>
                </a:solidFill>
                <a:latin typeface="HY강B" pitchFamily="18" charset="-127"/>
                <a:ea typeface="HY강B" pitchFamily="18" charset="-127"/>
              </a:rPr>
              <a:t>십시일반이다</a:t>
            </a:r>
            <a:r>
              <a:rPr lang="en-US" altLang="ko-KR" sz="950" dirty="0" smtClean="0">
                <a:solidFill>
                  <a:schemeClr val="bg2">
                    <a:lumMod val="10000"/>
                  </a:schemeClr>
                </a:solidFill>
                <a:latin typeface="HY강B" pitchFamily="18" charset="-127"/>
                <a:ea typeface="HY강B" pitchFamily="18" charset="-127"/>
              </a:rPr>
              <a:t>. </a:t>
            </a:r>
            <a:r>
              <a:rPr lang="ko-KR" altLang="en-US" sz="950" dirty="0" smtClean="0">
                <a:solidFill>
                  <a:schemeClr val="bg2">
                    <a:lumMod val="10000"/>
                  </a:schemeClr>
                </a:solidFill>
                <a:latin typeface="HY강B" pitchFamily="18" charset="-127"/>
                <a:ea typeface="HY강B" pitchFamily="18" charset="-127"/>
              </a:rPr>
              <a:t>작은 사랑이 모여 태산을 이룬다</a:t>
            </a:r>
            <a:r>
              <a:rPr lang="en-US" altLang="ko-KR" sz="950" dirty="0" smtClean="0">
                <a:solidFill>
                  <a:schemeClr val="bg2">
                    <a:lumMod val="10000"/>
                  </a:schemeClr>
                </a:solidFill>
                <a:latin typeface="HY강B" pitchFamily="18" charset="-127"/>
                <a:ea typeface="HY강B" pitchFamily="18" charset="-127"/>
              </a:rPr>
              <a:t>.</a:t>
            </a:r>
            <a:endParaRPr lang="ko-KR" altLang="en-US" sz="950" dirty="0" smtClean="0">
              <a:solidFill>
                <a:schemeClr val="bg2">
                  <a:lumMod val="10000"/>
                </a:schemeClr>
              </a:solidFill>
              <a:latin typeface="HY강B" pitchFamily="18" charset="-127"/>
              <a:ea typeface="HY강B" pitchFamily="18" charset="-127"/>
            </a:endParaRPr>
          </a:p>
          <a:p>
            <a:r>
              <a:rPr lang="en-US" altLang="ko-KR" sz="950" dirty="0" smtClean="0">
                <a:solidFill>
                  <a:schemeClr val="bg2">
                    <a:lumMod val="10000"/>
                  </a:schemeClr>
                </a:solidFill>
                <a:latin typeface="HY강B" pitchFamily="18" charset="-127"/>
                <a:ea typeface="HY강B" pitchFamily="18" charset="-127"/>
              </a:rPr>
              <a:t>48.  </a:t>
            </a:r>
            <a:r>
              <a:rPr lang="ko-KR" altLang="en-US" sz="950" dirty="0" smtClean="0">
                <a:solidFill>
                  <a:schemeClr val="bg2">
                    <a:lumMod val="10000"/>
                  </a:schemeClr>
                </a:solidFill>
                <a:latin typeface="HY강B" pitchFamily="18" charset="-127"/>
                <a:ea typeface="HY강B" pitchFamily="18" charset="-127"/>
              </a:rPr>
              <a:t>노벨상보다 더 값진 상은 봉사상이다</a:t>
            </a:r>
            <a:r>
              <a:rPr lang="en-US" altLang="ko-KR" sz="950" dirty="0" smtClean="0">
                <a:solidFill>
                  <a:schemeClr val="bg2">
                    <a:lumMod val="10000"/>
                  </a:schemeClr>
                </a:solidFill>
                <a:latin typeface="HY강B" pitchFamily="18" charset="-127"/>
                <a:ea typeface="HY강B" pitchFamily="18" charset="-127"/>
              </a:rPr>
              <a:t>. </a:t>
            </a:r>
            <a:r>
              <a:rPr lang="ko-KR" altLang="en-US" sz="950" dirty="0" smtClean="0">
                <a:solidFill>
                  <a:schemeClr val="bg2">
                    <a:lumMod val="10000"/>
                  </a:schemeClr>
                </a:solidFill>
                <a:latin typeface="HY강B" pitchFamily="18" charset="-127"/>
                <a:ea typeface="HY강B" pitchFamily="18" charset="-127"/>
              </a:rPr>
              <a:t>여기 모두가 봉사상 후보들이다</a:t>
            </a:r>
            <a:r>
              <a:rPr lang="en-US" altLang="ko-KR" sz="950" dirty="0" smtClean="0">
                <a:solidFill>
                  <a:schemeClr val="bg2">
                    <a:lumMod val="10000"/>
                  </a:schemeClr>
                </a:solidFill>
                <a:latin typeface="HY강B" pitchFamily="18" charset="-127"/>
                <a:ea typeface="HY강B" pitchFamily="18" charset="-127"/>
              </a:rPr>
              <a:t>.</a:t>
            </a:r>
            <a:endParaRPr lang="ko-KR" altLang="en-US" sz="950" dirty="0" smtClean="0">
              <a:solidFill>
                <a:schemeClr val="bg2">
                  <a:lumMod val="10000"/>
                </a:schemeClr>
              </a:solidFill>
              <a:latin typeface="HY강B" pitchFamily="18" charset="-127"/>
              <a:ea typeface="HY강B" pitchFamily="18" charset="-127"/>
            </a:endParaRPr>
          </a:p>
          <a:p>
            <a:r>
              <a:rPr lang="en-US" altLang="ko-KR" sz="950" dirty="0" smtClean="0">
                <a:solidFill>
                  <a:schemeClr val="bg2">
                    <a:lumMod val="10000"/>
                  </a:schemeClr>
                </a:solidFill>
                <a:latin typeface="HY강B" pitchFamily="18" charset="-127"/>
                <a:ea typeface="HY강B" pitchFamily="18" charset="-127"/>
              </a:rPr>
              <a:t>49.  </a:t>
            </a:r>
            <a:r>
              <a:rPr lang="ko-KR" altLang="en-US" sz="950" dirty="0" smtClean="0">
                <a:solidFill>
                  <a:schemeClr val="bg2">
                    <a:lumMod val="10000"/>
                  </a:schemeClr>
                </a:solidFill>
                <a:latin typeface="HY강B" pitchFamily="18" charset="-127"/>
                <a:ea typeface="HY강B" pitchFamily="18" charset="-127"/>
              </a:rPr>
              <a:t>나누는 세상이 천국이다</a:t>
            </a:r>
            <a:r>
              <a:rPr lang="en-US" altLang="ko-KR" sz="950" dirty="0" smtClean="0">
                <a:solidFill>
                  <a:schemeClr val="bg2">
                    <a:lumMod val="10000"/>
                  </a:schemeClr>
                </a:solidFill>
                <a:latin typeface="HY강B" pitchFamily="18" charset="-127"/>
                <a:ea typeface="HY강B" pitchFamily="18" charset="-127"/>
              </a:rPr>
              <a:t>. </a:t>
            </a:r>
            <a:r>
              <a:rPr lang="ko-KR" altLang="en-US" sz="950" dirty="0" smtClean="0">
                <a:solidFill>
                  <a:schemeClr val="bg2">
                    <a:lumMod val="10000"/>
                  </a:schemeClr>
                </a:solidFill>
                <a:latin typeface="HY강B" pitchFamily="18" charset="-127"/>
                <a:ea typeface="HY강B" pitchFamily="18" charset="-127"/>
              </a:rPr>
              <a:t>천국을 원한다면 나눔에 </a:t>
            </a:r>
            <a:r>
              <a:rPr lang="ko-KR" altLang="en-US" sz="950" dirty="0" err="1" smtClean="0">
                <a:solidFill>
                  <a:schemeClr val="bg2">
                    <a:lumMod val="10000"/>
                  </a:schemeClr>
                </a:solidFill>
                <a:latin typeface="HY강B" pitchFamily="18" charset="-127"/>
                <a:ea typeface="HY강B" pitchFamily="18" charset="-127"/>
              </a:rPr>
              <a:t>익숙</a:t>
            </a:r>
            <a:r>
              <a:rPr lang="ko-KR" altLang="en-US" sz="950" dirty="0" smtClean="0">
                <a:solidFill>
                  <a:schemeClr val="bg2">
                    <a:lumMod val="10000"/>
                  </a:schemeClr>
                </a:solidFill>
                <a:latin typeface="HY강B" pitchFamily="18" charset="-127"/>
                <a:ea typeface="HY강B" pitchFamily="18" charset="-127"/>
              </a:rPr>
              <a:t> 하라</a:t>
            </a:r>
            <a:r>
              <a:rPr lang="en-US" altLang="ko-KR" sz="950" dirty="0" smtClean="0">
                <a:solidFill>
                  <a:schemeClr val="bg2">
                    <a:lumMod val="10000"/>
                  </a:schemeClr>
                </a:solidFill>
                <a:latin typeface="HY강B" pitchFamily="18" charset="-127"/>
                <a:ea typeface="HY강B" pitchFamily="18" charset="-127"/>
              </a:rPr>
              <a:t>.</a:t>
            </a:r>
            <a:endParaRPr lang="ko-KR" altLang="en-US" sz="950" dirty="0" smtClean="0">
              <a:solidFill>
                <a:schemeClr val="bg2">
                  <a:lumMod val="10000"/>
                </a:schemeClr>
              </a:solidFill>
              <a:latin typeface="HY강B" pitchFamily="18" charset="-127"/>
              <a:ea typeface="HY강B" pitchFamily="18" charset="-127"/>
            </a:endParaRPr>
          </a:p>
          <a:p>
            <a:r>
              <a:rPr lang="en-US" altLang="ko-KR" sz="950" dirty="0" smtClean="0">
                <a:solidFill>
                  <a:schemeClr val="bg2">
                    <a:lumMod val="10000"/>
                  </a:schemeClr>
                </a:solidFill>
                <a:latin typeface="HY강B" pitchFamily="18" charset="-127"/>
                <a:ea typeface="HY강B" pitchFamily="18" charset="-127"/>
              </a:rPr>
              <a:t>50.  </a:t>
            </a:r>
            <a:r>
              <a:rPr lang="ko-KR" altLang="en-US" sz="950" dirty="0" smtClean="0">
                <a:solidFill>
                  <a:schemeClr val="bg2">
                    <a:lumMod val="10000"/>
                  </a:schemeClr>
                </a:solidFill>
                <a:latin typeface="HY강B" pitchFamily="18" charset="-127"/>
                <a:ea typeface="HY강B" pitchFamily="18" charset="-127"/>
              </a:rPr>
              <a:t>서로 돕고 사는 나라 우리나라 좋은 나라</a:t>
            </a:r>
            <a:r>
              <a:rPr lang="en-US" altLang="ko-KR" sz="950" dirty="0" smtClean="0">
                <a:solidFill>
                  <a:schemeClr val="bg2">
                    <a:lumMod val="10000"/>
                  </a:schemeClr>
                </a:solidFill>
                <a:latin typeface="HY강B" pitchFamily="18" charset="-127"/>
                <a:ea typeface="HY강B" pitchFamily="18" charset="-127"/>
              </a:rPr>
              <a:t>. </a:t>
            </a:r>
            <a:r>
              <a:rPr lang="ko-KR" altLang="en-US" sz="950" dirty="0" smtClean="0">
                <a:solidFill>
                  <a:schemeClr val="bg2">
                    <a:lumMod val="10000"/>
                  </a:schemeClr>
                </a:solidFill>
                <a:latin typeface="HY강B" pitchFamily="18" charset="-127"/>
                <a:ea typeface="HY강B" pitchFamily="18" charset="-127"/>
              </a:rPr>
              <a:t>나눔은 애국의 첫걸음이다</a:t>
            </a:r>
            <a:r>
              <a:rPr lang="en-US" altLang="ko-KR" sz="950" dirty="0" smtClean="0">
                <a:solidFill>
                  <a:schemeClr val="bg2">
                    <a:lumMod val="10000"/>
                  </a:schemeClr>
                </a:solidFill>
                <a:latin typeface="HY강B" pitchFamily="18" charset="-127"/>
                <a:ea typeface="HY강B" pitchFamily="18" charset="-127"/>
              </a:rPr>
              <a:t>.</a:t>
            </a:r>
            <a:endParaRPr lang="ko-KR" altLang="en-US" sz="950" dirty="0" smtClean="0">
              <a:solidFill>
                <a:schemeClr val="bg2">
                  <a:lumMod val="10000"/>
                </a:schemeClr>
              </a:solidFill>
              <a:latin typeface="HY강B" pitchFamily="18" charset="-127"/>
              <a:ea typeface="HY강B" pitchFamily="18" charset="-127"/>
            </a:endParaRPr>
          </a:p>
          <a:p>
            <a:endParaRPr lang="ko-KR" altLang="en-US" sz="950" dirty="0">
              <a:latin typeface="HY강B" pitchFamily="18" charset="-127"/>
              <a:ea typeface="HY강B" pitchFamily="18" charset="-127"/>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4664" y="643498"/>
            <a:ext cx="3435556" cy="400110"/>
          </a:xfrm>
          <a:prstGeom prst="rect">
            <a:avLst/>
          </a:prstGeom>
          <a:noFill/>
        </p:spPr>
        <p:txBody>
          <a:bodyPr wrap="none" rtlCol="0">
            <a:spAutoFit/>
          </a:bodyPr>
          <a:lstStyle/>
          <a:p>
            <a:r>
              <a:rPr lang="ko-KR" altLang="en-US" sz="2000" b="1" dirty="0" smtClean="0">
                <a:effectLst>
                  <a:outerShdw blurRad="38100" dist="38100" dir="2700000" algn="tl">
                    <a:srgbClr val="000000">
                      <a:alpha val="43137"/>
                    </a:srgbClr>
                  </a:outerShdw>
                </a:effectLst>
                <a:latin typeface="HY강B" pitchFamily="18" charset="-127"/>
                <a:ea typeface="HY강B" pitchFamily="18" charset="-127"/>
              </a:rPr>
              <a:t>자원봉사는 마음으로 하세요</a:t>
            </a:r>
            <a:r>
              <a:rPr lang="en-US" altLang="ko-KR" sz="2000" b="1" dirty="0" smtClean="0">
                <a:effectLst>
                  <a:outerShdw blurRad="38100" dist="38100" dir="2700000" algn="tl">
                    <a:srgbClr val="000000">
                      <a:alpha val="43137"/>
                    </a:srgbClr>
                  </a:outerShdw>
                </a:effectLst>
                <a:latin typeface="HY강B" pitchFamily="18" charset="-127"/>
                <a:ea typeface="HY강B" pitchFamily="18" charset="-127"/>
              </a:rPr>
              <a:t>.</a:t>
            </a:r>
            <a:endParaRPr lang="ko-KR" altLang="en-US" sz="2000" b="1" dirty="0">
              <a:effectLst>
                <a:outerShdw blurRad="38100" dist="38100" dir="2700000" algn="tl">
                  <a:srgbClr val="000000">
                    <a:alpha val="43137"/>
                  </a:srgbClr>
                </a:outerShdw>
              </a:effectLst>
              <a:latin typeface="HY강B" pitchFamily="18" charset="-127"/>
              <a:ea typeface="HY강B" pitchFamily="18" charset="-127"/>
            </a:endParaRPr>
          </a:p>
        </p:txBody>
      </p:sp>
      <p:sp>
        <p:nvSpPr>
          <p:cNvPr id="5" name="TextBox 4"/>
          <p:cNvSpPr txBox="1"/>
          <p:nvPr/>
        </p:nvSpPr>
        <p:spPr>
          <a:xfrm>
            <a:off x="260648" y="1115616"/>
            <a:ext cx="6405261" cy="7294305"/>
          </a:xfrm>
          <a:prstGeom prst="rect">
            <a:avLst/>
          </a:prstGeom>
          <a:noFill/>
        </p:spPr>
        <p:txBody>
          <a:bodyPr wrap="square" rtlCol="0">
            <a:spAutoFit/>
          </a:bodyPr>
          <a:lstStyle/>
          <a:p>
            <a:pPr>
              <a:lnSpc>
                <a:spcPct val="150000"/>
              </a:lnSpc>
            </a:pPr>
            <a:r>
              <a:rPr lang="ko-KR" altLang="en-US" sz="1200" dirty="0" smtClean="0">
                <a:latin typeface="HY강B" pitchFamily="18" charset="-127"/>
                <a:ea typeface="HY강B" pitchFamily="18" charset="-127"/>
              </a:rPr>
              <a:t> 우리는 </a:t>
            </a:r>
            <a:r>
              <a:rPr lang="ko-KR" altLang="en-US" sz="1200" dirty="0">
                <a:latin typeface="HY강B" pitchFamily="18" charset="-127"/>
                <a:ea typeface="HY강B" pitchFamily="18" charset="-127"/>
              </a:rPr>
              <a:t>어릴 때부터 좋은 일</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착한 일을 하면 누군가가 머리를 쓰다듬으며 착하다고 하거나</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용돈을 주기도 하는 등 칭찬을 받았습니다</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중학교에 올라가면 봉사시간을 따져 학교 점수에 반영하기도 합니다</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그러다 보니 봉사활동을 남에게 보여주거나</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대가를 받기 위해 봉사를 하는 사람이 생기고</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점수를 받기 위해 억지로 일을 </a:t>
            </a:r>
            <a:r>
              <a:rPr lang="ko-KR" altLang="en-US" sz="1200" dirty="0" smtClean="0">
                <a:latin typeface="HY강B" pitchFamily="18" charset="-127"/>
                <a:ea typeface="HY강B" pitchFamily="18" charset="-127"/>
              </a:rPr>
              <a:t>찾아 다니며 </a:t>
            </a:r>
            <a:r>
              <a:rPr lang="ko-KR" altLang="en-US" sz="1200" dirty="0">
                <a:latin typeface="HY강B" pitchFamily="18" charset="-127"/>
                <a:ea typeface="HY강B" pitchFamily="18" charset="-127"/>
              </a:rPr>
              <a:t>봉사활동을 하기도 합니다</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몇몇 정치인</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연예인 중에도 남에게 보여주기 위한 봉사를 하는 사람이 있다고 합니다</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그런 유명인사들 까지도 가식적인 봉사를 한다고 하니 정말 안타깝고 슬픈 일입니다</a:t>
            </a:r>
            <a:r>
              <a:rPr lang="en-US" altLang="ko-KR" sz="1200" dirty="0">
                <a:latin typeface="HY강B" pitchFamily="18" charset="-127"/>
                <a:ea typeface="HY강B" pitchFamily="18" charset="-127"/>
              </a:rPr>
              <a:t>.</a:t>
            </a:r>
            <a:endParaRPr lang="ko-KR" altLang="en-US" sz="1200" dirty="0">
              <a:latin typeface="HY강B" pitchFamily="18" charset="-127"/>
              <a:ea typeface="HY강B" pitchFamily="18" charset="-127"/>
            </a:endParaRPr>
          </a:p>
          <a:p>
            <a:pPr>
              <a:lnSpc>
                <a:spcPct val="150000"/>
              </a:lnSpc>
            </a:pPr>
            <a:r>
              <a:rPr lang="ko-KR" altLang="en-US" sz="1200" dirty="0" smtClean="0">
                <a:latin typeface="HY강B" pitchFamily="18" charset="-127"/>
                <a:ea typeface="HY강B" pitchFamily="18" charset="-127"/>
              </a:rPr>
              <a:t> 원래 </a:t>
            </a:r>
            <a:r>
              <a:rPr lang="ko-KR" altLang="en-US" sz="1200" dirty="0">
                <a:latin typeface="HY강B" pitchFamily="18" charset="-127"/>
                <a:ea typeface="HY강B" pitchFamily="18" charset="-127"/>
              </a:rPr>
              <a:t>봉사의 사전적 뜻은 </a:t>
            </a:r>
            <a:r>
              <a:rPr lang="ko-KR" altLang="en-US" sz="1200" dirty="0" smtClean="0">
                <a:latin typeface="HY강B" pitchFamily="18" charset="-127"/>
                <a:ea typeface="HY강B" pitchFamily="18" charset="-127"/>
              </a:rPr>
              <a:t>남을 </a:t>
            </a:r>
            <a:r>
              <a:rPr lang="ko-KR" altLang="en-US" sz="1200" dirty="0">
                <a:latin typeface="HY강B" pitchFamily="18" charset="-127"/>
                <a:ea typeface="HY강B" pitchFamily="18" charset="-127"/>
              </a:rPr>
              <a:t>위하여 자신을 돌보지 않고 </a:t>
            </a:r>
            <a:r>
              <a:rPr lang="ko-KR" altLang="en-US" sz="1200" dirty="0" smtClean="0">
                <a:latin typeface="HY강B" pitchFamily="18" charset="-127"/>
                <a:ea typeface="HY강B" pitchFamily="18" charset="-127"/>
              </a:rPr>
              <a:t>노력함입니다</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그러나 요즘은 </a:t>
            </a:r>
            <a:r>
              <a:rPr lang="ko-KR" altLang="en-US" sz="1200" dirty="0" smtClean="0">
                <a:latin typeface="HY강B" pitchFamily="18" charset="-127"/>
                <a:ea typeface="HY강B" pitchFamily="18" charset="-127"/>
              </a:rPr>
              <a:t>자신에게 </a:t>
            </a:r>
            <a:r>
              <a:rPr lang="ko-KR" altLang="en-US" sz="1200" dirty="0">
                <a:latin typeface="HY강B" pitchFamily="18" charset="-127"/>
                <a:ea typeface="HY강B" pitchFamily="18" charset="-127"/>
              </a:rPr>
              <a:t>이익이 되거나 남에게 보여 주려고 일을 찾아 하는 </a:t>
            </a:r>
            <a:r>
              <a:rPr lang="ko-KR" altLang="en-US" sz="1200" dirty="0" smtClean="0">
                <a:latin typeface="HY강B" pitchFamily="18" charset="-127"/>
                <a:ea typeface="HY강B" pitchFamily="18" charset="-127"/>
              </a:rPr>
              <a:t>행동이 </a:t>
            </a:r>
            <a:r>
              <a:rPr lang="ko-KR" altLang="en-US" sz="1200" dirty="0">
                <a:latin typeface="HY강B" pitchFamily="18" charset="-127"/>
                <a:ea typeface="HY강B" pitchFamily="18" charset="-127"/>
              </a:rPr>
              <a:t>되어 버렸습니다</a:t>
            </a:r>
            <a:r>
              <a:rPr lang="en-US" altLang="ko-KR" sz="1200" dirty="0">
                <a:latin typeface="HY강B" pitchFamily="18" charset="-127"/>
                <a:ea typeface="HY강B" pitchFamily="18" charset="-127"/>
              </a:rPr>
              <a:t>.</a:t>
            </a:r>
            <a:endParaRPr lang="ko-KR" altLang="en-US" sz="1200" dirty="0">
              <a:latin typeface="HY강B" pitchFamily="18" charset="-127"/>
              <a:ea typeface="HY강B" pitchFamily="18" charset="-127"/>
            </a:endParaRPr>
          </a:p>
          <a:p>
            <a:pPr>
              <a:lnSpc>
                <a:spcPct val="150000"/>
              </a:lnSpc>
            </a:pPr>
            <a:r>
              <a:rPr lang="ko-KR" altLang="en-US" sz="1200" dirty="0" smtClean="0">
                <a:latin typeface="HY강B" pitchFamily="18" charset="-127"/>
                <a:ea typeface="HY강B" pitchFamily="18" charset="-127"/>
              </a:rPr>
              <a:t> 이러한 </a:t>
            </a:r>
            <a:r>
              <a:rPr lang="ko-KR" altLang="en-US" sz="1200" dirty="0">
                <a:latin typeface="HY강B" pitchFamily="18" charset="-127"/>
                <a:ea typeface="HY강B" pitchFamily="18" charset="-127"/>
              </a:rPr>
              <a:t>봉사 활동은 안 하는 것보다도 못한 일입니다</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물론</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봉사하는 모든 사람들이 이렇게 겉으로만 봉사한다는 것은 아닙니다</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봉사라는 것 자체만으로도 즐거움을 느끼고</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열심히 봉사하는 사람들도 많이 있으니까요</a:t>
            </a:r>
            <a:r>
              <a:rPr lang="en-US" altLang="ko-KR" sz="1200" dirty="0">
                <a:latin typeface="HY강B" pitchFamily="18" charset="-127"/>
                <a:ea typeface="HY강B" pitchFamily="18" charset="-127"/>
              </a:rPr>
              <a:t>.</a:t>
            </a:r>
            <a:endParaRPr lang="ko-KR" altLang="en-US" sz="1200" dirty="0">
              <a:latin typeface="HY강B" pitchFamily="18" charset="-127"/>
              <a:ea typeface="HY강B" pitchFamily="18" charset="-127"/>
            </a:endParaRPr>
          </a:p>
          <a:p>
            <a:pPr>
              <a:lnSpc>
                <a:spcPct val="150000"/>
              </a:lnSpc>
            </a:pPr>
            <a:r>
              <a:rPr lang="ko-KR" altLang="en-US" sz="1200" dirty="0" smtClean="0">
                <a:latin typeface="HY강B" pitchFamily="18" charset="-127"/>
                <a:ea typeface="HY강B" pitchFamily="18" charset="-127"/>
              </a:rPr>
              <a:t> 우리들 중에는‘</a:t>
            </a:r>
            <a:r>
              <a:rPr lang="ko-KR" altLang="en-US" sz="1200" dirty="0">
                <a:latin typeface="HY강B" pitchFamily="18" charset="-127"/>
                <a:ea typeface="HY강B" pitchFamily="18" charset="-127"/>
              </a:rPr>
              <a:t>봉사</a:t>
            </a:r>
            <a:r>
              <a:rPr lang="ko-KR" altLang="en-US" sz="1200" dirty="0" smtClean="0">
                <a:latin typeface="HY강B" pitchFamily="18" charset="-127"/>
                <a:ea typeface="HY강B" pitchFamily="18" charset="-127"/>
              </a:rPr>
              <a:t>’라고 </a:t>
            </a:r>
            <a:r>
              <a:rPr lang="ko-KR" altLang="en-US" sz="1200" dirty="0">
                <a:latin typeface="HY강B" pitchFamily="18" charset="-127"/>
                <a:ea typeface="HY강B" pitchFamily="18" charset="-127"/>
              </a:rPr>
              <a:t>하면 아주 거창한 것이라고 생각하는 사람도 있습니다</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하지만 봉사는 생각처럼 그리 어려운 일이 아닙니다</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봉사를 하겠다는 따뜻한 마음만 있다면 누구나 어려운 이웃에게 따뜻한 사랑을 나누어 줄 수 있습니다</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가까운 고아원이나 양로원</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복지시설 등에 찾아 갈 수도 있고</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주위에 있는 무의탁 노인이나 우리들 또래의 소년소녀 가장들을 도울 수도 있습니다</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그리고 직접 찾아가서 도움을 주기 어려울 때는 각종 </a:t>
            </a:r>
            <a:r>
              <a:rPr lang="ko-KR" altLang="en-US" sz="1200" dirty="0" smtClean="0">
                <a:latin typeface="HY강B" pitchFamily="18" charset="-127"/>
                <a:ea typeface="HY강B" pitchFamily="18" charset="-127"/>
              </a:rPr>
              <a:t>이웃 돕기 </a:t>
            </a:r>
            <a:r>
              <a:rPr lang="ko-KR" altLang="en-US" sz="1200" dirty="0">
                <a:latin typeface="HY강B" pitchFamily="18" charset="-127"/>
                <a:ea typeface="HY강B" pitchFamily="18" charset="-127"/>
              </a:rPr>
              <a:t>성금을 내서 도와줄 수도 있습니다</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또 헌혈을 해서 몸이 아픈 사람들에게 도움을 주는 것도 좋을 겁니다</a:t>
            </a:r>
            <a:r>
              <a:rPr lang="en-US" altLang="ko-KR" sz="1200" dirty="0">
                <a:latin typeface="HY강B" pitchFamily="18" charset="-127"/>
                <a:ea typeface="HY강B" pitchFamily="18" charset="-127"/>
              </a:rPr>
              <a:t>. </a:t>
            </a:r>
            <a:endParaRPr lang="ko-KR" altLang="en-US" sz="1200" dirty="0">
              <a:latin typeface="HY강B" pitchFamily="18" charset="-127"/>
              <a:ea typeface="HY강B" pitchFamily="18" charset="-127"/>
            </a:endParaRPr>
          </a:p>
          <a:p>
            <a:pPr>
              <a:lnSpc>
                <a:spcPct val="150000"/>
              </a:lnSpc>
            </a:pPr>
            <a:r>
              <a:rPr lang="ko-KR" altLang="en-US" sz="1200" dirty="0" smtClean="0">
                <a:latin typeface="HY강B" pitchFamily="18" charset="-127"/>
                <a:ea typeface="HY강B" pitchFamily="18" charset="-127"/>
              </a:rPr>
              <a:t> 이웃을 </a:t>
            </a:r>
            <a:r>
              <a:rPr lang="ko-KR" altLang="en-US" sz="1200" dirty="0">
                <a:latin typeface="HY강B" pitchFamily="18" charset="-127"/>
                <a:ea typeface="HY강B" pitchFamily="18" charset="-127"/>
              </a:rPr>
              <a:t>돕는 일을 귀찮은 일</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어려운 일 등으로 생각한다면 정말 어렵고 귀찮은 일이 됩니다</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우리의 이웃을 사람하고 아끼는 마음으로 자발적인 봉사를 한다면</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자기 스스로도 보람되고 즐거운 시간을 보낼 수 있을 것이고 어려운 이웃들도 더욱 기뻐하게 될 것입니다</a:t>
            </a:r>
            <a:r>
              <a:rPr lang="en-US" altLang="ko-KR" sz="1200" dirty="0">
                <a:latin typeface="HY강B" pitchFamily="18" charset="-127"/>
                <a:ea typeface="HY강B" pitchFamily="18" charset="-127"/>
              </a:rPr>
              <a:t>. </a:t>
            </a:r>
            <a:endParaRPr lang="ko-KR" altLang="en-US" sz="1200" dirty="0">
              <a:latin typeface="HY강B" pitchFamily="18" charset="-127"/>
              <a:ea typeface="HY강B" pitchFamily="18" charset="-127"/>
            </a:endParaRPr>
          </a:p>
          <a:p>
            <a:pPr>
              <a:lnSpc>
                <a:spcPct val="150000"/>
              </a:lnSpc>
            </a:pPr>
            <a:r>
              <a:rPr lang="ko-KR" altLang="en-US" sz="1200" dirty="0" smtClean="0">
                <a:latin typeface="HY강B" pitchFamily="18" charset="-127"/>
                <a:ea typeface="HY강B" pitchFamily="18" charset="-127"/>
              </a:rPr>
              <a:t> 봉사는 </a:t>
            </a:r>
            <a:r>
              <a:rPr lang="ko-KR" altLang="en-US" sz="1200" dirty="0">
                <a:latin typeface="HY강B" pitchFamily="18" charset="-127"/>
                <a:ea typeface="HY강B" pitchFamily="18" charset="-127"/>
              </a:rPr>
              <a:t>절대 어려운 일이 아니고</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또 쉬운 일도 아닙니다</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우리 이웃을 사랑하는 마음을 기른다면 쉬운 일이 될 테지만</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그렇지 않다면 힘들고</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귀찮은 일이 되어 버릴 것입니다</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이웃을 사랑하는 마음을 가지고 가식적인 봉사가 아닌 사랑이 가득 담긴 진짜 봉사를 할 수 있는 우리들이 되었으면 좋겠습니다</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어려운 이웃들을 사랑하는 우리들의 작은 마음이 모이면 이웃들에게 커다란 힘이 될 것입니다</a:t>
            </a:r>
            <a:r>
              <a:rPr lang="en-US" altLang="ko-KR" sz="1200" dirty="0">
                <a:latin typeface="HY강B" pitchFamily="18" charset="-127"/>
                <a:ea typeface="HY강B" pitchFamily="18" charset="-127"/>
              </a:rPr>
              <a:t>. </a:t>
            </a:r>
            <a:r>
              <a:rPr lang="ko-KR" altLang="en-US" sz="1200" dirty="0">
                <a:latin typeface="HY강B" pitchFamily="18" charset="-127"/>
                <a:ea typeface="HY강B" pitchFamily="18" charset="-127"/>
              </a:rPr>
              <a:t>이웃을 진심으로 사랑하는 마음을 </a:t>
            </a:r>
            <a:r>
              <a:rPr lang="ko-KR" altLang="en-US" sz="1200" dirty="0" smtClean="0">
                <a:latin typeface="HY강B" pitchFamily="18" charset="-127"/>
                <a:ea typeface="HY강B" pitchFamily="18" charset="-127"/>
              </a:rPr>
              <a:t>기릅시다</a:t>
            </a:r>
            <a:r>
              <a:rPr lang="en-US" altLang="ko-KR" sz="1200" dirty="0" smtClean="0">
                <a:latin typeface="HY강B" pitchFamily="18" charset="-127"/>
                <a:ea typeface="HY강B" pitchFamily="18" charset="-127"/>
              </a:rPr>
              <a:t>.</a:t>
            </a:r>
            <a:endParaRPr lang="ko-KR" altLang="en-US" sz="1200" dirty="0">
              <a:latin typeface="HY강B" pitchFamily="18" charset="-127"/>
              <a:ea typeface="HY강B" pitchFamily="18" charset="-127"/>
            </a:endParaRPr>
          </a:p>
        </p:txBody>
      </p:sp>
      <p:sp>
        <p:nvSpPr>
          <p:cNvPr id="7" name="슬라이드 번호 개체 틀 6"/>
          <p:cNvSpPr>
            <a:spLocks noGrp="1"/>
          </p:cNvSpPr>
          <p:nvPr>
            <p:ph type="sldNum" sz="quarter" idx="12"/>
          </p:nvPr>
        </p:nvSpPr>
        <p:spPr/>
        <p:txBody>
          <a:bodyPr/>
          <a:lstStyle/>
          <a:p>
            <a:fld id="{FB5D2FAA-0FDA-409F-89F0-564FE270511B}" type="slidenum">
              <a:rPr lang="ko-KR" altLang="en-US" smtClean="0"/>
              <a:pPr/>
              <a:t>3</a:t>
            </a:fld>
            <a:endParaRPr lang="ko-KR" altLang="en-US"/>
          </a:p>
        </p:txBody>
      </p:sp>
      <p:sp>
        <p:nvSpPr>
          <p:cNvPr id="6" name="TextBox 5"/>
          <p:cNvSpPr txBox="1"/>
          <p:nvPr/>
        </p:nvSpPr>
        <p:spPr>
          <a:xfrm>
            <a:off x="1556792" y="8460432"/>
            <a:ext cx="3451586" cy="400110"/>
          </a:xfrm>
          <a:prstGeom prst="rect">
            <a:avLst/>
          </a:prstGeom>
          <a:noFill/>
        </p:spPr>
        <p:txBody>
          <a:bodyPr wrap="none" rtlCol="0">
            <a:spAutoFit/>
          </a:bodyPr>
          <a:lstStyle/>
          <a:p>
            <a:r>
              <a:rPr lang="ko-KR" altLang="en-US" sz="2000" b="1" dirty="0" smtClean="0">
                <a:effectLst>
                  <a:outerShdw blurRad="38100" dist="38100" dir="2700000" algn="tl">
                    <a:srgbClr val="000000">
                      <a:alpha val="43137"/>
                    </a:srgbClr>
                  </a:outerShdw>
                </a:effectLst>
                <a:latin typeface="HY강B" pitchFamily="18" charset="-127"/>
                <a:ea typeface="HY강B" pitchFamily="18" charset="-127"/>
              </a:rPr>
              <a:t>청 소 년 자 원 봉 사 학 교 장</a:t>
            </a:r>
            <a:endParaRPr lang="ko-KR" altLang="en-US" sz="2000" b="1" dirty="0">
              <a:effectLst>
                <a:outerShdw blurRad="38100" dist="38100" dir="2700000" algn="tl">
                  <a:srgbClr val="000000">
                    <a:alpha val="43137"/>
                  </a:srgbClr>
                </a:outerShdw>
              </a:effectLst>
              <a:latin typeface="HY강B" pitchFamily="18" charset="-127"/>
              <a:ea typeface="HY강B" pitchFamily="18" charset="-127"/>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4664" y="643498"/>
            <a:ext cx="1553630" cy="400110"/>
          </a:xfrm>
          <a:prstGeom prst="rect">
            <a:avLst/>
          </a:prstGeom>
          <a:noFill/>
        </p:spPr>
        <p:txBody>
          <a:bodyPr wrap="none" rtlCol="0">
            <a:spAutoFit/>
          </a:bodyPr>
          <a:lstStyle/>
          <a:p>
            <a:r>
              <a:rPr lang="ko-KR" altLang="en-US" sz="2000" b="1" dirty="0" smtClean="0">
                <a:effectLst>
                  <a:outerShdw blurRad="38100" dist="38100" dir="2700000" algn="tl">
                    <a:srgbClr val="000000">
                      <a:alpha val="43137"/>
                    </a:srgbClr>
                  </a:outerShdw>
                </a:effectLst>
                <a:latin typeface="HY강B" pitchFamily="18" charset="-127"/>
                <a:ea typeface="HY강B" pitchFamily="18" charset="-127"/>
              </a:rPr>
              <a:t>자원봉사란</a:t>
            </a:r>
            <a:r>
              <a:rPr lang="en-US" altLang="ko-KR" sz="2000" b="1" dirty="0" smtClean="0">
                <a:effectLst>
                  <a:outerShdw blurRad="38100" dist="38100" dir="2700000" algn="tl">
                    <a:srgbClr val="000000">
                      <a:alpha val="43137"/>
                    </a:srgbClr>
                  </a:outerShdw>
                </a:effectLst>
                <a:latin typeface="HY강B" pitchFamily="18" charset="-127"/>
                <a:ea typeface="HY강B" pitchFamily="18" charset="-127"/>
              </a:rPr>
              <a:t>?</a:t>
            </a:r>
            <a:endParaRPr lang="ko-KR" altLang="en-US" sz="2000" b="1" dirty="0">
              <a:effectLst>
                <a:outerShdw blurRad="38100" dist="38100" dir="2700000" algn="tl">
                  <a:srgbClr val="000000">
                    <a:alpha val="43137"/>
                  </a:srgbClr>
                </a:outerShdw>
              </a:effectLst>
              <a:latin typeface="HY강B" pitchFamily="18" charset="-127"/>
              <a:ea typeface="HY강B" pitchFamily="18" charset="-127"/>
            </a:endParaRPr>
          </a:p>
        </p:txBody>
      </p:sp>
      <p:sp>
        <p:nvSpPr>
          <p:cNvPr id="5" name="TextBox 4"/>
          <p:cNvSpPr txBox="1"/>
          <p:nvPr/>
        </p:nvSpPr>
        <p:spPr>
          <a:xfrm>
            <a:off x="466171" y="1043608"/>
            <a:ext cx="5886691" cy="600164"/>
          </a:xfrm>
          <a:prstGeom prst="rect">
            <a:avLst/>
          </a:prstGeom>
          <a:noFill/>
        </p:spPr>
        <p:txBody>
          <a:bodyPr wrap="square" rtlCol="0">
            <a:spAutoFit/>
          </a:bodyPr>
          <a:lstStyle/>
          <a:p>
            <a:r>
              <a:rPr lang="ko-KR" altLang="en-US" sz="1100" dirty="0" smtClean="0">
                <a:latin typeface="HY강B" pitchFamily="18" charset="-127"/>
                <a:ea typeface="HY강B" pitchFamily="18" charset="-127"/>
              </a:rPr>
              <a:t>  </a:t>
            </a:r>
            <a:r>
              <a:rPr lang="ko-KR" altLang="en-US" sz="1100" b="1" dirty="0" smtClean="0">
                <a:solidFill>
                  <a:srgbClr val="FF0000"/>
                </a:solidFill>
                <a:latin typeface="HY강B" pitchFamily="18" charset="-127"/>
                <a:ea typeface="HY강B" pitchFamily="18" charset="-127"/>
              </a:rPr>
              <a:t>자원봉사</a:t>
            </a:r>
            <a:r>
              <a:rPr lang="en-US" altLang="ko-KR" sz="1100" b="1" dirty="0">
                <a:solidFill>
                  <a:srgbClr val="FF0000"/>
                </a:solidFill>
                <a:latin typeface="HY강B" pitchFamily="18" charset="-127"/>
                <a:ea typeface="HY강B" pitchFamily="18" charset="-127"/>
              </a:rPr>
              <a:t>(</a:t>
            </a:r>
            <a:r>
              <a:rPr lang="ko-KR" altLang="en-US" sz="1100" b="1" dirty="0">
                <a:solidFill>
                  <a:srgbClr val="FF0000"/>
                </a:solidFill>
                <a:latin typeface="HY강B" pitchFamily="18" charset="-127"/>
                <a:ea typeface="HY강B" pitchFamily="18" charset="-127"/>
              </a:rPr>
              <a:t>自願奉仕</a:t>
            </a:r>
            <a:r>
              <a:rPr lang="en-US" altLang="ko-KR" sz="1100" b="1" dirty="0">
                <a:solidFill>
                  <a:srgbClr val="FF0000"/>
                </a:solidFill>
                <a:latin typeface="HY강B" pitchFamily="18" charset="-127"/>
                <a:ea typeface="HY강B" pitchFamily="18" charset="-127"/>
              </a:rPr>
              <a:t>) </a:t>
            </a:r>
            <a:r>
              <a:rPr lang="ko-KR" altLang="en-US" sz="1100" dirty="0">
                <a:latin typeface="HY강B" pitchFamily="18" charset="-127"/>
                <a:ea typeface="HY강B" pitchFamily="18" charset="-127"/>
              </a:rPr>
              <a:t>라는 글자에서 알 수 있듯이 “스스로 원해서 받들고 </a:t>
            </a:r>
            <a:r>
              <a:rPr lang="ko-KR" altLang="en-US" sz="1100" dirty="0" smtClean="0">
                <a:latin typeface="HY강B" pitchFamily="18" charset="-127"/>
                <a:ea typeface="HY강B" pitchFamily="18" charset="-127"/>
              </a:rPr>
              <a:t>섬기는 활동</a:t>
            </a:r>
            <a:r>
              <a:rPr lang="en-US" altLang="ko-KR" sz="1100" dirty="0" smtClean="0">
                <a:latin typeface="HY강B" pitchFamily="18" charset="-127"/>
                <a:ea typeface="HY강B" pitchFamily="18" charset="-127"/>
              </a:rPr>
              <a:t>”</a:t>
            </a:r>
            <a:r>
              <a:rPr lang="ko-KR" altLang="en-US" sz="1100" dirty="0" smtClean="0">
                <a:latin typeface="HY강B" pitchFamily="18" charset="-127"/>
                <a:ea typeface="HY강B" pitchFamily="18" charset="-127"/>
              </a:rPr>
              <a:t>을 </a:t>
            </a:r>
            <a:r>
              <a:rPr lang="ko-KR" altLang="en-US" sz="1100" dirty="0">
                <a:latin typeface="HY강B" pitchFamily="18" charset="-127"/>
                <a:ea typeface="HY강B" pitchFamily="18" charset="-127"/>
              </a:rPr>
              <a:t>말합니다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우리들 누구나가 자발적으로 도움이 필요한 사람이나 기관에 </a:t>
            </a:r>
            <a:r>
              <a:rPr lang="ko-KR" altLang="en-US" sz="1100" dirty="0" smtClean="0">
                <a:latin typeface="HY강B" pitchFamily="18" charset="-127"/>
                <a:ea typeface="HY강B" pitchFamily="18" charset="-127"/>
              </a:rPr>
              <a:t>대해 아무런 대가 없이 </a:t>
            </a:r>
            <a:r>
              <a:rPr lang="ko-KR" altLang="en-US" sz="1100" dirty="0">
                <a:latin typeface="HY강B" pitchFamily="18" charset="-127"/>
                <a:ea typeface="HY강B" pitchFamily="18" charset="-127"/>
              </a:rPr>
              <a:t>직접적인 서비스를 제공하는 활동을 말합니다</a:t>
            </a:r>
            <a:r>
              <a:rPr lang="en-US" altLang="ko-KR" sz="1100" dirty="0" smtClean="0">
                <a:latin typeface="HY강B" pitchFamily="18" charset="-127"/>
                <a:ea typeface="HY강B" pitchFamily="18" charset="-127"/>
              </a:rPr>
              <a:t>.</a:t>
            </a:r>
            <a:endParaRPr lang="ko-KR" altLang="en-US" sz="1100" dirty="0">
              <a:latin typeface="HY강B" pitchFamily="18" charset="-127"/>
              <a:ea typeface="HY강B" pitchFamily="18" charset="-127"/>
            </a:endParaRPr>
          </a:p>
        </p:txBody>
      </p:sp>
      <p:sp>
        <p:nvSpPr>
          <p:cNvPr id="6" name="TextBox 5"/>
          <p:cNvSpPr txBox="1"/>
          <p:nvPr/>
        </p:nvSpPr>
        <p:spPr>
          <a:xfrm>
            <a:off x="404664" y="1691680"/>
            <a:ext cx="5886691" cy="276999"/>
          </a:xfrm>
          <a:prstGeom prst="rect">
            <a:avLst/>
          </a:prstGeom>
          <a:noFill/>
        </p:spPr>
        <p:txBody>
          <a:bodyPr wrap="square" rtlCol="0">
            <a:spAutoFit/>
          </a:bodyPr>
          <a:lstStyle/>
          <a:p>
            <a:r>
              <a:rPr lang="ko-KR" altLang="en-US" sz="1200" b="1" dirty="0" smtClean="0">
                <a:solidFill>
                  <a:srgbClr val="0000FF"/>
                </a:solidFill>
                <a:latin typeface="HY강B" pitchFamily="18" charset="-127"/>
                <a:ea typeface="HY강B" pitchFamily="18" charset="-127"/>
              </a:rPr>
              <a:t>▣ 자원봉사의 특성을 보게 되면</a:t>
            </a:r>
            <a:r>
              <a:rPr lang="en-US" altLang="ko-KR" sz="1200" b="1" dirty="0" smtClean="0">
                <a:solidFill>
                  <a:srgbClr val="0000FF"/>
                </a:solidFill>
                <a:latin typeface="HY강B" pitchFamily="18" charset="-127"/>
                <a:ea typeface="HY강B" pitchFamily="18" charset="-127"/>
              </a:rPr>
              <a:t>.</a:t>
            </a:r>
            <a:endParaRPr lang="ko-KR" altLang="en-US" sz="1200" b="1" dirty="0">
              <a:solidFill>
                <a:srgbClr val="0000FF"/>
              </a:solidFill>
              <a:latin typeface="HY강B" pitchFamily="18" charset="-127"/>
              <a:ea typeface="HY강B" pitchFamily="18" charset="-127"/>
            </a:endParaRPr>
          </a:p>
        </p:txBody>
      </p:sp>
      <p:sp>
        <p:nvSpPr>
          <p:cNvPr id="7" name="TextBox 6"/>
          <p:cNvSpPr txBox="1"/>
          <p:nvPr/>
        </p:nvSpPr>
        <p:spPr>
          <a:xfrm>
            <a:off x="476672" y="1979712"/>
            <a:ext cx="5832648" cy="3308598"/>
          </a:xfrm>
          <a:prstGeom prst="rect">
            <a:avLst/>
          </a:prstGeom>
          <a:noFill/>
        </p:spPr>
        <p:txBody>
          <a:bodyPr wrap="square" rtlCol="0">
            <a:spAutoFit/>
          </a:bodyPr>
          <a:lstStyle/>
          <a:p>
            <a:r>
              <a:rPr lang="en-US" altLang="ko-KR" sz="1100" dirty="0">
                <a:solidFill>
                  <a:srgbClr val="006600"/>
                </a:solidFill>
                <a:latin typeface="HY강B" pitchFamily="18" charset="-127"/>
                <a:ea typeface="HY강B" pitchFamily="18" charset="-127"/>
              </a:rPr>
              <a:t>1. </a:t>
            </a:r>
            <a:r>
              <a:rPr lang="ko-KR" altLang="en-US" sz="1100" dirty="0">
                <a:solidFill>
                  <a:srgbClr val="006600"/>
                </a:solidFill>
                <a:latin typeface="HY강B" pitchFamily="18" charset="-127"/>
                <a:ea typeface="HY강B" pitchFamily="18" charset="-127"/>
              </a:rPr>
              <a:t>자원봉사는 자발적인 활동입니다</a:t>
            </a:r>
            <a:r>
              <a:rPr lang="en-US" altLang="ko-KR" sz="1100" dirty="0">
                <a:solidFill>
                  <a:srgbClr val="006600"/>
                </a:solidFill>
                <a:latin typeface="HY강B" pitchFamily="18" charset="-127"/>
                <a:ea typeface="HY강B" pitchFamily="18" charset="-127"/>
              </a:rPr>
              <a:t>.</a:t>
            </a:r>
            <a:endParaRPr lang="ko-KR" altLang="en-US" sz="1100" dirty="0">
              <a:solidFill>
                <a:srgbClr val="006600"/>
              </a:solidFill>
              <a:latin typeface="HY강B" pitchFamily="18" charset="-127"/>
              <a:ea typeface="HY강B" pitchFamily="18" charset="-127"/>
            </a:endParaRPr>
          </a:p>
          <a:p>
            <a:r>
              <a:rPr lang="ko-KR" altLang="en-US" sz="1100" dirty="0" smtClean="0">
                <a:latin typeface="HY강B" pitchFamily="18" charset="-127"/>
                <a:ea typeface="HY강B" pitchFamily="18" charset="-127"/>
              </a:rPr>
              <a:t>   이는 </a:t>
            </a:r>
            <a:r>
              <a:rPr lang="ko-KR" altLang="en-US" sz="1100" dirty="0">
                <a:latin typeface="HY강B" pitchFamily="18" charset="-127"/>
                <a:ea typeface="HY강B" pitchFamily="18" charset="-127"/>
              </a:rPr>
              <a:t>자발성이라고 하는데 강제적으로 하는 것이 아니라 스스로 원해서 하는 </a:t>
            </a:r>
            <a:r>
              <a:rPr lang="ko-KR" altLang="en-US" sz="1100" dirty="0" smtClean="0">
                <a:latin typeface="HY강B" pitchFamily="18" charset="-127"/>
                <a:ea typeface="HY강B" pitchFamily="18" charset="-127"/>
              </a:rPr>
              <a:t>활동 이어    </a:t>
            </a:r>
            <a:endParaRPr lang="en-US" altLang="ko-KR" sz="1100" dirty="0" smtClean="0">
              <a:latin typeface="HY강B" pitchFamily="18" charset="-127"/>
              <a:ea typeface="HY강B" pitchFamily="18" charset="-127"/>
            </a:endParaRPr>
          </a:p>
          <a:p>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야 </a:t>
            </a:r>
            <a:r>
              <a:rPr lang="ko-KR" altLang="en-US" sz="1100" dirty="0">
                <a:latin typeface="HY강B" pitchFamily="18" charset="-127"/>
                <a:ea typeface="HY강B" pitchFamily="18" charset="-127"/>
              </a:rPr>
              <a:t>한다는 것입니다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스스로 봉사활동의 필요성을 느끼고 자발적으로 활동을 </a:t>
            </a:r>
            <a:r>
              <a:rPr lang="ko-KR" altLang="en-US" sz="1100" dirty="0" smtClean="0">
                <a:latin typeface="HY강B" pitchFamily="18" charset="-127"/>
                <a:ea typeface="HY강B" pitchFamily="18" charset="-127"/>
              </a:rPr>
              <a:t>할 때 적극</a:t>
            </a:r>
            <a:endParaRPr lang="en-US" altLang="ko-KR" sz="1100" dirty="0" smtClean="0">
              <a:latin typeface="HY강B" pitchFamily="18" charset="-127"/>
              <a:ea typeface="HY강B" pitchFamily="18" charset="-127"/>
            </a:endParaRPr>
          </a:p>
          <a:p>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적이고 </a:t>
            </a:r>
            <a:r>
              <a:rPr lang="ko-KR" altLang="en-US" sz="1100" dirty="0">
                <a:latin typeface="HY강B" pitchFamily="18" charset="-127"/>
                <a:ea typeface="HY강B" pitchFamily="18" charset="-127"/>
              </a:rPr>
              <a:t>능동적인 자원봉사가 가능할 </a:t>
            </a:r>
            <a:r>
              <a:rPr lang="ko-KR" altLang="en-US" sz="1100" dirty="0" smtClean="0">
                <a:latin typeface="HY강B" pitchFamily="18" charset="-127"/>
                <a:ea typeface="HY강B" pitchFamily="18" charset="-127"/>
              </a:rPr>
              <a:t>것입니다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en-US" altLang="ko-KR" sz="1100" dirty="0" smtClean="0">
                <a:solidFill>
                  <a:srgbClr val="006600"/>
                </a:solidFill>
                <a:latin typeface="HY강B" pitchFamily="18" charset="-127"/>
                <a:ea typeface="HY강B" pitchFamily="18" charset="-127"/>
              </a:rPr>
              <a:t>2</a:t>
            </a:r>
            <a:r>
              <a:rPr lang="en-US" altLang="ko-KR" sz="1100" dirty="0">
                <a:solidFill>
                  <a:srgbClr val="006600"/>
                </a:solidFill>
                <a:latin typeface="HY강B" pitchFamily="18" charset="-127"/>
                <a:ea typeface="HY강B" pitchFamily="18" charset="-127"/>
              </a:rPr>
              <a:t>. </a:t>
            </a:r>
            <a:r>
              <a:rPr lang="ko-KR" altLang="en-US" sz="1100" dirty="0" smtClean="0">
                <a:solidFill>
                  <a:srgbClr val="006600"/>
                </a:solidFill>
                <a:latin typeface="HY강B" pitchFamily="18" charset="-127"/>
                <a:ea typeface="HY강B" pitchFamily="18" charset="-127"/>
              </a:rPr>
              <a:t>대가 없이 </a:t>
            </a:r>
            <a:r>
              <a:rPr lang="ko-KR" altLang="en-US" sz="1100" dirty="0">
                <a:solidFill>
                  <a:srgbClr val="006600"/>
                </a:solidFill>
                <a:latin typeface="HY강B" pitchFamily="18" charset="-127"/>
                <a:ea typeface="HY강B" pitchFamily="18" charset="-127"/>
              </a:rPr>
              <a:t>행하는 활동입니다</a:t>
            </a:r>
            <a:r>
              <a:rPr lang="en-US" altLang="ko-KR" sz="1100" dirty="0">
                <a:solidFill>
                  <a:srgbClr val="006600"/>
                </a:solidFill>
                <a:latin typeface="HY강B" pitchFamily="18" charset="-127"/>
                <a:ea typeface="HY강B" pitchFamily="18" charset="-127"/>
              </a:rPr>
              <a:t>.</a:t>
            </a:r>
            <a:endParaRPr lang="ko-KR" altLang="en-US" sz="1100" dirty="0">
              <a:solidFill>
                <a:srgbClr val="006600"/>
              </a:solidFill>
              <a:latin typeface="HY강B" pitchFamily="18" charset="-127"/>
              <a:ea typeface="HY강B" pitchFamily="18" charset="-127"/>
            </a:endParaRPr>
          </a:p>
          <a:p>
            <a:r>
              <a:rPr lang="ko-KR" altLang="en-US"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무 보수성 이라고 </a:t>
            </a:r>
            <a:r>
              <a:rPr lang="ko-KR" altLang="en-US" sz="1100" dirty="0">
                <a:latin typeface="HY강B" pitchFamily="18" charset="-127"/>
                <a:ea typeface="HY강B" pitchFamily="18" charset="-127"/>
              </a:rPr>
              <a:t>하는데 자원봉사활동은 아무런 물질적인 대가 없이 남 을 돕는 것으로 </a:t>
            </a:r>
            <a:r>
              <a:rPr lang="ko-KR" altLang="en-US" sz="1100" dirty="0" smtClean="0">
                <a:latin typeface="HY강B" pitchFamily="18" charset="-127"/>
                <a:ea typeface="HY강B" pitchFamily="18" charset="-127"/>
              </a:rPr>
              <a:t> </a:t>
            </a:r>
            <a:endParaRPr lang="en-US" altLang="ko-KR" sz="1100" dirty="0" smtClean="0">
              <a:latin typeface="HY강B" pitchFamily="18" charset="-127"/>
              <a:ea typeface="HY강B" pitchFamily="18" charset="-127"/>
            </a:endParaRPr>
          </a:p>
          <a:p>
            <a:r>
              <a:rPr lang="ko-KR" altLang="en-US" sz="1100" dirty="0" smtClean="0">
                <a:latin typeface="HY강B" pitchFamily="18" charset="-127"/>
                <a:ea typeface="HY강B" pitchFamily="18" charset="-127"/>
              </a:rPr>
              <a:t>  봉사활동에 </a:t>
            </a:r>
            <a:r>
              <a:rPr lang="ko-KR" altLang="en-US" sz="1100" dirty="0">
                <a:latin typeface="HY강B" pitchFamily="18" charset="-127"/>
                <a:ea typeface="HY강B" pitchFamily="18" charset="-127"/>
              </a:rPr>
              <a:t>따른 어떠한 금전적 보상이나 대가를 바라 지 않는 것입니다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en-US" altLang="ko-KR" sz="1100" dirty="0" smtClean="0">
                <a:solidFill>
                  <a:srgbClr val="006600"/>
                </a:solidFill>
                <a:latin typeface="HY강B" pitchFamily="18" charset="-127"/>
                <a:ea typeface="HY강B" pitchFamily="18" charset="-127"/>
              </a:rPr>
              <a:t>3</a:t>
            </a:r>
            <a:r>
              <a:rPr lang="en-US" altLang="ko-KR" sz="1100" dirty="0">
                <a:solidFill>
                  <a:srgbClr val="006600"/>
                </a:solidFill>
                <a:latin typeface="HY강B" pitchFamily="18" charset="-127"/>
                <a:ea typeface="HY강B" pitchFamily="18" charset="-127"/>
              </a:rPr>
              <a:t>. </a:t>
            </a:r>
            <a:r>
              <a:rPr lang="ko-KR" altLang="en-US" sz="1100" dirty="0">
                <a:solidFill>
                  <a:srgbClr val="006600"/>
                </a:solidFill>
                <a:latin typeface="HY강B" pitchFamily="18" charset="-127"/>
                <a:ea typeface="HY강B" pitchFamily="18" charset="-127"/>
              </a:rPr>
              <a:t>자원봉사는 다른 사람이나 사회의 선을 위해 활동하는 것입니다</a:t>
            </a:r>
            <a:r>
              <a:rPr lang="en-US" altLang="ko-KR" sz="1100" dirty="0">
                <a:solidFill>
                  <a:srgbClr val="006600"/>
                </a:solidFill>
                <a:latin typeface="HY강B" pitchFamily="18" charset="-127"/>
                <a:ea typeface="HY강B" pitchFamily="18" charset="-127"/>
              </a:rPr>
              <a:t>.</a:t>
            </a:r>
            <a:endParaRPr lang="ko-KR" altLang="en-US" sz="1100" dirty="0">
              <a:solidFill>
                <a:srgbClr val="006600"/>
              </a:solidFill>
              <a:latin typeface="HY강B" pitchFamily="18" charset="-127"/>
              <a:ea typeface="HY강B" pitchFamily="18" charset="-127"/>
            </a:endParaRPr>
          </a:p>
          <a:p>
            <a:r>
              <a:rPr lang="ko-KR" altLang="en-US" sz="1100" dirty="0" smtClean="0">
                <a:latin typeface="HY강B" pitchFamily="18" charset="-127"/>
                <a:ea typeface="HY강B" pitchFamily="18" charset="-127"/>
              </a:rPr>
              <a:t>   공익성이라고 </a:t>
            </a:r>
            <a:r>
              <a:rPr lang="ko-KR" altLang="en-US" sz="1100" dirty="0">
                <a:latin typeface="HY강B" pitchFamily="18" charset="-127"/>
                <a:ea typeface="HY강B" pitchFamily="18" charset="-127"/>
              </a:rPr>
              <a:t>하는데 자기만을 위한 활동이 아니라 다른 사람이나 사회 의 좋은 일 </a:t>
            </a:r>
            <a:r>
              <a:rPr lang="ko-KR" altLang="en-US" sz="1100" dirty="0" smtClean="0">
                <a:latin typeface="HY강B" pitchFamily="18" charset="-127"/>
                <a:ea typeface="HY강B" pitchFamily="18" charset="-127"/>
              </a:rPr>
              <a:t>선 </a:t>
            </a:r>
            <a:endParaRPr lang="en-US" altLang="ko-KR" sz="1100" dirty="0" smtClean="0">
              <a:latin typeface="HY강B" pitchFamily="18" charset="-127"/>
              <a:ea typeface="HY강B" pitchFamily="18" charset="-127"/>
            </a:endParaRPr>
          </a:p>
          <a:p>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한 </a:t>
            </a:r>
            <a:r>
              <a:rPr lang="ko-KR" altLang="en-US" sz="1100" dirty="0">
                <a:latin typeface="HY강B" pitchFamily="18" charset="-127"/>
                <a:ea typeface="HY강B" pitchFamily="18" charset="-127"/>
              </a:rPr>
              <a:t>일을 위하여 자기만을 위한 이기주의적인 활동이 아닌 헌신을 의미합니다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또한 다른 </a:t>
            </a:r>
            <a:r>
              <a:rPr lang="ko-KR" altLang="en-US" sz="1100" dirty="0" smtClean="0">
                <a:latin typeface="HY강B" pitchFamily="18" charset="-127"/>
                <a:ea typeface="HY강B" pitchFamily="18" charset="-127"/>
              </a:rPr>
              <a:t>  </a:t>
            </a:r>
            <a:endParaRPr lang="en-US" altLang="ko-KR" sz="1100" dirty="0" smtClean="0">
              <a:latin typeface="HY강B" pitchFamily="18" charset="-127"/>
              <a:ea typeface="HY강B" pitchFamily="18" charset="-127"/>
            </a:endParaRPr>
          </a:p>
          <a:p>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사람과 </a:t>
            </a:r>
            <a:r>
              <a:rPr lang="ko-KR" altLang="en-US" sz="1100" dirty="0">
                <a:latin typeface="HY강B" pitchFamily="18" charset="-127"/>
                <a:ea typeface="HY강B" pitchFamily="18" charset="-127"/>
              </a:rPr>
              <a:t>공존하면서 행복을 만들어 가는 활동인 것입니다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en-US" altLang="ko-KR" sz="1100" dirty="0" smtClean="0">
                <a:solidFill>
                  <a:srgbClr val="006600"/>
                </a:solidFill>
                <a:latin typeface="HY강B" pitchFamily="18" charset="-127"/>
                <a:ea typeface="HY강B" pitchFamily="18" charset="-127"/>
              </a:rPr>
              <a:t>4</a:t>
            </a:r>
            <a:r>
              <a:rPr lang="en-US" altLang="ko-KR" sz="1100" dirty="0">
                <a:solidFill>
                  <a:srgbClr val="006600"/>
                </a:solidFill>
                <a:latin typeface="HY강B" pitchFamily="18" charset="-127"/>
                <a:ea typeface="HY강B" pitchFamily="18" charset="-127"/>
              </a:rPr>
              <a:t>. </a:t>
            </a:r>
            <a:r>
              <a:rPr lang="ko-KR" altLang="en-US" sz="1100" dirty="0">
                <a:solidFill>
                  <a:srgbClr val="006600"/>
                </a:solidFill>
                <a:latin typeface="HY강B" pitchFamily="18" charset="-127"/>
                <a:ea typeface="HY강B" pitchFamily="18" charset="-127"/>
              </a:rPr>
              <a:t>자원봉사는 지속성이 요구되는 봉사활동입니다</a:t>
            </a:r>
            <a:r>
              <a:rPr lang="en-US" altLang="ko-KR" sz="1100" dirty="0">
                <a:solidFill>
                  <a:srgbClr val="006600"/>
                </a:solidFill>
                <a:latin typeface="HY강B" pitchFamily="18" charset="-127"/>
                <a:ea typeface="HY강B" pitchFamily="18" charset="-127"/>
              </a:rPr>
              <a:t>. </a:t>
            </a:r>
            <a:endParaRPr lang="ko-KR" altLang="en-US" sz="1100" dirty="0">
              <a:solidFill>
                <a:srgbClr val="006600"/>
              </a:solidFill>
              <a:latin typeface="HY강B" pitchFamily="18" charset="-127"/>
              <a:ea typeface="HY강B" pitchFamily="18" charset="-127"/>
            </a:endParaRPr>
          </a:p>
          <a:p>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지속성</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계획성이라고 하는데 진정한 의미의 자원봉사는 일시적이며</a:t>
            </a:r>
            <a:r>
              <a:rPr lang="en-US" altLang="ko-KR" sz="1100" dirty="0">
                <a:latin typeface="HY강B" pitchFamily="18" charset="-127"/>
                <a:ea typeface="HY강B" pitchFamily="18" charset="-127"/>
              </a:rPr>
              <a:t>, </a:t>
            </a:r>
            <a:r>
              <a:rPr lang="ko-KR" altLang="en-US" sz="1100" dirty="0" smtClean="0">
                <a:latin typeface="HY강B" pitchFamily="18" charset="-127"/>
                <a:ea typeface="HY강B" pitchFamily="18" charset="-127"/>
              </a:rPr>
              <a:t>즉흥적으로 </a:t>
            </a:r>
            <a:r>
              <a:rPr lang="ko-KR" altLang="en-US" sz="1100" dirty="0">
                <a:latin typeface="HY강B" pitchFamily="18" charset="-127"/>
                <a:ea typeface="HY강B" pitchFamily="18" charset="-127"/>
              </a:rPr>
              <a:t>하는 </a:t>
            </a:r>
            <a:endParaRPr lang="en-US" altLang="ko-KR" sz="1100" dirty="0" smtClean="0">
              <a:latin typeface="HY강B" pitchFamily="18" charset="-127"/>
              <a:ea typeface="HY강B" pitchFamily="18" charset="-127"/>
            </a:endParaRPr>
          </a:p>
          <a:p>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것이 </a:t>
            </a:r>
            <a:r>
              <a:rPr lang="ko-KR" altLang="en-US" sz="1100" dirty="0">
                <a:latin typeface="HY강B" pitchFamily="18" charset="-127"/>
                <a:ea typeface="HY강B" pitchFamily="18" charset="-127"/>
              </a:rPr>
              <a:t>아니라 꾸준히 지속되어야 하며</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우연히 감정적인 것이 아니라 계획적이며 </a:t>
            </a:r>
            <a:r>
              <a:rPr lang="ko-KR" altLang="en-US" sz="1100" dirty="0" smtClean="0">
                <a:latin typeface="HY강B" pitchFamily="18" charset="-127"/>
                <a:ea typeface="HY강B" pitchFamily="18" charset="-127"/>
              </a:rPr>
              <a:t>지속적</a:t>
            </a:r>
            <a:endParaRPr lang="en-US" altLang="ko-KR" sz="1100" dirty="0" smtClean="0">
              <a:latin typeface="HY강B" pitchFamily="18" charset="-127"/>
              <a:ea typeface="HY강B" pitchFamily="18" charset="-127"/>
            </a:endParaRPr>
          </a:p>
          <a:p>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으로 </a:t>
            </a:r>
            <a:r>
              <a:rPr lang="ko-KR" altLang="en-US" sz="1100" dirty="0">
                <a:latin typeface="HY강B" pitchFamily="18" charset="-127"/>
                <a:ea typeface="HY강B" pitchFamily="18" charset="-127"/>
              </a:rPr>
              <a:t>행해야 </a:t>
            </a:r>
            <a:r>
              <a:rPr lang="ko-KR" altLang="en-US" sz="1100" dirty="0" smtClean="0">
                <a:latin typeface="HY강B" pitchFamily="18" charset="-127"/>
                <a:ea typeface="HY강B" pitchFamily="18" charset="-127"/>
              </a:rPr>
              <a:t>합니다</a:t>
            </a:r>
            <a:r>
              <a:rPr lang="en-US" altLang="ko-KR" sz="1100" dirty="0" smtClean="0">
                <a:latin typeface="HY강B" pitchFamily="18" charset="-127"/>
                <a:ea typeface="HY강B" pitchFamily="18" charset="-127"/>
              </a:rPr>
              <a:t>.</a:t>
            </a:r>
            <a:endParaRPr lang="ko-KR" altLang="en-US" sz="1100" dirty="0">
              <a:latin typeface="HY강B" pitchFamily="18" charset="-127"/>
              <a:ea typeface="HY강B" pitchFamily="18" charset="-127"/>
            </a:endParaRPr>
          </a:p>
          <a:p>
            <a:endParaRPr lang="ko-KR" altLang="en-US" sz="1100" dirty="0">
              <a:latin typeface="HY강B" pitchFamily="18" charset="-127"/>
              <a:ea typeface="HY강B" pitchFamily="18" charset="-127"/>
            </a:endParaRPr>
          </a:p>
        </p:txBody>
      </p:sp>
      <p:sp>
        <p:nvSpPr>
          <p:cNvPr id="8" name="TextBox 7"/>
          <p:cNvSpPr txBox="1"/>
          <p:nvPr/>
        </p:nvSpPr>
        <p:spPr>
          <a:xfrm>
            <a:off x="476672" y="5220072"/>
            <a:ext cx="5886691" cy="276999"/>
          </a:xfrm>
          <a:prstGeom prst="rect">
            <a:avLst/>
          </a:prstGeom>
          <a:noFill/>
        </p:spPr>
        <p:txBody>
          <a:bodyPr wrap="square" rtlCol="0">
            <a:spAutoFit/>
          </a:bodyPr>
          <a:lstStyle/>
          <a:p>
            <a:r>
              <a:rPr lang="ko-KR" altLang="en-US" sz="1200" b="1" dirty="0" smtClean="0">
                <a:solidFill>
                  <a:srgbClr val="0000FF"/>
                </a:solidFill>
                <a:latin typeface="HY강B" pitchFamily="18" charset="-127"/>
                <a:ea typeface="HY강B" pitchFamily="18" charset="-127"/>
              </a:rPr>
              <a:t>▣ 자원봉사 활동은 왜 필요할까요</a:t>
            </a:r>
            <a:r>
              <a:rPr lang="en-US" altLang="ko-KR" sz="1200" b="1" dirty="0" smtClean="0">
                <a:solidFill>
                  <a:srgbClr val="0000FF"/>
                </a:solidFill>
                <a:latin typeface="HY강B" pitchFamily="18" charset="-127"/>
                <a:ea typeface="HY강B" pitchFamily="18" charset="-127"/>
              </a:rPr>
              <a:t>?</a:t>
            </a:r>
            <a:endParaRPr lang="ko-KR" altLang="en-US" sz="1200" b="1" dirty="0">
              <a:solidFill>
                <a:srgbClr val="0000FF"/>
              </a:solidFill>
              <a:latin typeface="HY강B" pitchFamily="18" charset="-127"/>
              <a:ea typeface="HY강B" pitchFamily="18" charset="-127"/>
            </a:endParaRPr>
          </a:p>
        </p:txBody>
      </p:sp>
      <p:sp>
        <p:nvSpPr>
          <p:cNvPr id="9" name="TextBox 8"/>
          <p:cNvSpPr txBox="1"/>
          <p:nvPr/>
        </p:nvSpPr>
        <p:spPr>
          <a:xfrm>
            <a:off x="548680" y="5508104"/>
            <a:ext cx="5760640" cy="3477875"/>
          </a:xfrm>
          <a:prstGeom prst="rect">
            <a:avLst/>
          </a:prstGeom>
          <a:noFill/>
        </p:spPr>
        <p:txBody>
          <a:bodyPr wrap="square" rtlCol="0">
            <a:spAutoFit/>
          </a:bodyPr>
          <a:lstStyle/>
          <a:p>
            <a:pPr marL="228600" indent="-228600">
              <a:buAutoNum type="arabicPeriod"/>
            </a:pPr>
            <a:r>
              <a:rPr lang="ko-KR" altLang="en-US" sz="1100" dirty="0" smtClean="0">
                <a:latin typeface="HY강B" pitchFamily="18" charset="-127"/>
                <a:ea typeface="HY강B" pitchFamily="18" charset="-127"/>
              </a:rPr>
              <a:t>학교에서 </a:t>
            </a:r>
            <a:r>
              <a:rPr lang="ko-KR" altLang="en-US" sz="1100" dirty="0">
                <a:latin typeface="HY강B" pitchFamily="18" charset="-127"/>
                <a:ea typeface="HY강B" pitchFamily="18" charset="-127"/>
              </a:rPr>
              <a:t>배우는 국어</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수학</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영어 등의 과목에만 국한되지 않는 경험의 폭을 넓힐 수 </a:t>
            </a:r>
            <a:r>
              <a:rPr lang="ko-KR" altLang="en-US" sz="1100" dirty="0" smtClean="0">
                <a:latin typeface="HY강B" pitchFamily="18" charset="-127"/>
                <a:ea typeface="HY강B" pitchFamily="18" charset="-127"/>
              </a:rPr>
              <a:t>있습니다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사회봉사나 환경보호등과 같은 전혀 새로운 일 들을 접할 수 있는 기회를 갖게 됩니다</a:t>
            </a:r>
            <a:r>
              <a:rPr lang="en-US" altLang="ko-KR" sz="1100" dirty="0" smtClean="0">
                <a:latin typeface="HY강B" pitchFamily="18" charset="-127"/>
                <a:ea typeface="HY강B" pitchFamily="18" charset="-127"/>
              </a:rPr>
              <a:t>.</a:t>
            </a:r>
          </a:p>
          <a:p>
            <a:pPr marL="228600" indent="-228600"/>
            <a:endParaRPr lang="ko-KR" altLang="en-US" sz="1100" dirty="0">
              <a:latin typeface="HY강B" pitchFamily="18" charset="-127"/>
              <a:ea typeface="HY강B" pitchFamily="18" charset="-127"/>
            </a:endParaRPr>
          </a:p>
          <a:p>
            <a:r>
              <a:rPr lang="en-US" altLang="ko-KR" sz="1100" dirty="0">
                <a:latin typeface="HY강B" pitchFamily="18" charset="-127"/>
                <a:ea typeface="HY강B" pitchFamily="18" charset="-127"/>
              </a:rPr>
              <a:t>2.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다양하고 </a:t>
            </a:r>
            <a:r>
              <a:rPr lang="ko-KR" altLang="en-US" sz="1100" dirty="0">
                <a:latin typeface="HY강B" pitchFamily="18" charset="-127"/>
                <a:ea typeface="HY강B" pitchFamily="18" charset="-127"/>
              </a:rPr>
              <a:t>많은 친구를 사귈 수 있습니다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흥미와 관심을 갖는 분야에서 같은 생각하고 </a:t>
            </a:r>
            <a:r>
              <a:rPr lang="ko-KR" altLang="en-US" sz="1100" dirty="0" smtClean="0">
                <a:latin typeface="HY강B" pitchFamily="18" charset="-127"/>
                <a:ea typeface="HY강B" pitchFamily="18" charset="-127"/>
              </a:rPr>
              <a:t> </a:t>
            </a:r>
            <a:endParaRPr lang="en-US" altLang="ko-KR" sz="1100" dirty="0" smtClean="0">
              <a:latin typeface="HY강B" pitchFamily="18" charset="-127"/>
              <a:ea typeface="HY강B" pitchFamily="18" charset="-127"/>
            </a:endParaRPr>
          </a:p>
          <a:p>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도울 </a:t>
            </a:r>
            <a:r>
              <a:rPr lang="ko-KR" altLang="en-US" sz="1100" dirty="0">
                <a:latin typeface="HY강B" pitchFamily="18" charset="-127"/>
                <a:ea typeface="HY강B" pitchFamily="18" charset="-127"/>
              </a:rPr>
              <a:t>수 있는 친구들을 사귈 수 있습니다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en-US" altLang="ko-KR" sz="1100" dirty="0" smtClean="0">
                <a:latin typeface="HY강B" pitchFamily="18" charset="-127"/>
                <a:ea typeface="HY강B" pitchFamily="18" charset="-127"/>
              </a:rPr>
              <a:t>3</a:t>
            </a: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사람을 </a:t>
            </a:r>
            <a:r>
              <a:rPr lang="ko-KR" altLang="en-US" sz="1100" dirty="0">
                <a:latin typeface="HY강B" pitchFamily="18" charset="-127"/>
                <a:ea typeface="HY강B" pitchFamily="18" charset="-127"/>
              </a:rPr>
              <a:t>대하고 만날 때 자신감을 가질 수 있습니다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항상 만나는 </a:t>
            </a:r>
            <a:r>
              <a:rPr lang="ko-KR" altLang="en-US" sz="1100" dirty="0" smtClean="0">
                <a:latin typeface="HY강B" pitchFamily="18" charset="-127"/>
                <a:ea typeface="HY강B" pitchFamily="18" charset="-127"/>
              </a:rPr>
              <a:t>또래친구들과의 관 </a:t>
            </a:r>
            <a:endParaRPr lang="en-US" altLang="ko-KR" sz="1100" dirty="0" smtClean="0">
              <a:latin typeface="HY강B" pitchFamily="18" charset="-127"/>
              <a:ea typeface="HY강B" pitchFamily="18" charset="-127"/>
            </a:endParaRPr>
          </a:p>
          <a:p>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계도 </a:t>
            </a:r>
            <a:r>
              <a:rPr lang="ko-KR" altLang="en-US" sz="1100" dirty="0">
                <a:latin typeface="HY강B" pitchFamily="18" charset="-127"/>
                <a:ea typeface="HY강B" pitchFamily="18" charset="-127"/>
              </a:rPr>
              <a:t>중요하지만 나이 많은 어른들에서부터 간난아이에 </a:t>
            </a:r>
            <a:r>
              <a:rPr lang="ko-KR" altLang="en-US" sz="1100" dirty="0" smtClean="0">
                <a:latin typeface="HY강B" pitchFamily="18" charset="-127"/>
                <a:ea typeface="HY강B" pitchFamily="18" charset="-127"/>
              </a:rPr>
              <a:t>이르기 </a:t>
            </a:r>
            <a:r>
              <a:rPr lang="ko-KR" altLang="en-US" sz="1100" dirty="0">
                <a:latin typeface="HY강B" pitchFamily="18" charset="-127"/>
                <a:ea typeface="HY강B" pitchFamily="18" charset="-127"/>
              </a:rPr>
              <a:t>까지 자원봉사의 </a:t>
            </a:r>
            <a:r>
              <a:rPr lang="ko-KR" altLang="en-US" sz="1100" dirty="0" smtClean="0">
                <a:latin typeface="HY강B" pitchFamily="18" charset="-127"/>
                <a:ea typeface="HY강B" pitchFamily="18" charset="-127"/>
              </a:rPr>
              <a:t>대상 </a:t>
            </a:r>
            <a:endParaRPr lang="en-US" altLang="ko-KR" sz="1100" dirty="0" smtClean="0">
              <a:latin typeface="HY강B" pitchFamily="18" charset="-127"/>
              <a:ea typeface="HY강B" pitchFamily="18" charset="-127"/>
            </a:endParaRPr>
          </a:p>
          <a:p>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은 </a:t>
            </a:r>
            <a:r>
              <a:rPr lang="ko-KR" altLang="en-US" sz="1100" dirty="0">
                <a:latin typeface="HY강B" pitchFamily="18" charset="-127"/>
                <a:ea typeface="HY강B" pitchFamily="18" charset="-127"/>
              </a:rPr>
              <a:t>다양하므로 스스로 자신감을 가질 수 </a:t>
            </a:r>
            <a:r>
              <a:rPr lang="ko-KR" altLang="en-US" sz="1100" dirty="0" smtClean="0">
                <a:latin typeface="HY강B" pitchFamily="18" charset="-127"/>
                <a:ea typeface="HY강B" pitchFamily="18" charset="-127"/>
              </a:rPr>
              <a:t>있습니다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endParaRPr lang="en-US" altLang="ko-KR" sz="1100" dirty="0" smtClean="0">
              <a:latin typeface="HY강B" pitchFamily="18" charset="-127"/>
              <a:ea typeface="HY강B" pitchFamily="18" charset="-127"/>
            </a:endParaRPr>
          </a:p>
          <a:p>
            <a:r>
              <a:rPr lang="en-US" altLang="ko-KR" sz="1100" dirty="0" smtClean="0">
                <a:latin typeface="HY강B" pitchFamily="18" charset="-127"/>
                <a:ea typeface="HY강B" pitchFamily="18" charset="-127"/>
              </a:rPr>
              <a:t>4</a:t>
            </a: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다른 </a:t>
            </a:r>
            <a:r>
              <a:rPr lang="ko-KR" altLang="en-US" sz="1100" dirty="0">
                <a:latin typeface="HY강B" pitchFamily="18" charset="-127"/>
                <a:ea typeface="HY강B" pitchFamily="18" charset="-127"/>
              </a:rPr>
              <a:t>사람을 위한 자원봉사는 자기만을 위한 이기적인 것이 아니기 때문 에 건전 하고 </a:t>
            </a:r>
            <a:r>
              <a:rPr lang="ko-KR" altLang="en-US" sz="1100" dirty="0" smtClean="0">
                <a:latin typeface="HY강B" pitchFamily="18" charset="-127"/>
                <a:ea typeface="HY강B" pitchFamily="18" charset="-127"/>
              </a:rPr>
              <a:t>  </a:t>
            </a:r>
            <a:endParaRPr lang="en-US" altLang="ko-KR" sz="1100" dirty="0" smtClean="0">
              <a:latin typeface="HY강B" pitchFamily="18" charset="-127"/>
              <a:ea typeface="HY강B" pitchFamily="18" charset="-127"/>
            </a:endParaRPr>
          </a:p>
          <a:p>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아름다운 </a:t>
            </a:r>
            <a:r>
              <a:rPr lang="ko-KR" altLang="en-US" sz="1100" dirty="0">
                <a:latin typeface="HY강B" pitchFamily="18" charset="-127"/>
                <a:ea typeface="HY강B" pitchFamily="18" charset="-127"/>
              </a:rPr>
              <a:t>마음 즉</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건전한 인격을 만들어 가게 합니다</a:t>
            </a:r>
            <a:r>
              <a:rPr lang="en-US" altLang="ko-KR" sz="1100" dirty="0">
                <a:latin typeface="HY강B" pitchFamily="18" charset="-127"/>
                <a:ea typeface="HY강B" pitchFamily="18" charset="-127"/>
              </a:rPr>
              <a:t>. </a:t>
            </a:r>
            <a:endParaRPr lang="en-US" altLang="ko-KR" sz="1100" dirty="0" smtClean="0">
              <a:latin typeface="HY강B" pitchFamily="18" charset="-127"/>
              <a:ea typeface="HY강B" pitchFamily="18" charset="-127"/>
            </a:endParaRPr>
          </a:p>
          <a:p>
            <a:endParaRPr lang="ko-KR" altLang="en-US" sz="1100" dirty="0">
              <a:latin typeface="HY강B" pitchFamily="18" charset="-127"/>
              <a:ea typeface="HY강B" pitchFamily="18" charset="-127"/>
            </a:endParaRPr>
          </a:p>
          <a:p>
            <a:pPr marL="228600" indent="-228600">
              <a:buAutoNum type="arabicPeriod" startAt="5"/>
            </a:pPr>
            <a:r>
              <a:rPr lang="ko-KR" altLang="en-US" sz="1100" dirty="0" smtClean="0">
                <a:latin typeface="HY강B" pitchFamily="18" charset="-127"/>
                <a:ea typeface="HY강B" pitchFamily="18" charset="-127"/>
              </a:rPr>
              <a:t>학교에서 </a:t>
            </a:r>
            <a:r>
              <a:rPr lang="ko-KR" altLang="en-US" sz="1100" dirty="0">
                <a:latin typeface="HY강B" pitchFamily="18" charset="-127"/>
                <a:ea typeface="HY강B" pitchFamily="18" charset="-127"/>
              </a:rPr>
              <a:t>배운 것은 자원봉사라는 터전에서 실천함으로 응용력과 </a:t>
            </a:r>
            <a:r>
              <a:rPr lang="ko-KR" altLang="en-US" sz="1100" dirty="0" smtClean="0">
                <a:latin typeface="HY강B" pitchFamily="18" charset="-127"/>
                <a:ea typeface="HY강B" pitchFamily="18" charset="-127"/>
              </a:rPr>
              <a:t>창의력을 </a:t>
            </a:r>
            <a:r>
              <a:rPr lang="ko-KR" altLang="en-US" sz="1100" dirty="0">
                <a:latin typeface="HY강B" pitchFamily="18" charset="-127"/>
                <a:ea typeface="HY강B" pitchFamily="18" charset="-127"/>
              </a:rPr>
              <a:t>키울 수 </a:t>
            </a:r>
            <a:endParaRPr lang="en-US" altLang="ko-KR" sz="1100" dirty="0" smtClean="0">
              <a:latin typeface="HY강B" pitchFamily="18" charset="-127"/>
              <a:ea typeface="HY강B" pitchFamily="18" charset="-127"/>
            </a:endParaRPr>
          </a:p>
          <a:p>
            <a:pPr marL="228600" indent="-228600"/>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있습니다</a:t>
            </a:r>
            <a:r>
              <a:rPr lang="en-US" altLang="ko-KR" sz="1100" dirty="0" smtClean="0">
                <a:latin typeface="HY강B" pitchFamily="18" charset="-127"/>
                <a:ea typeface="HY강B" pitchFamily="18" charset="-127"/>
              </a:rPr>
              <a:t>.</a:t>
            </a:r>
          </a:p>
          <a:p>
            <a:pPr marL="228600" indent="-228600"/>
            <a:endParaRPr lang="ko-KR" altLang="en-US" sz="1100" dirty="0">
              <a:latin typeface="HY강B" pitchFamily="18" charset="-127"/>
              <a:ea typeface="HY강B" pitchFamily="18" charset="-127"/>
            </a:endParaRPr>
          </a:p>
          <a:p>
            <a:pPr marL="228600" indent="-228600">
              <a:buAutoNum type="arabicPeriod" startAt="6"/>
            </a:pPr>
            <a:r>
              <a:rPr lang="ko-KR" altLang="en-US" sz="1100" dirty="0" smtClean="0">
                <a:latin typeface="HY강B" pitchFamily="18" charset="-127"/>
                <a:ea typeface="HY강B" pitchFamily="18" charset="-127"/>
              </a:rPr>
              <a:t>자원봉사는 </a:t>
            </a:r>
            <a:r>
              <a:rPr lang="ko-KR" altLang="en-US" sz="1100" dirty="0">
                <a:latin typeface="HY강B" pitchFamily="18" charset="-127"/>
                <a:ea typeface="HY강B" pitchFamily="18" charset="-127"/>
              </a:rPr>
              <a:t>타인에게 행하는 것이므로 이를 통해서 공동체 의식이나 </a:t>
            </a:r>
            <a:r>
              <a:rPr lang="ko-KR" altLang="en-US" sz="1100" dirty="0" smtClean="0">
                <a:latin typeface="HY강B" pitchFamily="18" charset="-127"/>
                <a:ea typeface="HY강B" pitchFamily="18" charset="-127"/>
              </a:rPr>
              <a:t>민주시민으로  </a:t>
            </a:r>
            <a:endParaRPr lang="en-US" altLang="ko-KR" sz="1100" dirty="0" smtClean="0">
              <a:latin typeface="HY강B" pitchFamily="18" charset="-127"/>
              <a:ea typeface="HY강B" pitchFamily="18" charset="-127"/>
            </a:endParaRPr>
          </a:p>
          <a:p>
            <a:pPr marL="228600" indent="-228600"/>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서</a:t>
            </a:r>
            <a:r>
              <a:rPr lang="ko-KR" altLang="en-US" sz="1100" dirty="0" smtClean="0">
                <a:latin typeface="HY강B" pitchFamily="18" charset="-127"/>
                <a:ea typeface="HY강B" pitchFamily="18" charset="-127"/>
              </a:rPr>
              <a:t>의 </a:t>
            </a:r>
            <a:r>
              <a:rPr lang="ko-KR" altLang="en-US" sz="1100" dirty="0">
                <a:latin typeface="HY강B" pitchFamily="18" charset="-127"/>
                <a:ea typeface="HY강B" pitchFamily="18" charset="-127"/>
              </a:rPr>
              <a:t>주인의식을 </a:t>
            </a:r>
            <a:r>
              <a:rPr lang="ko-KR" altLang="en-US" sz="1100" dirty="0" smtClean="0">
                <a:latin typeface="HY강B" pitchFamily="18" charset="-127"/>
                <a:ea typeface="HY강B" pitchFamily="18" charset="-127"/>
              </a:rPr>
              <a:t>갖게 하는 </a:t>
            </a:r>
            <a:r>
              <a:rPr lang="ko-KR" altLang="en-US" sz="1100" dirty="0">
                <a:latin typeface="HY강B" pitchFamily="18" charset="-127"/>
                <a:ea typeface="HY강B" pitchFamily="18" charset="-127"/>
              </a:rPr>
              <a:t>계기가 되어 이를 가꾸어 나가는 밑바탕이 됩니다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endParaRPr lang="ko-KR" altLang="en-US" sz="1100" dirty="0">
              <a:latin typeface="HY강B" pitchFamily="18" charset="-127"/>
              <a:ea typeface="HY강B" pitchFamily="18" charset="-127"/>
            </a:endParaRPr>
          </a:p>
        </p:txBody>
      </p:sp>
      <p:sp>
        <p:nvSpPr>
          <p:cNvPr id="10" name="슬라이드 번호 개체 틀 9"/>
          <p:cNvSpPr>
            <a:spLocks noGrp="1"/>
          </p:cNvSpPr>
          <p:nvPr>
            <p:ph type="sldNum" sz="quarter" idx="12"/>
          </p:nvPr>
        </p:nvSpPr>
        <p:spPr/>
        <p:txBody>
          <a:bodyPr/>
          <a:lstStyle/>
          <a:p>
            <a:fld id="{FB5D2FAA-0FDA-409F-89F0-564FE270511B}" type="slidenum">
              <a:rPr lang="ko-KR" altLang="en-US" smtClean="0"/>
              <a:pPr/>
              <a:t>4</a:t>
            </a:fld>
            <a:endParaRPr lang="ko-KR"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19740" y="2134761"/>
            <a:ext cx="5886691" cy="276999"/>
          </a:xfrm>
          <a:prstGeom prst="rect">
            <a:avLst/>
          </a:prstGeom>
          <a:noFill/>
        </p:spPr>
        <p:txBody>
          <a:bodyPr wrap="square" rtlCol="0">
            <a:spAutoFit/>
          </a:bodyPr>
          <a:lstStyle/>
          <a:p>
            <a:r>
              <a:rPr lang="ko-KR" altLang="en-US" sz="1200" b="1" dirty="0" smtClean="0">
                <a:solidFill>
                  <a:srgbClr val="0000FF"/>
                </a:solidFill>
                <a:latin typeface="HY강B" pitchFamily="18" charset="-127"/>
                <a:ea typeface="HY강B" pitchFamily="18" charset="-127"/>
              </a:rPr>
              <a:t>▣ 자원봉사자는 어떠한 자세로 자원봉사 활동에 임해야 할까요</a:t>
            </a:r>
            <a:r>
              <a:rPr lang="en-US" altLang="ko-KR" sz="1200" b="1" dirty="0" smtClean="0">
                <a:solidFill>
                  <a:srgbClr val="0000FF"/>
                </a:solidFill>
                <a:latin typeface="HY강B" pitchFamily="18" charset="-127"/>
                <a:ea typeface="HY강B" pitchFamily="18" charset="-127"/>
              </a:rPr>
              <a:t>?</a:t>
            </a:r>
            <a:endParaRPr lang="ko-KR" altLang="en-US" sz="1200" b="1" dirty="0">
              <a:solidFill>
                <a:srgbClr val="0000FF"/>
              </a:solidFill>
              <a:latin typeface="HY강B" pitchFamily="18" charset="-127"/>
              <a:ea typeface="HY강B" pitchFamily="18" charset="-127"/>
            </a:endParaRPr>
          </a:p>
        </p:txBody>
      </p:sp>
      <p:sp>
        <p:nvSpPr>
          <p:cNvPr id="9" name="TextBox 8"/>
          <p:cNvSpPr txBox="1"/>
          <p:nvPr/>
        </p:nvSpPr>
        <p:spPr>
          <a:xfrm>
            <a:off x="546353" y="990471"/>
            <a:ext cx="5760640" cy="1277273"/>
          </a:xfrm>
          <a:prstGeom prst="rect">
            <a:avLst/>
          </a:prstGeom>
          <a:noFill/>
        </p:spPr>
        <p:txBody>
          <a:bodyPr wrap="square" rtlCol="0">
            <a:spAutoFit/>
          </a:bodyPr>
          <a:lstStyle/>
          <a:p>
            <a:pPr marL="228600" indent="-228600">
              <a:buAutoNum type="arabicPeriod" startAt="7"/>
            </a:pPr>
            <a:r>
              <a:rPr lang="ko-KR" altLang="en-US" sz="1100" dirty="0" smtClean="0">
                <a:latin typeface="HY강B" pitchFamily="18" charset="-127"/>
                <a:ea typeface="HY강B" pitchFamily="18" charset="-127"/>
              </a:rPr>
              <a:t>자원봉사는 </a:t>
            </a:r>
            <a:r>
              <a:rPr lang="ko-KR" altLang="en-US" sz="1100" dirty="0">
                <a:latin typeface="HY강B" pitchFamily="18" charset="-127"/>
                <a:ea typeface="HY강B" pitchFamily="18" charset="-127"/>
              </a:rPr>
              <a:t>다양한 현장의 사람이나 일과 부딪히게 됨으로 자신의 적성 을 발견하고 </a:t>
            </a:r>
            <a:endParaRPr lang="en-US" altLang="ko-KR" sz="1100" dirty="0" smtClean="0">
              <a:latin typeface="HY강B" pitchFamily="18" charset="-127"/>
              <a:ea typeface="HY강B" pitchFamily="18" charset="-127"/>
            </a:endParaRPr>
          </a:p>
          <a:p>
            <a:pPr marL="228600" indent="-228600"/>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새로운 </a:t>
            </a:r>
            <a:r>
              <a:rPr lang="ko-KR" altLang="en-US" sz="1100" dirty="0">
                <a:latin typeface="HY강B" pitchFamily="18" charset="-127"/>
                <a:ea typeface="HY강B" pitchFamily="18" charset="-127"/>
              </a:rPr>
              <a:t>기술을 습득 발전시키며</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자신의 진료를 결정하는 중요한 정보를 얻을 수 있습니다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marL="228600" indent="-228600">
              <a:buAutoNum type="arabicPeriod" startAt="8"/>
            </a:pPr>
            <a:r>
              <a:rPr lang="ko-KR" altLang="en-US" sz="1100" dirty="0" smtClean="0">
                <a:latin typeface="HY강B" pitchFamily="18" charset="-127"/>
                <a:ea typeface="HY강B" pitchFamily="18" charset="-127"/>
              </a:rPr>
              <a:t>자원봉사는 </a:t>
            </a:r>
            <a:r>
              <a:rPr lang="ko-KR" altLang="en-US" sz="1100" dirty="0">
                <a:latin typeface="HY강B" pitchFamily="18" charset="-127"/>
                <a:ea typeface="HY강B" pitchFamily="18" charset="-127"/>
              </a:rPr>
              <a:t>자발적으로 취미나 흥미가 있는 분야를 선택함으로써 </a:t>
            </a:r>
            <a:r>
              <a:rPr lang="ko-KR" altLang="en-US" sz="1100" dirty="0" smtClean="0">
                <a:latin typeface="HY강B" pitchFamily="18" charset="-127"/>
                <a:ea typeface="HY강B" pitchFamily="18" charset="-127"/>
              </a:rPr>
              <a:t>즐겁게 </a:t>
            </a:r>
            <a:r>
              <a:rPr lang="ko-KR" altLang="en-US" sz="1100" dirty="0">
                <a:latin typeface="HY강B" pitchFamily="18" charset="-127"/>
                <a:ea typeface="HY강B" pitchFamily="18" charset="-127"/>
              </a:rPr>
              <a:t>사회에 </a:t>
            </a:r>
            <a:r>
              <a:rPr lang="ko-KR" altLang="en-US" sz="1100" dirty="0" smtClean="0">
                <a:latin typeface="HY강B" pitchFamily="18" charset="-127"/>
                <a:ea typeface="HY강B" pitchFamily="18" charset="-127"/>
              </a:rPr>
              <a:t>공헌</a:t>
            </a:r>
            <a:endParaRPr lang="en-US" altLang="ko-KR" sz="1100" dirty="0" smtClean="0">
              <a:latin typeface="HY강B" pitchFamily="18" charset="-127"/>
              <a:ea typeface="HY강B" pitchFamily="18" charset="-127"/>
            </a:endParaRPr>
          </a:p>
          <a:p>
            <a:pPr marL="228600" indent="-228600"/>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하고 </a:t>
            </a:r>
            <a:r>
              <a:rPr lang="ko-KR" altLang="en-US" sz="1100" dirty="0">
                <a:latin typeface="HY강B" pitchFamily="18" charset="-127"/>
                <a:ea typeface="HY강B" pitchFamily="18" charset="-127"/>
              </a:rPr>
              <a:t>스스로에게 기쁨이 되는 즐거운 봉사활동이 될 수 있습니다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endParaRPr lang="ko-KR" altLang="en-US" sz="1100" dirty="0">
              <a:latin typeface="HY강B" pitchFamily="18" charset="-127"/>
              <a:ea typeface="HY강B" pitchFamily="18" charset="-127"/>
            </a:endParaRPr>
          </a:p>
          <a:p>
            <a:endParaRPr lang="ko-KR" altLang="en-US" sz="1100" dirty="0">
              <a:latin typeface="HY강B" pitchFamily="18" charset="-127"/>
              <a:ea typeface="HY강B" pitchFamily="18" charset="-127"/>
            </a:endParaRPr>
          </a:p>
        </p:txBody>
      </p:sp>
      <p:sp>
        <p:nvSpPr>
          <p:cNvPr id="10" name="TextBox 9"/>
          <p:cNvSpPr txBox="1"/>
          <p:nvPr/>
        </p:nvSpPr>
        <p:spPr>
          <a:xfrm>
            <a:off x="548680" y="2339752"/>
            <a:ext cx="5760640" cy="1576329"/>
          </a:xfrm>
          <a:prstGeom prst="rect">
            <a:avLst/>
          </a:prstGeom>
          <a:noFill/>
        </p:spPr>
        <p:txBody>
          <a:bodyPr wrap="square" rtlCol="0">
            <a:spAutoFit/>
          </a:bodyPr>
          <a:lstStyle/>
          <a:p>
            <a:pPr>
              <a:lnSpc>
                <a:spcPct val="150000"/>
              </a:lnSpc>
            </a:pPr>
            <a:r>
              <a:rPr lang="en-US" altLang="ko-KR" sz="1100" dirty="0">
                <a:latin typeface="HY강B" pitchFamily="18" charset="-127"/>
                <a:ea typeface="HY강B" pitchFamily="18" charset="-127"/>
              </a:rPr>
              <a:t>1. </a:t>
            </a:r>
            <a:r>
              <a:rPr lang="ko-KR" altLang="en-US" sz="1100" dirty="0">
                <a:latin typeface="HY강B" pitchFamily="18" charset="-127"/>
                <a:ea typeface="HY강B" pitchFamily="18" charset="-127"/>
              </a:rPr>
              <a:t>자기가 맡은 봉사활동에 최선을 다해야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2. </a:t>
            </a:r>
            <a:r>
              <a:rPr lang="ko-KR" altLang="en-US" sz="1100" dirty="0">
                <a:latin typeface="HY강B" pitchFamily="18" charset="-127"/>
                <a:ea typeface="HY강B" pitchFamily="18" charset="-127"/>
              </a:rPr>
              <a:t>활동에 관한 지나친 기대감을 갖지 많아야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3. </a:t>
            </a:r>
            <a:r>
              <a:rPr lang="ko-KR" altLang="en-US" sz="1100" dirty="0">
                <a:latin typeface="HY강B" pitchFamily="18" charset="-127"/>
                <a:ea typeface="HY강B" pitchFamily="18" charset="-127"/>
              </a:rPr>
              <a:t>활동 중에 알게 된 봉사자 대상자에 대한 비밀을 지켜야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4. </a:t>
            </a:r>
            <a:r>
              <a:rPr lang="ko-KR" altLang="en-US" sz="1100" dirty="0">
                <a:latin typeface="HY강B" pitchFamily="18" charset="-127"/>
                <a:ea typeface="HY강B" pitchFamily="18" charset="-127"/>
              </a:rPr>
              <a:t>매사에 약속을 지키며 책임 있고 신뢰받는 언행이 되어야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5. </a:t>
            </a:r>
            <a:r>
              <a:rPr lang="ko-KR" altLang="en-US" sz="1100" dirty="0">
                <a:latin typeface="HY강B" pitchFamily="18" charset="-127"/>
                <a:ea typeface="HY강B" pitchFamily="18" charset="-127"/>
              </a:rPr>
              <a:t>겸손한 태도와 감사한 마음으로 시작하여 보람으로 마칠 수 있도록 </a:t>
            </a:r>
            <a:r>
              <a:rPr lang="ko-KR" altLang="en-US" sz="1100" dirty="0" smtClean="0">
                <a:latin typeface="HY강B" pitchFamily="18" charset="-127"/>
                <a:ea typeface="HY강B" pitchFamily="18" charset="-127"/>
              </a:rPr>
              <a:t>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endParaRPr lang="ko-KR" altLang="en-US" sz="1100" dirty="0">
              <a:latin typeface="HY강B" pitchFamily="18" charset="-127"/>
              <a:ea typeface="HY강B" pitchFamily="18" charset="-127"/>
            </a:endParaRPr>
          </a:p>
        </p:txBody>
      </p:sp>
      <p:sp>
        <p:nvSpPr>
          <p:cNvPr id="11" name="TextBox 10"/>
          <p:cNvSpPr txBox="1"/>
          <p:nvPr/>
        </p:nvSpPr>
        <p:spPr>
          <a:xfrm>
            <a:off x="419178" y="3923928"/>
            <a:ext cx="5886691" cy="276999"/>
          </a:xfrm>
          <a:prstGeom prst="rect">
            <a:avLst/>
          </a:prstGeom>
          <a:noFill/>
        </p:spPr>
        <p:txBody>
          <a:bodyPr wrap="square" rtlCol="0">
            <a:spAutoFit/>
          </a:bodyPr>
          <a:lstStyle/>
          <a:p>
            <a:r>
              <a:rPr lang="ko-KR" altLang="en-US" sz="1200" b="1" dirty="0" smtClean="0">
                <a:solidFill>
                  <a:srgbClr val="0000FF"/>
                </a:solidFill>
                <a:latin typeface="HY강B" pitchFamily="18" charset="-127"/>
                <a:ea typeface="HY강B" pitchFamily="18" charset="-127"/>
              </a:rPr>
              <a:t>▣ 자원봉사자의 가치란 무엇일까요</a:t>
            </a:r>
            <a:r>
              <a:rPr lang="en-US" altLang="ko-KR" sz="1200" b="1" dirty="0" smtClean="0">
                <a:solidFill>
                  <a:srgbClr val="0000FF"/>
                </a:solidFill>
                <a:latin typeface="HY강B" pitchFamily="18" charset="-127"/>
                <a:ea typeface="HY강B" pitchFamily="18" charset="-127"/>
              </a:rPr>
              <a:t>?</a:t>
            </a:r>
            <a:endParaRPr lang="ko-KR" altLang="en-US" sz="1200" b="1" dirty="0">
              <a:solidFill>
                <a:srgbClr val="0000FF"/>
              </a:solidFill>
              <a:latin typeface="HY강B" pitchFamily="18" charset="-127"/>
              <a:ea typeface="HY강B" pitchFamily="18" charset="-127"/>
            </a:endParaRPr>
          </a:p>
        </p:txBody>
      </p:sp>
      <p:sp>
        <p:nvSpPr>
          <p:cNvPr id="12" name="TextBox 11"/>
          <p:cNvSpPr txBox="1"/>
          <p:nvPr/>
        </p:nvSpPr>
        <p:spPr>
          <a:xfrm>
            <a:off x="548680" y="4139952"/>
            <a:ext cx="5760640" cy="3139321"/>
          </a:xfrm>
          <a:prstGeom prst="rect">
            <a:avLst/>
          </a:prstGeom>
          <a:noFill/>
        </p:spPr>
        <p:txBody>
          <a:bodyPr wrap="square" rtlCol="0">
            <a:spAutoFit/>
          </a:bodyPr>
          <a:lstStyle/>
          <a:p>
            <a:r>
              <a:rPr lang="en-US" altLang="ko-KR" sz="1100" b="1" dirty="0">
                <a:solidFill>
                  <a:srgbClr val="006600"/>
                </a:solidFill>
                <a:latin typeface="HY강B" pitchFamily="18" charset="-127"/>
                <a:ea typeface="HY강B" pitchFamily="18" charset="-127"/>
              </a:rPr>
              <a:t>※ </a:t>
            </a:r>
            <a:r>
              <a:rPr lang="ko-KR" altLang="en-US" sz="1100" b="1" dirty="0">
                <a:solidFill>
                  <a:srgbClr val="006600"/>
                </a:solidFill>
                <a:latin typeface="HY강B" pitchFamily="18" charset="-127"/>
                <a:ea typeface="HY강B" pitchFamily="18" charset="-127"/>
              </a:rPr>
              <a:t>개인적 가치</a:t>
            </a:r>
          </a:p>
          <a:p>
            <a:pPr>
              <a:lnSpc>
                <a:spcPct val="150000"/>
              </a:lnSpc>
            </a:pPr>
            <a:r>
              <a:rPr lang="en-US" altLang="ko-KR" sz="1100" dirty="0" smtClean="0">
                <a:latin typeface="HY강B" pitchFamily="18" charset="-127"/>
                <a:ea typeface="HY강B" pitchFamily="18" charset="-127"/>
              </a:rPr>
              <a:t>    - </a:t>
            </a:r>
            <a:r>
              <a:rPr lang="ko-KR" altLang="en-US" sz="1100" dirty="0">
                <a:latin typeface="HY강B" pitchFamily="18" charset="-127"/>
                <a:ea typeface="HY강B" pitchFamily="18" charset="-127"/>
              </a:rPr>
              <a:t>개인이 가지고 있는 지식과 기술을 나누어줌으로써 보람과 가치를 느낀 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smtClean="0">
                <a:latin typeface="HY강B" pitchFamily="18" charset="-127"/>
                <a:ea typeface="HY강B" pitchFamily="18" charset="-127"/>
              </a:rPr>
              <a:t>    - </a:t>
            </a:r>
            <a:r>
              <a:rPr lang="ko-KR" altLang="en-US" sz="1100" dirty="0">
                <a:latin typeface="HY강B" pitchFamily="18" charset="-127"/>
                <a:ea typeface="HY강B" pitchFamily="18" charset="-127"/>
              </a:rPr>
              <a:t>봉사자 자신의 자존의식과 정신건강에 도움을 준다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smtClean="0">
                <a:latin typeface="HY강B" pitchFamily="18" charset="-127"/>
                <a:ea typeface="HY강B" pitchFamily="18" charset="-127"/>
              </a:rPr>
              <a:t>    - </a:t>
            </a:r>
            <a:r>
              <a:rPr lang="ko-KR" altLang="en-US" sz="1100" dirty="0">
                <a:latin typeface="HY강B" pitchFamily="18" charset="-127"/>
                <a:ea typeface="HY강B" pitchFamily="18" charset="-127"/>
              </a:rPr>
              <a:t>자신과 가족에 대한 애정이 강해진다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smtClean="0">
                <a:latin typeface="HY강B" pitchFamily="18" charset="-127"/>
                <a:ea typeface="HY강B" pitchFamily="18" charset="-127"/>
              </a:rPr>
              <a:t>    - </a:t>
            </a:r>
            <a:r>
              <a:rPr lang="ko-KR" altLang="en-US" sz="1100" dirty="0" smtClean="0">
                <a:latin typeface="HY강B" pitchFamily="18" charset="-127"/>
                <a:ea typeface="HY강B" pitchFamily="18" charset="-127"/>
              </a:rPr>
              <a:t>자신감과 </a:t>
            </a:r>
            <a:r>
              <a:rPr lang="ko-KR" altLang="en-US" sz="1100" dirty="0">
                <a:latin typeface="HY강B" pitchFamily="18" charset="-127"/>
                <a:ea typeface="HY강B" pitchFamily="18" charset="-127"/>
              </a:rPr>
              <a:t>성취감을 맛보도록 한다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endParaRPr lang="en-US" altLang="ko-KR" sz="1100" b="1" dirty="0" smtClean="0">
              <a:solidFill>
                <a:srgbClr val="006600"/>
              </a:solidFill>
              <a:latin typeface="HY강B" pitchFamily="18" charset="-127"/>
              <a:ea typeface="HY강B" pitchFamily="18" charset="-127"/>
            </a:endParaRPr>
          </a:p>
          <a:p>
            <a:r>
              <a:rPr lang="en-US" altLang="ko-KR" sz="1100" b="1" dirty="0" smtClean="0">
                <a:solidFill>
                  <a:srgbClr val="006600"/>
                </a:solidFill>
                <a:latin typeface="HY강B" pitchFamily="18" charset="-127"/>
                <a:ea typeface="HY강B" pitchFamily="18" charset="-127"/>
              </a:rPr>
              <a:t>※ </a:t>
            </a:r>
            <a:r>
              <a:rPr lang="ko-KR" altLang="en-US" sz="1100" b="1" dirty="0">
                <a:solidFill>
                  <a:srgbClr val="006600"/>
                </a:solidFill>
                <a:latin typeface="HY강B" pitchFamily="18" charset="-127"/>
                <a:ea typeface="HY강B" pitchFamily="18" charset="-127"/>
              </a:rPr>
              <a:t>사회적 가치</a:t>
            </a:r>
          </a:p>
          <a:p>
            <a:pPr>
              <a:lnSpc>
                <a:spcPct val="150000"/>
              </a:lnSpc>
            </a:pPr>
            <a:r>
              <a:rPr lang="en-US" altLang="ko-KR" sz="1100" dirty="0" smtClean="0">
                <a:latin typeface="HY강B" pitchFamily="18" charset="-127"/>
                <a:ea typeface="HY강B" pitchFamily="18" charset="-127"/>
              </a:rPr>
              <a:t>    - </a:t>
            </a:r>
            <a:r>
              <a:rPr lang="ko-KR" altLang="en-US" sz="1100" dirty="0">
                <a:latin typeface="HY강B" pitchFamily="18" charset="-127"/>
                <a:ea typeface="HY강B" pitchFamily="18" charset="-127"/>
              </a:rPr>
              <a:t>국가나 지방조직의 행정이 미치지 못하는 부분에 대해 보충하는 역할을 하도록 한다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smtClean="0">
                <a:latin typeface="HY강B" pitchFamily="18" charset="-127"/>
                <a:ea typeface="HY강B" pitchFamily="18" charset="-127"/>
              </a:rPr>
              <a:t>    - </a:t>
            </a:r>
            <a:r>
              <a:rPr lang="ko-KR" altLang="en-US" sz="1100" dirty="0">
                <a:latin typeface="HY강B" pitchFamily="18" charset="-127"/>
                <a:ea typeface="HY강B" pitchFamily="18" charset="-127"/>
              </a:rPr>
              <a:t>공동 사회의식과 참여 의식을 높인다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pPr>
              <a:lnSpc>
                <a:spcPct val="150000"/>
              </a:lnSpc>
            </a:pPr>
            <a:r>
              <a:rPr lang="en-US" altLang="ko-KR" sz="1100" dirty="0" smtClean="0">
                <a:latin typeface="HY강B" pitchFamily="18" charset="-127"/>
                <a:ea typeface="HY강B" pitchFamily="18" charset="-127"/>
              </a:rPr>
              <a:t>    - </a:t>
            </a:r>
            <a:r>
              <a:rPr lang="ko-KR" altLang="en-US" sz="1100" dirty="0">
                <a:latin typeface="HY강B" pitchFamily="18" charset="-127"/>
                <a:ea typeface="HY강B" pitchFamily="18" charset="-127"/>
              </a:rPr>
              <a:t>육체적</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정신적 잉여에너지를 건전한 방향으로 사용함으로써 사회와 개 인의 발전에 </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기여한다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pPr>
              <a:lnSpc>
                <a:spcPct val="150000"/>
              </a:lnSpc>
            </a:pPr>
            <a:r>
              <a:rPr lang="en-US" altLang="ko-KR" sz="1100" dirty="0" smtClean="0">
                <a:latin typeface="HY강B" pitchFamily="18" charset="-127"/>
                <a:ea typeface="HY강B" pitchFamily="18" charset="-127"/>
              </a:rPr>
              <a:t>    - </a:t>
            </a:r>
            <a:r>
              <a:rPr lang="ko-KR" altLang="en-US" sz="1100" dirty="0">
                <a:latin typeface="HY강B" pitchFamily="18" charset="-127"/>
                <a:ea typeface="HY강B" pitchFamily="18" charset="-127"/>
              </a:rPr>
              <a:t>복지사회로의 발전을 가져온다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smtClean="0">
                <a:latin typeface="HY강B" pitchFamily="18" charset="-127"/>
                <a:ea typeface="HY강B" pitchFamily="18" charset="-127"/>
              </a:rPr>
              <a:t>    - </a:t>
            </a:r>
            <a:r>
              <a:rPr lang="ko-KR" altLang="en-US" sz="1100" dirty="0">
                <a:latin typeface="HY강B" pitchFamily="18" charset="-127"/>
                <a:ea typeface="HY강B" pitchFamily="18" charset="-127"/>
              </a:rPr>
              <a:t>자원봉사활동은 사회구성원들로 하여금 소속감과 </a:t>
            </a:r>
            <a:r>
              <a:rPr lang="ko-KR" altLang="en-US" sz="1100" dirty="0" smtClean="0">
                <a:latin typeface="HY강B" pitchFamily="18" charset="-127"/>
                <a:ea typeface="HY강B" pitchFamily="18" charset="-127"/>
              </a:rPr>
              <a:t>안정감을 </a:t>
            </a:r>
            <a:r>
              <a:rPr lang="ko-KR" altLang="en-US" sz="1100" dirty="0">
                <a:latin typeface="HY강B" pitchFamily="18" charset="-127"/>
                <a:ea typeface="HY강B" pitchFamily="18" charset="-127"/>
              </a:rPr>
              <a:t>가지도록 </a:t>
            </a:r>
            <a:r>
              <a:rPr lang="ko-KR" altLang="en-US" sz="1100" dirty="0" smtClean="0">
                <a:latin typeface="HY강B" pitchFamily="18" charset="-127"/>
                <a:ea typeface="HY강B" pitchFamily="18" charset="-127"/>
              </a:rPr>
              <a:t>한다</a:t>
            </a:r>
            <a:r>
              <a:rPr lang="en-US" altLang="ko-KR" sz="1100" dirty="0" smtClean="0">
                <a:latin typeface="HY강B" pitchFamily="18" charset="-127"/>
                <a:ea typeface="HY강B" pitchFamily="18" charset="-127"/>
              </a:rPr>
              <a:t>.</a:t>
            </a:r>
            <a:endParaRPr lang="ko-KR" altLang="en-US" sz="1100" dirty="0">
              <a:latin typeface="HY강B" pitchFamily="18" charset="-127"/>
              <a:ea typeface="HY강B" pitchFamily="18" charset="-127"/>
            </a:endParaRPr>
          </a:p>
        </p:txBody>
      </p:sp>
      <p:sp>
        <p:nvSpPr>
          <p:cNvPr id="13" name="TextBox 12"/>
          <p:cNvSpPr txBox="1"/>
          <p:nvPr/>
        </p:nvSpPr>
        <p:spPr>
          <a:xfrm>
            <a:off x="404664" y="7308304"/>
            <a:ext cx="5886691" cy="276999"/>
          </a:xfrm>
          <a:prstGeom prst="rect">
            <a:avLst/>
          </a:prstGeom>
          <a:noFill/>
        </p:spPr>
        <p:txBody>
          <a:bodyPr wrap="square" rtlCol="0">
            <a:spAutoFit/>
          </a:bodyPr>
          <a:lstStyle/>
          <a:p>
            <a:r>
              <a:rPr lang="ko-KR" altLang="en-US" sz="1200" b="1" dirty="0" smtClean="0">
                <a:solidFill>
                  <a:srgbClr val="0000FF"/>
                </a:solidFill>
                <a:latin typeface="HY강B" pitchFamily="18" charset="-127"/>
                <a:ea typeface="HY강B" pitchFamily="18" charset="-127"/>
              </a:rPr>
              <a:t>▣ 자원봉사의 역할</a:t>
            </a:r>
            <a:endParaRPr lang="ko-KR" altLang="en-US" sz="1200" b="1" dirty="0">
              <a:solidFill>
                <a:srgbClr val="0000FF"/>
              </a:solidFill>
              <a:latin typeface="HY강B" pitchFamily="18" charset="-127"/>
              <a:ea typeface="HY강B" pitchFamily="18" charset="-127"/>
            </a:endParaRPr>
          </a:p>
        </p:txBody>
      </p:sp>
      <p:sp>
        <p:nvSpPr>
          <p:cNvPr id="14" name="TextBox 13"/>
          <p:cNvSpPr txBox="1"/>
          <p:nvPr/>
        </p:nvSpPr>
        <p:spPr>
          <a:xfrm>
            <a:off x="548680" y="7524328"/>
            <a:ext cx="5760640" cy="1322413"/>
          </a:xfrm>
          <a:prstGeom prst="rect">
            <a:avLst/>
          </a:prstGeom>
          <a:noFill/>
        </p:spPr>
        <p:txBody>
          <a:bodyPr wrap="square" rtlCol="0">
            <a:spAutoFit/>
          </a:bodyPr>
          <a:lstStyle/>
          <a:p>
            <a:pPr>
              <a:lnSpc>
                <a:spcPct val="150000"/>
              </a:lnSpc>
            </a:pP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민주적인 생활방식의 </a:t>
            </a:r>
            <a:r>
              <a:rPr lang="ko-KR" altLang="en-US" sz="1100" dirty="0" smtClean="0">
                <a:latin typeface="HY강B" pitchFamily="18" charset="-127"/>
                <a:ea typeface="HY강B" pitchFamily="18" charset="-127"/>
              </a:rPr>
              <a:t>발전을 </a:t>
            </a:r>
            <a:r>
              <a:rPr lang="ko-KR" altLang="en-US" sz="1100" dirty="0">
                <a:latin typeface="HY강B" pitchFamily="18" charset="-127"/>
                <a:ea typeface="HY강B" pitchFamily="18" charset="-127"/>
              </a:rPr>
              <a:t>가져올 수 있게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사회의 비인간적 분위기를 보다 인간적 분위기로 전화시키는 계기를 </a:t>
            </a:r>
            <a:r>
              <a:rPr lang="ko-KR" altLang="en-US" sz="1100" dirty="0" smtClean="0">
                <a:latin typeface="HY강B" pitchFamily="18" charset="-127"/>
                <a:ea typeface="HY강B" pitchFamily="18" charset="-127"/>
              </a:rPr>
              <a:t>마련합니다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근본적이고도 무리 없는 사회개혁을 가져오게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ko-KR" altLang="en-US" sz="1100" dirty="0" smtClean="0">
                <a:latin typeface="HY강B" pitchFamily="18" charset="-127"/>
                <a:ea typeface="HY강B" pitchFamily="18" charset="-127"/>
              </a:rPr>
              <a:t>개인의 </a:t>
            </a:r>
            <a:r>
              <a:rPr lang="ko-KR" altLang="en-US" sz="1100" dirty="0">
                <a:latin typeface="HY강B" pitchFamily="18" charset="-127"/>
                <a:ea typeface="HY강B" pitchFamily="18" charset="-127"/>
              </a:rPr>
              <a:t>성숙과 사회제도의 변화를 동시에 초래하게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개인의 사회에 대한 인식을 넓히고 유대를 공고히 할 수 있게 합니다</a:t>
            </a:r>
            <a:r>
              <a:rPr lang="en-US" altLang="ko-KR" sz="1100" dirty="0" smtClean="0">
                <a:latin typeface="HY강B" pitchFamily="18" charset="-127"/>
                <a:ea typeface="HY강B" pitchFamily="18" charset="-127"/>
              </a:rPr>
              <a:t>.</a:t>
            </a:r>
            <a:endParaRPr lang="ko-KR" altLang="en-US" sz="1100" dirty="0">
              <a:latin typeface="HY강B" pitchFamily="18" charset="-127"/>
              <a:ea typeface="HY강B" pitchFamily="18" charset="-127"/>
            </a:endParaRPr>
          </a:p>
        </p:txBody>
      </p:sp>
      <p:sp>
        <p:nvSpPr>
          <p:cNvPr id="15" name="슬라이드 번호 개체 틀 14"/>
          <p:cNvSpPr>
            <a:spLocks noGrp="1"/>
          </p:cNvSpPr>
          <p:nvPr>
            <p:ph type="sldNum" sz="quarter" idx="12"/>
          </p:nvPr>
        </p:nvSpPr>
        <p:spPr/>
        <p:txBody>
          <a:bodyPr/>
          <a:lstStyle/>
          <a:p>
            <a:fld id="{FB5D2FAA-0FDA-409F-89F0-564FE270511B}" type="slidenum">
              <a:rPr lang="ko-KR" altLang="en-US" smtClean="0"/>
              <a:pPr/>
              <a:t>5</a:t>
            </a:fld>
            <a:endParaRPr lang="ko-KR"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19740" y="885078"/>
            <a:ext cx="5886691" cy="276999"/>
          </a:xfrm>
          <a:prstGeom prst="rect">
            <a:avLst/>
          </a:prstGeom>
          <a:noFill/>
        </p:spPr>
        <p:txBody>
          <a:bodyPr wrap="square" rtlCol="0">
            <a:spAutoFit/>
          </a:bodyPr>
          <a:lstStyle/>
          <a:p>
            <a:r>
              <a:rPr lang="ko-KR" altLang="en-US" sz="1200" b="1" dirty="0" smtClean="0">
                <a:solidFill>
                  <a:srgbClr val="0000FF"/>
                </a:solidFill>
                <a:latin typeface="HY강B" pitchFamily="18" charset="-127"/>
                <a:ea typeface="HY강B" pitchFamily="18" charset="-127"/>
              </a:rPr>
              <a:t>▣ 자원봉사 활동을 위해서는 다음과 같은 이해와 준비가 필요합니다</a:t>
            </a:r>
            <a:r>
              <a:rPr lang="en-US" altLang="ko-KR" sz="1200" b="1" dirty="0" smtClean="0">
                <a:solidFill>
                  <a:srgbClr val="0000FF"/>
                </a:solidFill>
                <a:latin typeface="HY강B" pitchFamily="18" charset="-127"/>
                <a:ea typeface="HY강B" pitchFamily="18" charset="-127"/>
              </a:rPr>
              <a:t>.</a:t>
            </a:r>
            <a:endParaRPr lang="ko-KR" altLang="en-US" sz="1200" b="1" dirty="0">
              <a:solidFill>
                <a:srgbClr val="0000FF"/>
              </a:solidFill>
              <a:latin typeface="HY강B" pitchFamily="18" charset="-127"/>
              <a:ea typeface="HY강B" pitchFamily="18" charset="-127"/>
            </a:endParaRPr>
          </a:p>
        </p:txBody>
      </p:sp>
      <p:sp>
        <p:nvSpPr>
          <p:cNvPr id="10" name="TextBox 9"/>
          <p:cNvSpPr txBox="1"/>
          <p:nvPr/>
        </p:nvSpPr>
        <p:spPr>
          <a:xfrm>
            <a:off x="548680" y="1115616"/>
            <a:ext cx="5760640" cy="2377574"/>
          </a:xfrm>
          <a:prstGeom prst="rect">
            <a:avLst/>
          </a:prstGeom>
          <a:noFill/>
        </p:spPr>
        <p:txBody>
          <a:bodyPr wrap="square" rtlCol="0">
            <a:spAutoFit/>
          </a:bodyPr>
          <a:lstStyle/>
          <a:p>
            <a:pPr>
              <a:lnSpc>
                <a:spcPct val="150000"/>
              </a:lnSpc>
            </a:pP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관심이 </a:t>
            </a:r>
            <a:r>
              <a:rPr lang="ko-KR" altLang="en-US" sz="1100" dirty="0">
                <a:latin typeface="HY강B" pitchFamily="18" charset="-127"/>
                <a:ea typeface="HY강B" pitchFamily="18" charset="-127"/>
              </a:rPr>
              <a:t>있는 일부터 시작합니다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자기가 좋아하는 일을 하므로 봉사활 동에 대한 흥미를 </a:t>
            </a:r>
            <a:r>
              <a:rPr lang="ko-KR" altLang="en-US" sz="1100" dirty="0" smtClean="0">
                <a:latin typeface="HY강B" pitchFamily="18" charset="-127"/>
                <a:ea typeface="HY강B" pitchFamily="18" charset="-127"/>
              </a:rPr>
              <a:t> </a:t>
            </a:r>
            <a:endParaRPr lang="en-US" altLang="ko-KR" sz="1100" dirty="0" smtClean="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유발하고 </a:t>
            </a:r>
            <a:r>
              <a:rPr lang="ko-KR" altLang="en-US" sz="1100" dirty="0">
                <a:latin typeface="HY강B" pitchFamily="18" charset="-127"/>
                <a:ea typeface="HY강B" pitchFamily="18" charset="-127"/>
              </a:rPr>
              <a:t>지속적으로 활동할 수 있습니다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자기주위에 있는 일부터 시작합니다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능력에 맞는 자원봉사와 역할을 맡습니다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같은 </a:t>
            </a:r>
            <a:r>
              <a:rPr lang="ko-KR" altLang="en-US" sz="1100" dirty="0">
                <a:latin typeface="HY강B" pitchFamily="18" charset="-127"/>
                <a:ea typeface="HY강B" pitchFamily="18" charset="-127"/>
              </a:rPr>
              <a:t>연장선에서 주어진 일을 억지로 하는 것보다 다양한 경험을 살려 활동함으로 </a:t>
            </a:r>
            <a:r>
              <a:rPr lang="ko-KR" altLang="en-US" sz="1100" dirty="0" smtClean="0">
                <a:latin typeface="HY강B" pitchFamily="18" charset="-127"/>
                <a:ea typeface="HY강B" pitchFamily="18" charset="-127"/>
              </a:rPr>
              <a:t>효율 </a:t>
            </a:r>
            <a:endParaRPr lang="en-US" altLang="ko-KR" sz="1100" dirty="0" smtClean="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적이고 </a:t>
            </a:r>
            <a:r>
              <a:rPr lang="ko-KR" altLang="en-US" sz="1100" dirty="0">
                <a:latin typeface="HY강B" pitchFamily="18" charset="-127"/>
                <a:ea typeface="HY강B" pitchFamily="18" charset="-127"/>
              </a:rPr>
              <a:t>자기 성장에 도움이 되는 경험을 살릴 수 있는 일을 찾아서 합니다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pPr>
              <a:lnSpc>
                <a:spcPct val="150000"/>
              </a:lnSpc>
            </a:pP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자원봉사자의 </a:t>
            </a:r>
            <a:r>
              <a:rPr lang="ko-KR" altLang="en-US" sz="1100" dirty="0">
                <a:latin typeface="HY강B" pitchFamily="18" charset="-127"/>
                <a:ea typeface="HY강B" pitchFamily="18" charset="-127"/>
              </a:rPr>
              <a:t>의미를 제대로 알고 대상자의 입장에서 봉사합니다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자기 가 </a:t>
            </a:r>
            <a:r>
              <a:rPr lang="ko-KR" altLang="en-US" sz="1100" dirty="0" smtClean="0">
                <a:latin typeface="HY강B" pitchFamily="18" charset="-127"/>
                <a:ea typeface="HY강B" pitchFamily="18" charset="-127"/>
              </a:rPr>
              <a:t>편한 대로가     </a:t>
            </a:r>
            <a:endParaRPr lang="en-US" altLang="ko-KR" sz="1100" dirty="0" smtClean="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아닌 </a:t>
            </a:r>
            <a:r>
              <a:rPr lang="ko-KR" altLang="en-US" sz="1100" dirty="0">
                <a:latin typeface="HY강B" pitchFamily="18" charset="-127"/>
                <a:ea typeface="HY강B" pitchFamily="18" charset="-127"/>
              </a:rPr>
              <a:t>상대방의 필요에 따라 </a:t>
            </a:r>
            <a:r>
              <a:rPr lang="ko-KR" altLang="en-US" sz="1100" dirty="0" smtClean="0">
                <a:latin typeface="HY강B" pitchFamily="18" charset="-127"/>
                <a:ea typeface="HY강B" pitchFamily="18" charset="-127"/>
              </a:rPr>
              <a:t>상대방의 </a:t>
            </a:r>
            <a:r>
              <a:rPr lang="ko-KR" altLang="en-US" sz="1100" dirty="0">
                <a:latin typeface="HY강B" pitchFamily="18" charset="-127"/>
                <a:ea typeface="HY강B" pitchFamily="18" charset="-127"/>
              </a:rPr>
              <a:t>입장에서 </a:t>
            </a:r>
            <a:r>
              <a:rPr lang="ko-KR" altLang="en-US" sz="1100" dirty="0" smtClean="0">
                <a:latin typeface="HY강B" pitchFamily="18" charset="-127"/>
                <a:ea typeface="HY강B" pitchFamily="18" charset="-127"/>
              </a:rPr>
              <a:t>활동하되 </a:t>
            </a:r>
            <a:r>
              <a:rPr lang="ko-KR" altLang="en-US" sz="1100" dirty="0">
                <a:latin typeface="HY강B" pitchFamily="18" charset="-127"/>
                <a:ea typeface="HY강B" pitchFamily="18" charset="-127"/>
              </a:rPr>
              <a:t>상대방의 의타심을 갖지 </a:t>
            </a:r>
            <a:r>
              <a:rPr lang="ko-KR" altLang="en-US" sz="1100" dirty="0" err="1" smtClean="0">
                <a:latin typeface="HY강B" pitchFamily="18" charset="-127"/>
                <a:ea typeface="HY강B" pitchFamily="18" charset="-127"/>
              </a:rPr>
              <a:t>않도</a:t>
            </a:r>
            <a:r>
              <a:rPr lang="ko-KR" altLang="en-US" sz="1100" dirty="0" smtClean="0">
                <a:latin typeface="HY강B" pitchFamily="18" charset="-127"/>
                <a:ea typeface="HY강B" pitchFamily="18" charset="-127"/>
              </a:rPr>
              <a:t> </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err="1" smtClean="0">
                <a:latin typeface="HY강B" pitchFamily="18" charset="-127"/>
                <a:ea typeface="HY강B" pitchFamily="18" charset="-127"/>
              </a:rPr>
              <a:t>록</a:t>
            </a:r>
            <a:r>
              <a:rPr lang="ko-KR" altLang="en-US" sz="1100" dirty="0" smtClean="0">
                <a:latin typeface="HY강B" pitchFamily="18" charset="-127"/>
                <a:ea typeface="HY강B" pitchFamily="18" charset="-127"/>
              </a:rPr>
              <a:t> </a:t>
            </a:r>
            <a:r>
              <a:rPr lang="ko-KR" altLang="en-US" sz="1100" dirty="0">
                <a:latin typeface="HY강B" pitchFamily="18" charset="-127"/>
                <a:ea typeface="HY강B" pitchFamily="18" charset="-127"/>
              </a:rPr>
              <a:t>합니다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특히 장애인이나 아동을 </a:t>
            </a:r>
            <a:r>
              <a:rPr lang="ko-KR" altLang="en-US" sz="1100" dirty="0" smtClean="0">
                <a:latin typeface="HY강B" pitchFamily="18" charset="-127"/>
                <a:ea typeface="HY강B" pitchFamily="18" charset="-127"/>
              </a:rPr>
              <a:t>대할 </a:t>
            </a:r>
            <a:r>
              <a:rPr lang="ko-KR" altLang="en-US" sz="1100" dirty="0">
                <a:latin typeface="HY강B" pitchFamily="18" charset="-127"/>
                <a:ea typeface="HY강B" pitchFamily="18" charset="-127"/>
              </a:rPr>
              <a:t>때 주의 하여야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p:txBody>
      </p:sp>
      <p:sp>
        <p:nvSpPr>
          <p:cNvPr id="13" name="TextBox 12"/>
          <p:cNvSpPr txBox="1"/>
          <p:nvPr/>
        </p:nvSpPr>
        <p:spPr>
          <a:xfrm>
            <a:off x="476672" y="5220072"/>
            <a:ext cx="5886691" cy="276999"/>
          </a:xfrm>
          <a:prstGeom prst="rect">
            <a:avLst/>
          </a:prstGeom>
          <a:noFill/>
        </p:spPr>
        <p:txBody>
          <a:bodyPr wrap="square" rtlCol="0">
            <a:spAutoFit/>
          </a:bodyPr>
          <a:lstStyle/>
          <a:p>
            <a:r>
              <a:rPr lang="ko-KR" altLang="en-US" sz="1200" b="1" dirty="0" smtClean="0">
                <a:solidFill>
                  <a:srgbClr val="0000FF"/>
                </a:solidFill>
                <a:latin typeface="HY강B" pitchFamily="18" charset="-127"/>
                <a:ea typeface="HY강B" pitchFamily="18" charset="-127"/>
              </a:rPr>
              <a:t>▣ </a:t>
            </a:r>
            <a:r>
              <a:rPr lang="ko-KR" altLang="en-US" sz="1200" b="1" dirty="0" err="1" smtClean="0">
                <a:solidFill>
                  <a:srgbClr val="0000FF"/>
                </a:solidFill>
                <a:latin typeface="HY강B" pitchFamily="18" charset="-127"/>
                <a:ea typeface="HY강B" pitchFamily="18" charset="-127"/>
              </a:rPr>
              <a:t>장애우들을</a:t>
            </a:r>
            <a:r>
              <a:rPr lang="ko-KR" altLang="en-US" sz="1200" b="1" dirty="0" smtClean="0">
                <a:solidFill>
                  <a:srgbClr val="0000FF"/>
                </a:solidFill>
                <a:latin typeface="HY강B" pitchFamily="18" charset="-127"/>
                <a:ea typeface="HY강B" pitchFamily="18" charset="-127"/>
              </a:rPr>
              <a:t> 위한 봉사요령</a:t>
            </a:r>
            <a:endParaRPr lang="ko-KR" altLang="en-US" sz="1200" b="1" dirty="0">
              <a:solidFill>
                <a:srgbClr val="0000FF"/>
              </a:solidFill>
              <a:latin typeface="HY강B" pitchFamily="18" charset="-127"/>
              <a:ea typeface="HY강B" pitchFamily="18" charset="-127"/>
            </a:endParaRPr>
          </a:p>
        </p:txBody>
      </p:sp>
      <p:sp>
        <p:nvSpPr>
          <p:cNvPr id="14" name="TextBox 13"/>
          <p:cNvSpPr txBox="1"/>
          <p:nvPr/>
        </p:nvSpPr>
        <p:spPr>
          <a:xfrm>
            <a:off x="548680" y="5508104"/>
            <a:ext cx="5760640" cy="2885405"/>
          </a:xfrm>
          <a:prstGeom prst="rect">
            <a:avLst/>
          </a:prstGeom>
          <a:noFill/>
        </p:spPr>
        <p:txBody>
          <a:bodyPr wrap="square" rtlCol="0">
            <a:spAutoFit/>
          </a:bodyPr>
          <a:lstStyle/>
          <a:p>
            <a:pPr>
              <a:lnSpc>
                <a:spcPct val="150000"/>
              </a:lnSpc>
            </a:pPr>
            <a:r>
              <a:rPr lang="en-US" altLang="ko-KR" sz="1100" b="1" dirty="0" smtClean="0">
                <a:solidFill>
                  <a:srgbClr val="006600"/>
                </a:solidFill>
                <a:latin typeface="HY강B" pitchFamily="18" charset="-127"/>
                <a:ea typeface="HY강B" pitchFamily="18" charset="-127"/>
              </a:rPr>
              <a:t>※ </a:t>
            </a:r>
            <a:r>
              <a:rPr lang="ko-KR" altLang="en-US" sz="1100" b="1" dirty="0" err="1" smtClean="0">
                <a:solidFill>
                  <a:srgbClr val="006600"/>
                </a:solidFill>
                <a:latin typeface="HY강B" pitchFamily="18" charset="-127"/>
                <a:ea typeface="HY강B" pitchFamily="18" charset="-127"/>
              </a:rPr>
              <a:t>장애우를</a:t>
            </a:r>
            <a:r>
              <a:rPr lang="ko-KR" altLang="en-US" sz="1100" b="1" dirty="0" smtClean="0">
                <a:solidFill>
                  <a:srgbClr val="006600"/>
                </a:solidFill>
                <a:latin typeface="HY강B" pitchFamily="18" charset="-127"/>
                <a:ea typeface="HY강B" pitchFamily="18" charset="-127"/>
              </a:rPr>
              <a:t> </a:t>
            </a:r>
            <a:r>
              <a:rPr lang="ko-KR" altLang="en-US" sz="1100" b="1" dirty="0">
                <a:solidFill>
                  <a:srgbClr val="006600"/>
                </a:solidFill>
                <a:latin typeface="HY강B" pitchFamily="18" charset="-127"/>
                <a:ea typeface="HY강B" pitchFamily="18" charset="-127"/>
              </a:rPr>
              <a:t>대할 때 알아두면 도움 되는 에티켓</a:t>
            </a:r>
          </a:p>
          <a:p>
            <a:pPr marL="228600" indent="-228600">
              <a:lnSpc>
                <a:spcPct val="150000"/>
              </a:lnSpc>
              <a:buAutoNum type="arabicPeriod"/>
            </a:pPr>
            <a:r>
              <a:rPr lang="ko-KR" altLang="en-US" sz="1100" dirty="0" smtClean="0">
                <a:latin typeface="HY강B" pitchFamily="18" charset="-127"/>
                <a:ea typeface="HY강B" pitchFamily="18" charset="-127"/>
              </a:rPr>
              <a:t>장애인들을 </a:t>
            </a:r>
            <a:r>
              <a:rPr lang="ko-KR" altLang="en-US" sz="1100" dirty="0">
                <a:latin typeface="HY강B" pitchFamily="18" charset="-127"/>
                <a:ea typeface="HY강B" pitchFamily="18" charset="-127"/>
              </a:rPr>
              <a:t>모두 동일시하지 말아야 합니다</a:t>
            </a:r>
            <a:r>
              <a:rPr lang="en-US" altLang="ko-KR" sz="1100" dirty="0">
                <a:latin typeface="HY강B" pitchFamily="18" charset="-127"/>
                <a:ea typeface="HY강B" pitchFamily="18" charset="-127"/>
              </a:rPr>
              <a:t>. </a:t>
            </a:r>
            <a:r>
              <a:rPr lang="ko-KR" altLang="en-US" sz="1100" dirty="0" smtClean="0">
                <a:latin typeface="HY강B" pitchFamily="18" charset="-127"/>
                <a:ea typeface="HY강B" pitchFamily="18" charset="-127"/>
              </a:rPr>
              <a:t>각자의 </a:t>
            </a:r>
            <a:r>
              <a:rPr lang="ko-KR" altLang="en-US" sz="1100" dirty="0">
                <a:latin typeface="HY강B" pitchFamily="18" charset="-127"/>
                <a:ea typeface="HY강B" pitchFamily="18" charset="-127"/>
              </a:rPr>
              <a:t>다른 인격을 가진 인격체라는 것을 </a:t>
            </a:r>
            <a:r>
              <a:rPr lang="ko-KR" altLang="en-US" sz="1100" dirty="0" smtClean="0">
                <a:latin typeface="HY강B" pitchFamily="18" charset="-127"/>
                <a:ea typeface="HY강B" pitchFamily="18" charset="-127"/>
              </a:rPr>
              <a:t>인식해야 </a:t>
            </a:r>
            <a:r>
              <a:rPr lang="ko-KR" altLang="en-US" sz="1100" dirty="0">
                <a:latin typeface="HY강B" pitchFamily="18" charset="-127"/>
                <a:ea typeface="HY강B" pitchFamily="18" charset="-127"/>
              </a:rPr>
              <a:t>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2. </a:t>
            </a:r>
            <a:r>
              <a:rPr lang="ko-KR" altLang="en-US" sz="1100" dirty="0">
                <a:latin typeface="HY강B" pitchFamily="18" charset="-127"/>
                <a:ea typeface="HY강B" pitchFamily="18" charset="-127"/>
              </a:rPr>
              <a:t>과잉보호나 과잉염려 그리고 과잉친절은 금물입니다</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장애인을 </a:t>
            </a:r>
            <a:r>
              <a:rPr lang="ko-KR" altLang="en-US" sz="1100" dirty="0">
                <a:latin typeface="HY강B" pitchFamily="18" charset="-127"/>
                <a:ea typeface="HY강B" pitchFamily="18" charset="-127"/>
              </a:rPr>
              <a:t>만날 때는 자연스럽게 </a:t>
            </a:r>
            <a:r>
              <a:rPr lang="ko-KR" altLang="en-US" sz="1100" dirty="0" smtClean="0">
                <a:latin typeface="HY강B" pitchFamily="18" charset="-127"/>
                <a:ea typeface="HY강B" pitchFamily="18" charset="-127"/>
              </a:rPr>
              <a:t> </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대하고 </a:t>
            </a:r>
            <a:r>
              <a:rPr lang="ko-KR" altLang="en-US" sz="1100" dirty="0">
                <a:latin typeface="HY강B" pitchFamily="18" charset="-127"/>
                <a:ea typeface="HY강B" pitchFamily="18" charset="-127"/>
              </a:rPr>
              <a:t>오직 그의 요구가 있을 때만 </a:t>
            </a:r>
            <a:r>
              <a:rPr lang="ko-KR" altLang="en-US" sz="1100" dirty="0" smtClean="0">
                <a:latin typeface="HY강B" pitchFamily="18" charset="-127"/>
                <a:ea typeface="HY강B" pitchFamily="18" charset="-127"/>
              </a:rPr>
              <a:t>도와주어야 합니다</a:t>
            </a:r>
            <a:r>
              <a:rPr lang="en-US" altLang="ko-KR" sz="1100" dirty="0" smtClean="0">
                <a:latin typeface="HY강B" pitchFamily="18" charset="-127"/>
                <a:ea typeface="HY강B" pitchFamily="18" charset="-127"/>
              </a:rPr>
              <a:t>.</a:t>
            </a:r>
            <a:r>
              <a:rPr lang="ko-KR" altLang="en-US" sz="1100" dirty="0" smtClean="0">
                <a:latin typeface="HY강B" pitchFamily="18" charset="-127"/>
                <a:ea typeface="HY강B" pitchFamily="18" charset="-127"/>
              </a:rPr>
              <a:t> 왜냐하면 지체장애인들은 넘어</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졌을 </a:t>
            </a:r>
            <a:r>
              <a:rPr lang="ko-KR" altLang="en-US" sz="1100" dirty="0">
                <a:latin typeface="HY강B" pitchFamily="18" charset="-127"/>
                <a:ea typeface="HY강B" pitchFamily="18" charset="-127"/>
              </a:rPr>
              <a:t>때 스스로 일어나고 싶어 하기 때문 입니다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3. </a:t>
            </a:r>
            <a:r>
              <a:rPr lang="ko-KR" altLang="en-US" sz="1100" dirty="0">
                <a:latin typeface="HY강B" pitchFamily="18" charset="-127"/>
                <a:ea typeface="HY강B" pitchFamily="18" charset="-127"/>
              </a:rPr>
              <a:t>동정이나 자선을 베풀지 말아야 합니다</a:t>
            </a:r>
            <a:r>
              <a:rPr lang="en-US" altLang="ko-KR" sz="1100" dirty="0">
                <a:latin typeface="HY강B" pitchFamily="18" charset="-127"/>
                <a:ea typeface="HY강B" pitchFamily="18" charset="-127"/>
              </a:rPr>
              <a:t>. </a:t>
            </a:r>
            <a:r>
              <a:rPr lang="ko-KR" altLang="en-US" sz="1100" dirty="0" smtClean="0">
                <a:latin typeface="HY강B" pitchFamily="18" charset="-127"/>
                <a:ea typeface="HY강B" pitchFamily="18" charset="-127"/>
              </a:rPr>
              <a:t> 장애인은 </a:t>
            </a:r>
            <a:r>
              <a:rPr lang="ko-KR" altLang="en-US" sz="1100" dirty="0">
                <a:latin typeface="HY강B" pitchFamily="18" charset="-127"/>
                <a:ea typeface="HY강B" pitchFamily="18" charset="-127"/>
              </a:rPr>
              <a:t>대등한 인간으로 대우 받기를 </a:t>
            </a:r>
            <a:r>
              <a:rPr lang="ko-KR" altLang="en-US" sz="1100" dirty="0" smtClean="0">
                <a:latin typeface="HY강B" pitchFamily="18" charset="-127"/>
                <a:ea typeface="HY강B" pitchFamily="18" charset="-127"/>
              </a:rPr>
              <a:t>원하 </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며</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자신을 나타낼 수 있는 기회를 갖고 싶어 합니다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4. </a:t>
            </a:r>
            <a:r>
              <a:rPr lang="ko-KR" altLang="en-US" sz="1100" dirty="0">
                <a:latin typeface="HY강B" pitchFamily="18" charset="-127"/>
                <a:ea typeface="HY강B" pitchFamily="18" charset="-127"/>
              </a:rPr>
              <a:t>장애인을 도울 때는 그가 무엇을 원하는지 잘 듣고 행동하는 것이 </a:t>
            </a:r>
            <a:r>
              <a:rPr lang="ko-KR" altLang="en-US" sz="1100" dirty="0" smtClean="0">
                <a:latin typeface="HY강B" pitchFamily="18" charset="-127"/>
                <a:ea typeface="HY강B" pitchFamily="18" charset="-127"/>
              </a:rPr>
              <a:t>좋습니다</a:t>
            </a:r>
            <a:r>
              <a:rPr lang="en-US" altLang="ko-KR" sz="1100" dirty="0" smtClean="0">
                <a:latin typeface="HY강B" pitchFamily="18" charset="-127"/>
                <a:ea typeface="HY강B" pitchFamily="18" charset="-127"/>
              </a:rPr>
              <a:t>.</a:t>
            </a:r>
            <a:r>
              <a:rPr lang="ko-KR" altLang="en-US" sz="1100" dirty="0" smtClean="0">
                <a:latin typeface="HY강B" pitchFamily="18" charset="-127"/>
                <a:ea typeface="HY강B" pitchFamily="18" charset="-127"/>
              </a:rPr>
              <a:t> </a:t>
            </a:r>
            <a:r>
              <a:rPr lang="ko-KR" altLang="en-US" sz="1100" dirty="0" err="1" smtClean="0">
                <a:latin typeface="HY강B" pitchFamily="18" charset="-127"/>
                <a:ea typeface="HY강B" pitchFamily="18" charset="-127"/>
              </a:rPr>
              <a:t>독자적으</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로 </a:t>
            </a:r>
            <a:r>
              <a:rPr lang="ko-KR" altLang="en-US" sz="1100" dirty="0">
                <a:latin typeface="HY강B" pitchFamily="18" charset="-127"/>
                <a:ea typeface="HY강B" pitchFamily="18" charset="-127"/>
              </a:rPr>
              <a:t>행동하는 것은 친절이 아니고 쓸데없는 참견이 되기 </a:t>
            </a:r>
            <a:r>
              <a:rPr lang="ko-KR" altLang="en-US" sz="1100" dirty="0" err="1">
                <a:latin typeface="HY강B" pitchFamily="18" charset="-127"/>
                <a:ea typeface="HY강B" pitchFamily="18" charset="-127"/>
              </a:rPr>
              <a:t>쉽</a:t>
            </a:r>
            <a:r>
              <a:rPr lang="ko-KR" altLang="en-US" sz="1100" dirty="0" err="1" smtClean="0">
                <a:latin typeface="HY강B" pitchFamily="18" charset="-127"/>
                <a:ea typeface="HY강B" pitchFamily="18" charset="-127"/>
              </a:rPr>
              <a:t>습니</a:t>
            </a:r>
            <a:r>
              <a:rPr lang="ko-KR" altLang="en-US" sz="1100" dirty="0" smtClean="0">
                <a:latin typeface="HY강B" pitchFamily="18" charset="-127"/>
                <a:ea typeface="HY강B" pitchFamily="18" charset="-127"/>
              </a:rPr>
              <a:t> </a:t>
            </a:r>
            <a:r>
              <a:rPr lang="ko-KR" altLang="en-US" sz="1100" dirty="0">
                <a:latin typeface="HY강B" pitchFamily="18" charset="-127"/>
                <a:ea typeface="HY강B" pitchFamily="18" charset="-127"/>
              </a:rPr>
              <a:t>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5. </a:t>
            </a:r>
            <a:r>
              <a:rPr lang="ko-KR" altLang="en-US" sz="1100" dirty="0">
                <a:latin typeface="HY강B" pitchFamily="18" charset="-127"/>
                <a:ea typeface="HY강B" pitchFamily="18" charset="-127"/>
              </a:rPr>
              <a:t>잘 모르는 장애인을 보았을 때 주춤하거나 유심히 보지 말아야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p:txBody>
      </p:sp>
      <p:sp>
        <p:nvSpPr>
          <p:cNvPr id="15" name="TextBox 14"/>
          <p:cNvSpPr txBox="1"/>
          <p:nvPr/>
        </p:nvSpPr>
        <p:spPr>
          <a:xfrm>
            <a:off x="764704" y="3635896"/>
            <a:ext cx="5256583" cy="1210588"/>
          </a:xfrm>
          <a:prstGeom prst="rect">
            <a:avLst/>
          </a:prstGeom>
          <a:noFill/>
        </p:spPr>
        <p:txBody>
          <a:bodyPr wrap="square" rtlCol="0">
            <a:spAutoFit/>
          </a:bodyPr>
          <a:lstStyle/>
          <a:p>
            <a:pPr>
              <a:lnSpc>
                <a:spcPct val="150000"/>
              </a:lnSpc>
            </a:pPr>
            <a:r>
              <a:rPr lang="en-US" altLang="ko-KR" sz="1000" b="1" dirty="0">
                <a:solidFill>
                  <a:srgbClr val="FF0000"/>
                </a:solidFill>
                <a:latin typeface="HY강B" pitchFamily="18" charset="-127"/>
                <a:ea typeface="HY강B" pitchFamily="18" charset="-127"/>
              </a:rPr>
              <a:t>※ </a:t>
            </a:r>
            <a:r>
              <a:rPr lang="ko-KR" altLang="en-US" sz="1000" b="1" dirty="0">
                <a:solidFill>
                  <a:srgbClr val="FF0000"/>
                </a:solidFill>
                <a:latin typeface="HY강B" pitchFamily="18" charset="-127"/>
                <a:ea typeface="HY강B" pitchFamily="18" charset="-127"/>
              </a:rPr>
              <a:t>자원봉사자로 여러분이 활동하고 싶지만 어떤 분야에 어느 곳에 해야 </a:t>
            </a:r>
            <a:r>
              <a:rPr lang="ko-KR" altLang="en-US" sz="1000" b="1" dirty="0" smtClean="0">
                <a:solidFill>
                  <a:srgbClr val="FF0000"/>
                </a:solidFill>
                <a:latin typeface="HY강B" pitchFamily="18" charset="-127"/>
                <a:ea typeface="HY강B" pitchFamily="18" charset="-127"/>
              </a:rPr>
              <a:t>하는지 </a:t>
            </a:r>
            <a:r>
              <a:rPr lang="ko-KR" altLang="en-US" sz="1000" b="1" dirty="0">
                <a:solidFill>
                  <a:srgbClr val="FF0000"/>
                </a:solidFill>
                <a:latin typeface="HY강B" pitchFamily="18" charset="-127"/>
                <a:ea typeface="HY강B" pitchFamily="18" charset="-127"/>
              </a:rPr>
              <a:t>답답할 것 입니다</a:t>
            </a:r>
            <a:r>
              <a:rPr lang="en-US" altLang="ko-KR" sz="1000" b="1" dirty="0">
                <a:solidFill>
                  <a:srgbClr val="FF0000"/>
                </a:solidFill>
                <a:latin typeface="HY강B" pitchFamily="18" charset="-127"/>
                <a:ea typeface="HY강B" pitchFamily="18" charset="-127"/>
              </a:rPr>
              <a:t>. </a:t>
            </a:r>
            <a:r>
              <a:rPr lang="ko-KR" altLang="en-US" sz="1000" b="1" dirty="0">
                <a:solidFill>
                  <a:srgbClr val="FF0000"/>
                </a:solidFill>
                <a:latin typeface="HY강B" pitchFamily="18" charset="-127"/>
                <a:ea typeface="HY강B" pitchFamily="18" charset="-127"/>
              </a:rPr>
              <a:t>또한 많은 사람들이 자원봉사 활동을 하고 싶어 하지만 어떻게 참여하는지</a:t>
            </a:r>
            <a:r>
              <a:rPr lang="en-US" altLang="ko-KR" sz="1000" b="1" dirty="0">
                <a:solidFill>
                  <a:srgbClr val="FF0000"/>
                </a:solidFill>
                <a:latin typeface="HY강B" pitchFamily="18" charset="-127"/>
                <a:ea typeface="HY강B" pitchFamily="18" charset="-127"/>
              </a:rPr>
              <a:t>, </a:t>
            </a:r>
            <a:r>
              <a:rPr lang="ko-KR" altLang="en-US" sz="1000" b="1" dirty="0">
                <a:solidFill>
                  <a:srgbClr val="FF0000"/>
                </a:solidFill>
                <a:latin typeface="HY강B" pitchFamily="18" charset="-127"/>
                <a:ea typeface="HY강B" pitchFamily="18" charset="-127"/>
              </a:rPr>
              <a:t>무슨 일을 하는지 내가 도움이 될 수 있을까</a:t>
            </a:r>
            <a:r>
              <a:rPr lang="en-US" altLang="ko-KR" sz="1000" b="1" dirty="0">
                <a:solidFill>
                  <a:srgbClr val="FF0000"/>
                </a:solidFill>
                <a:latin typeface="HY강B" pitchFamily="18" charset="-127"/>
                <a:ea typeface="HY강B" pitchFamily="18" charset="-127"/>
              </a:rPr>
              <a:t>? </a:t>
            </a:r>
            <a:r>
              <a:rPr lang="ko-KR" altLang="en-US" sz="1000" b="1" dirty="0">
                <a:solidFill>
                  <a:srgbClr val="FF0000"/>
                </a:solidFill>
                <a:latin typeface="HY강B" pitchFamily="18" charset="-127"/>
                <a:ea typeface="HY강B" pitchFamily="18" charset="-127"/>
              </a:rPr>
              <a:t>망설이게 됩니다</a:t>
            </a:r>
            <a:r>
              <a:rPr lang="en-US" altLang="ko-KR" sz="1000" b="1" dirty="0">
                <a:solidFill>
                  <a:srgbClr val="FF0000"/>
                </a:solidFill>
                <a:latin typeface="HY강B" pitchFamily="18" charset="-127"/>
                <a:ea typeface="HY강B" pitchFamily="18" charset="-127"/>
              </a:rPr>
              <a:t>. </a:t>
            </a:r>
            <a:r>
              <a:rPr lang="ko-KR" altLang="en-US" sz="1000" b="1" dirty="0">
                <a:solidFill>
                  <a:srgbClr val="FF0000"/>
                </a:solidFill>
                <a:latin typeface="HY강B" pitchFamily="18" charset="-127"/>
                <a:ea typeface="HY강B" pitchFamily="18" charset="-127"/>
              </a:rPr>
              <a:t>자원봉사는 특별한 일이 아닌 누구나 마음만 먹으면 할 수 있는 일이며</a:t>
            </a:r>
            <a:r>
              <a:rPr lang="en-US" altLang="ko-KR" sz="1000" b="1" dirty="0">
                <a:solidFill>
                  <a:srgbClr val="FF0000"/>
                </a:solidFill>
                <a:latin typeface="HY강B" pitchFamily="18" charset="-127"/>
                <a:ea typeface="HY강B" pitchFamily="18" charset="-127"/>
              </a:rPr>
              <a:t>, </a:t>
            </a:r>
            <a:r>
              <a:rPr lang="ko-KR" altLang="en-US" sz="1000" b="1" dirty="0">
                <a:solidFill>
                  <a:srgbClr val="FF0000"/>
                </a:solidFill>
                <a:latin typeface="HY강B" pitchFamily="18" charset="-127"/>
                <a:ea typeface="HY강B" pitchFamily="18" charset="-127"/>
              </a:rPr>
              <a:t>이웃과 사회를 위한 아름답고 보람 있는 활동입니다</a:t>
            </a:r>
            <a:r>
              <a:rPr lang="en-US" altLang="ko-KR" sz="1000" b="1" dirty="0">
                <a:solidFill>
                  <a:srgbClr val="FF0000"/>
                </a:solidFill>
                <a:latin typeface="HY강B" pitchFamily="18" charset="-127"/>
                <a:ea typeface="HY강B" pitchFamily="18" charset="-127"/>
              </a:rPr>
              <a:t>. </a:t>
            </a:r>
            <a:r>
              <a:rPr lang="ko-KR" altLang="en-US" sz="1000" b="1" dirty="0">
                <a:solidFill>
                  <a:srgbClr val="FF0000"/>
                </a:solidFill>
                <a:latin typeface="HY강B" pitchFamily="18" charset="-127"/>
                <a:ea typeface="HY강B" pitchFamily="18" charset="-127"/>
              </a:rPr>
              <a:t>자 원봉사 활동분야는 넓고 다양합니다</a:t>
            </a:r>
            <a:r>
              <a:rPr lang="en-US" altLang="ko-KR" sz="1000" b="1" dirty="0">
                <a:solidFill>
                  <a:srgbClr val="FF0000"/>
                </a:solidFill>
                <a:latin typeface="HY강B" pitchFamily="18" charset="-127"/>
                <a:ea typeface="HY강B" pitchFamily="18" charset="-127"/>
              </a:rPr>
              <a:t>. </a:t>
            </a:r>
            <a:endParaRPr lang="ko-KR" altLang="en-US" sz="1000" b="1" dirty="0">
              <a:solidFill>
                <a:srgbClr val="FF0000"/>
              </a:solidFill>
              <a:latin typeface="HY강B" pitchFamily="18" charset="-127"/>
              <a:ea typeface="HY강B" pitchFamily="18" charset="-127"/>
            </a:endParaRPr>
          </a:p>
        </p:txBody>
      </p:sp>
      <p:sp>
        <p:nvSpPr>
          <p:cNvPr id="16" name="모서리가 둥근 직사각형 15"/>
          <p:cNvSpPr/>
          <p:nvPr/>
        </p:nvSpPr>
        <p:spPr>
          <a:xfrm>
            <a:off x="692696" y="3563888"/>
            <a:ext cx="5472608" cy="1368152"/>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7" name="슬라이드 번호 개체 틀 16"/>
          <p:cNvSpPr>
            <a:spLocks noGrp="1"/>
          </p:cNvSpPr>
          <p:nvPr>
            <p:ph type="sldNum" sz="quarter" idx="12"/>
          </p:nvPr>
        </p:nvSpPr>
        <p:spPr/>
        <p:txBody>
          <a:bodyPr/>
          <a:lstStyle/>
          <a:p>
            <a:fld id="{FB5D2FAA-0FDA-409F-89F0-564FE270511B}" type="slidenum">
              <a:rPr lang="ko-KR" altLang="en-US" smtClean="0"/>
              <a:pPr/>
              <a:t>6</a:t>
            </a:fld>
            <a:endParaRPr lang="ko-KR"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419178" y="899030"/>
            <a:ext cx="5886691" cy="276999"/>
          </a:xfrm>
          <a:prstGeom prst="rect">
            <a:avLst/>
          </a:prstGeom>
          <a:noFill/>
        </p:spPr>
        <p:txBody>
          <a:bodyPr wrap="square" rtlCol="0">
            <a:spAutoFit/>
          </a:bodyPr>
          <a:lstStyle/>
          <a:p>
            <a:r>
              <a:rPr lang="ko-KR" altLang="en-US" sz="1200" b="1" dirty="0" smtClean="0">
                <a:solidFill>
                  <a:srgbClr val="0000FF"/>
                </a:solidFill>
                <a:latin typeface="HY강B" pitchFamily="18" charset="-127"/>
                <a:ea typeface="HY강B" pitchFamily="18" charset="-127"/>
              </a:rPr>
              <a:t>▣ </a:t>
            </a:r>
            <a:r>
              <a:rPr lang="ko-KR" altLang="en-US" sz="1200" b="1" dirty="0" err="1" smtClean="0">
                <a:solidFill>
                  <a:srgbClr val="0000FF"/>
                </a:solidFill>
                <a:latin typeface="HY강B" pitchFamily="18" charset="-127"/>
                <a:ea typeface="HY강B" pitchFamily="18" charset="-127"/>
              </a:rPr>
              <a:t>장애우들을</a:t>
            </a:r>
            <a:r>
              <a:rPr lang="ko-KR" altLang="en-US" sz="1200" b="1" dirty="0" smtClean="0">
                <a:solidFill>
                  <a:srgbClr val="0000FF"/>
                </a:solidFill>
                <a:latin typeface="HY강B" pitchFamily="18" charset="-127"/>
                <a:ea typeface="HY강B" pitchFamily="18" charset="-127"/>
              </a:rPr>
              <a:t> 위한 봉사요령</a:t>
            </a:r>
            <a:endParaRPr lang="ko-KR" altLang="en-US" sz="1200" b="1" dirty="0">
              <a:solidFill>
                <a:srgbClr val="0000FF"/>
              </a:solidFill>
              <a:latin typeface="HY강B" pitchFamily="18" charset="-127"/>
              <a:ea typeface="HY강B" pitchFamily="18" charset="-127"/>
            </a:endParaRPr>
          </a:p>
        </p:txBody>
      </p:sp>
      <p:sp>
        <p:nvSpPr>
          <p:cNvPr id="14" name="TextBox 13"/>
          <p:cNvSpPr txBox="1"/>
          <p:nvPr/>
        </p:nvSpPr>
        <p:spPr>
          <a:xfrm>
            <a:off x="548680" y="1187624"/>
            <a:ext cx="5832648" cy="7709803"/>
          </a:xfrm>
          <a:prstGeom prst="rect">
            <a:avLst/>
          </a:prstGeom>
          <a:noFill/>
        </p:spPr>
        <p:txBody>
          <a:bodyPr wrap="square" rtlCol="0">
            <a:spAutoFit/>
          </a:bodyPr>
          <a:lstStyle/>
          <a:p>
            <a:pPr>
              <a:lnSpc>
                <a:spcPct val="150000"/>
              </a:lnSpc>
            </a:pPr>
            <a:r>
              <a:rPr lang="en-US" altLang="ko-KR" sz="1100" b="1" dirty="0" smtClean="0">
                <a:solidFill>
                  <a:srgbClr val="006600"/>
                </a:solidFill>
                <a:latin typeface="HY강B" pitchFamily="18" charset="-127"/>
                <a:ea typeface="HY강B" pitchFamily="18" charset="-127"/>
              </a:rPr>
              <a:t>※</a:t>
            </a:r>
            <a:r>
              <a:rPr lang="ko-KR" altLang="en-US" sz="1100" b="1" dirty="0" smtClean="0">
                <a:solidFill>
                  <a:srgbClr val="006600"/>
                </a:solidFill>
                <a:latin typeface="HY강B" pitchFamily="18" charset="-127"/>
                <a:ea typeface="HY강B" pitchFamily="18" charset="-127"/>
              </a:rPr>
              <a:t> </a:t>
            </a:r>
            <a:r>
              <a:rPr lang="ko-KR" altLang="en-US" sz="1100" b="1" dirty="0">
                <a:solidFill>
                  <a:srgbClr val="006600"/>
                </a:solidFill>
                <a:latin typeface="HY강B" pitchFamily="18" charset="-127"/>
                <a:ea typeface="HY강B" pitchFamily="18" charset="-127"/>
              </a:rPr>
              <a:t>시각장애인을 위한 봉사요령</a:t>
            </a:r>
          </a:p>
          <a:p>
            <a:pPr>
              <a:lnSpc>
                <a:spcPct val="150000"/>
              </a:lnSpc>
            </a:pPr>
            <a:r>
              <a:rPr lang="en-US" altLang="ko-KR" sz="1100" dirty="0">
                <a:latin typeface="HY강B" pitchFamily="18" charset="-127"/>
                <a:ea typeface="HY강B" pitchFamily="18" charset="-127"/>
              </a:rPr>
              <a:t>1. </a:t>
            </a:r>
            <a:r>
              <a:rPr lang="ko-KR" altLang="en-US" sz="1100" dirty="0">
                <a:latin typeface="HY강B" pitchFamily="18" charset="-127"/>
                <a:ea typeface="HY강B" pitchFamily="18" charset="-127"/>
              </a:rPr>
              <a:t>인사를 할 때에는 먼저 말을 걸어주고 악수를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2. </a:t>
            </a:r>
            <a:r>
              <a:rPr lang="ko-KR" altLang="en-US" sz="1100" dirty="0">
                <a:latin typeface="HY강B" pitchFamily="18" charset="-127"/>
                <a:ea typeface="HY강B" pitchFamily="18" charset="-127"/>
              </a:rPr>
              <a:t>방향과 장소를 알려줄 때에는 우선 자신이 확실히 아는 길인지를 확인 한 후 </a:t>
            </a:r>
            <a:r>
              <a:rPr lang="ko-KR" altLang="en-US" sz="1100" dirty="0" smtClean="0">
                <a:latin typeface="HY강B" pitchFamily="18" charset="-127"/>
                <a:ea typeface="HY강B" pitchFamily="18" charset="-127"/>
              </a:rPr>
              <a:t>전 후 좌우</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몇 발짝</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몇 미터 등 정확하게 말해주도록 해야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3. </a:t>
            </a:r>
            <a:r>
              <a:rPr lang="ko-KR" altLang="en-US" sz="1100" dirty="0">
                <a:latin typeface="HY강B" pitchFamily="18" charset="-127"/>
                <a:ea typeface="HY강B" pitchFamily="18" charset="-127"/>
              </a:rPr>
              <a:t>안내 할 때에는 당신의 팔을 내밀어 잡게 하고 흰 지팡이 반대편에 서 서 반보 앞으로 </a:t>
            </a:r>
            <a:r>
              <a:rPr lang="ko-KR" altLang="en-US" sz="1100" dirty="0" smtClean="0">
                <a:latin typeface="HY강B" pitchFamily="18" charset="-127"/>
                <a:ea typeface="HY강B" pitchFamily="18" charset="-127"/>
              </a:rPr>
              <a:t>  </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걸어갑니다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이때</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팔은 팔꿈치부분이나 팔꿈치 위를 </a:t>
            </a:r>
            <a:r>
              <a:rPr lang="ko-KR" altLang="en-US" sz="1100" dirty="0" smtClean="0">
                <a:latin typeface="HY강B" pitchFamily="18" charset="-127"/>
                <a:ea typeface="HY강B" pitchFamily="18" charset="-127"/>
              </a:rPr>
              <a:t>잡게 </a:t>
            </a:r>
            <a:r>
              <a:rPr lang="ko-KR" altLang="en-US" sz="1100" dirty="0">
                <a:latin typeface="HY강B" pitchFamily="18" charset="-127"/>
                <a:ea typeface="HY강B" pitchFamily="18" charset="-127"/>
              </a:rPr>
              <a:t>하는 것이 좋습니다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4. </a:t>
            </a:r>
            <a:r>
              <a:rPr lang="ko-KR" altLang="en-US" sz="1100" dirty="0">
                <a:latin typeface="HY강B" pitchFamily="18" charset="-127"/>
                <a:ea typeface="HY강B" pitchFamily="18" charset="-127"/>
              </a:rPr>
              <a:t>흰 지팡이는 시각장애인의 눈이므로 그것을 잡고 있는 손을 붙잡거나</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당긴다거나</a:t>
            </a:r>
            <a:r>
              <a:rPr lang="en-US" altLang="ko-KR" sz="1100" dirty="0">
                <a:latin typeface="HY강B" pitchFamily="18" charset="-127"/>
                <a:ea typeface="HY강B" pitchFamily="18" charset="-127"/>
              </a:rPr>
              <a:t>, </a:t>
            </a:r>
            <a:r>
              <a:rPr lang="ko-KR" altLang="en-US" sz="1100" dirty="0" smtClean="0">
                <a:latin typeface="HY강B" pitchFamily="18" charset="-127"/>
                <a:ea typeface="HY강B" pitchFamily="18" charset="-127"/>
              </a:rPr>
              <a:t>민다</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거나 </a:t>
            </a:r>
            <a:r>
              <a:rPr lang="ko-KR" altLang="en-US" sz="1100" dirty="0">
                <a:latin typeface="HY강B" pitchFamily="18" charset="-127"/>
                <a:ea typeface="HY강B" pitchFamily="18" charset="-127"/>
              </a:rPr>
              <a:t>하는 것은 금물입니다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5. </a:t>
            </a:r>
            <a:r>
              <a:rPr lang="ko-KR" altLang="en-US" sz="1100" dirty="0">
                <a:latin typeface="HY강B" pitchFamily="18" charset="-127"/>
                <a:ea typeface="HY강B" pitchFamily="18" charset="-127"/>
              </a:rPr>
              <a:t>차 대접 또는 식사 시 먼저 각 그릇의 위치와 그 음식내용을 작은 </a:t>
            </a:r>
            <a:r>
              <a:rPr lang="ko-KR" altLang="en-US" sz="1100" dirty="0" smtClean="0">
                <a:latin typeface="HY강B" pitchFamily="18" charset="-127"/>
                <a:ea typeface="HY강B" pitchFamily="18" charset="-127"/>
              </a:rPr>
              <a:t>목소리로 </a:t>
            </a:r>
            <a:r>
              <a:rPr lang="ko-KR" altLang="en-US" sz="1100" dirty="0">
                <a:latin typeface="HY강B" pitchFamily="18" charset="-127"/>
                <a:ea typeface="HY강B" pitchFamily="18" charset="-127"/>
              </a:rPr>
              <a:t>확실히 </a:t>
            </a:r>
            <a:r>
              <a:rPr lang="ko-KR" altLang="en-US" sz="1100" dirty="0" smtClean="0">
                <a:latin typeface="HY강B" pitchFamily="18" charset="-127"/>
                <a:ea typeface="HY강B" pitchFamily="18" charset="-127"/>
              </a:rPr>
              <a:t>설명</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해주어야 </a:t>
            </a:r>
            <a:r>
              <a:rPr lang="ko-KR" altLang="en-US" sz="1100" dirty="0">
                <a:latin typeface="HY강B" pitchFamily="18" charset="-127"/>
                <a:ea typeface="HY강B" pitchFamily="18" charset="-127"/>
              </a:rPr>
              <a:t>합니다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그릇 위치는 시계방향으로 말하면 빨 리 알아차릴 수 있습니다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6. </a:t>
            </a:r>
            <a:r>
              <a:rPr lang="ko-KR" altLang="en-US" sz="1100" dirty="0" smtClean="0">
                <a:latin typeface="HY강B" pitchFamily="18" charset="-127"/>
                <a:ea typeface="HY강B" pitchFamily="18" charset="-127"/>
              </a:rPr>
              <a:t>시각 </a:t>
            </a:r>
            <a:r>
              <a:rPr lang="ko-KR" altLang="en-US" sz="1100" dirty="0" err="1" smtClean="0">
                <a:latin typeface="HY강B" pitchFamily="18" charset="-127"/>
                <a:ea typeface="HY강B" pitchFamily="18" charset="-127"/>
              </a:rPr>
              <a:t>장애우</a:t>
            </a:r>
            <a:r>
              <a:rPr lang="ko-KR" altLang="en-US" sz="1100" dirty="0" smtClean="0">
                <a:latin typeface="HY강B" pitchFamily="18" charset="-127"/>
                <a:ea typeface="HY강B" pitchFamily="18" charset="-127"/>
              </a:rPr>
              <a:t> </a:t>
            </a:r>
            <a:r>
              <a:rPr lang="ko-KR" altLang="en-US" sz="1100" dirty="0">
                <a:latin typeface="HY강B" pitchFamily="18" charset="-127"/>
                <a:ea typeface="HY강B" pitchFamily="18" charset="-127"/>
              </a:rPr>
              <a:t>가족봉사의 경우에 </a:t>
            </a:r>
            <a:r>
              <a:rPr lang="ko-KR" altLang="en-US" sz="1100" dirty="0" smtClean="0">
                <a:latin typeface="HY강B" pitchFamily="18" charset="-127"/>
                <a:ea typeface="HY강B" pitchFamily="18" charset="-127"/>
              </a:rPr>
              <a:t>손 닿는 </a:t>
            </a:r>
            <a:r>
              <a:rPr lang="ko-KR" altLang="en-US" sz="1100" dirty="0" smtClean="0">
                <a:latin typeface="HY강B" pitchFamily="18" charset="-127"/>
                <a:ea typeface="HY강B" pitchFamily="18" charset="-127"/>
              </a:rPr>
              <a:t>곳과 </a:t>
            </a:r>
            <a:r>
              <a:rPr lang="ko-KR" altLang="en-US" sz="1100" dirty="0">
                <a:latin typeface="HY강B" pitchFamily="18" charset="-127"/>
                <a:ea typeface="HY강B" pitchFamily="18" charset="-127"/>
              </a:rPr>
              <a:t>쉽게 찾을 수 있는 곳에 물 건을 정리해 </a:t>
            </a:r>
            <a:r>
              <a:rPr lang="ko-KR" altLang="en-US" sz="1100" dirty="0" smtClean="0">
                <a:latin typeface="HY강B" pitchFamily="18" charset="-127"/>
                <a:ea typeface="HY강B" pitchFamily="18" charset="-127"/>
              </a:rPr>
              <a:t>두</a:t>
            </a:r>
            <a:endParaRPr lang="en-US" altLang="ko-KR" sz="1100" dirty="0" smtClean="0">
              <a:latin typeface="HY강B" pitchFamily="18" charset="-127"/>
              <a:ea typeface="HY강B" pitchFamily="18" charset="-127"/>
            </a:endParaRPr>
          </a:p>
          <a:p>
            <a:pPr>
              <a:lnSpc>
                <a:spcPct val="150000"/>
              </a:lnSpc>
            </a:pP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고</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끝날 때 반드시 정리된 사항을 알려주고 확인시켜 </a:t>
            </a:r>
            <a:r>
              <a:rPr lang="ko-KR" altLang="en-US" sz="1100" dirty="0" smtClean="0">
                <a:latin typeface="HY강B" pitchFamily="18" charset="-127"/>
                <a:ea typeface="HY강B" pitchFamily="18" charset="-127"/>
              </a:rPr>
              <a:t>드려야 </a:t>
            </a:r>
            <a:r>
              <a:rPr lang="ko-KR" altLang="en-US" sz="1100" dirty="0">
                <a:latin typeface="HY강B" pitchFamily="18" charset="-127"/>
                <a:ea typeface="HY강B" pitchFamily="18" charset="-127"/>
              </a:rPr>
              <a:t>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endParaRPr lang="en-US" altLang="ko-KR" sz="1100" b="1" dirty="0" smtClean="0">
              <a:solidFill>
                <a:srgbClr val="006600"/>
              </a:solidFill>
              <a:latin typeface="HY강B" pitchFamily="18" charset="-127"/>
              <a:ea typeface="HY강B" pitchFamily="18" charset="-127"/>
            </a:endParaRPr>
          </a:p>
          <a:p>
            <a:pPr>
              <a:lnSpc>
                <a:spcPct val="150000"/>
              </a:lnSpc>
            </a:pPr>
            <a:r>
              <a:rPr lang="en-US" altLang="ko-KR" sz="1100" b="1" dirty="0" smtClean="0">
                <a:solidFill>
                  <a:srgbClr val="006600"/>
                </a:solidFill>
                <a:latin typeface="HY강B" pitchFamily="18" charset="-127"/>
                <a:ea typeface="HY강B" pitchFamily="18" charset="-127"/>
              </a:rPr>
              <a:t>※</a:t>
            </a:r>
            <a:r>
              <a:rPr lang="ko-KR" altLang="en-US" sz="1100" b="1" dirty="0" smtClean="0">
                <a:solidFill>
                  <a:srgbClr val="006600"/>
                </a:solidFill>
                <a:latin typeface="HY강B" pitchFamily="18" charset="-127"/>
                <a:ea typeface="HY강B" pitchFamily="18" charset="-127"/>
              </a:rPr>
              <a:t> </a:t>
            </a:r>
            <a:r>
              <a:rPr lang="ko-KR" altLang="en-US" sz="1100" b="1" dirty="0">
                <a:solidFill>
                  <a:srgbClr val="006600"/>
                </a:solidFill>
                <a:latin typeface="HY강B" pitchFamily="18" charset="-127"/>
                <a:ea typeface="HY강B" pitchFamily="18" charset="-127"/>
              </a:rPr>
              <a:t>청각장애인을 위한 봉사요령</a:t>
            </a:r>
          </a:p>
          <a:p>
            <a:pPr>
              <a:lnSpc>
                <a:spcPct val="150000"/>
              </a:lnSpc>
            </a:pPr>
            <a:r>
              <a:rPr lang="en-US" altLang="ko-KR" sz="1100" dirty="0">
                <a:latin typeface="HY강B" pitchFamily="18" charset="-127"/>
                <a:ea typeface="HY강B" pitchFamily="18" charset="-127"/>
              </a:rPr>
              <a:t>1. </a:t>
            </a:r>
            <a:r>
              <a:rPr lang="ko-KR" altLang="en-US" sz="1100" dirty="0">
                <a:latin typeface="HY강B" pitchFamily="18" charset="-127"/>
                <a:ea typeface="HY강B" pitchFamily="18" charset="-127"/>
              </a:rPr>
              <a:t>청각장애인과의 대화 방법은 </a:t>
            </a:r>
            <a:r>
              <a:rPr lang="ko-KR" altLang="en-US" sz="1100" dirty="0" err="1" smtClean="0">
                <a:latin typeface="HY강B" pitchFamily="18" charset="-127"/>
                <a:ea typeface="HY강B" pitchFamily="18" charset="-127"/>
              </a:rPr>
              <a:t>구화법</a:t>
            </a:r>
            <a:r>
              <a:rPr lang="en-US" altLang="ko-KR" sz="1100" dirty="0" smtClean="0">
                <a:latin typeface="HY강B" pitchFamily="18" charset="-127"/>
                <a:ea typeface="HY강B" pitchFamily="18" charset="-127"/>
              </a:rPr>
              <a:t>, </a:t>
            </a:r>
            <a:r>
              <a:rPr lang="ko-KR" altLang="en-US" sz="1100" dirty="0">
                <a:latin typeface="HY강B" pitchFamily="18" charset="-127"/>
                <a:ea typeface="HY강B" pitchFamily="18" charset="-127"/>
              </a:rPr>
              <a:t>수화법</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필기법의 세 가지 방법 입니다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2. </a:t>
            </a:r>
            <a:r>
              <a:rPr lang="ko-KR" altLang="en-US" sz="1100" dirty="0" err="1" smtClean="0">
                <a:latin typeface="HY강B" pitchFamily="18" charset="-127"/>
                <a:ea typeface="HY강B" pitchFamily="18" charset="-127"/>
              </a:rPr>
              <a:t>구화법은</a:t>
            </a:r>
            <a:r>
              <a:rPr lang="ko-KR" altLang="en-US" sz="1100" dirty="0" smtClean="0">
                <a:latin typeface="HY강B" pitchFamily="18" charset="-127"/>
                <a:ea typeface="HY강B" pitchFamily="18" charset="-127"/>
              </a:rPr>
              <a:t> </a:t>
            </a:r>
            <a:r>
              <a:rPr lang="ko-KR" altLang="en-US" sz="1100" dirty="0">
                <a:latin typeface="HY강B" pitchFamily="18" charset="-127"/>
                <a:ea typeface="HY강B" pitchFamily="18" charset="-127"/>
              </a:rPr>
              <a:t>입의 모양을 보고 상대방이 무슨 말을 하고 있는지 아는 방법 입니다</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이때 </a:t>
            </a:r>
            <a:r>
              <a:rPr lang="ko-KR" altLang="en-US" sz="1100" dirty="0" smtClean="0">
                <a:latin typeface="HY강B" pitchFamily="18" charset="-127"/>
                <a:ea typeface="HY강B" pitchFamily="18" charset="-127"/>
              </a:rPr>
              <a:t>몸 </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의 </a:t>
            </a:r>
            <a:r>
              <a:rPr lang="ko-KR" altLang="en-US" sz="1100" dirty="0">
                <a:latin typeface="HY강B" pitchFamily="18" charset="-127"/>
                <a:ea typeface="HY강B" pitchFamily="18" charset="-127"/>
              </a:rPr>
              <a:t>동작을 섞으면서 정면에서 입을 크게 움직임이면서 여유를 가지고 천천히 명확하게 </a:t>
            </a:r>
            <a:r>
              <a:rPr lang="ko-KR" altLang="en-US" sz="1100" dirty="0" smtClean="0">
                <a:latin typeface="HY강B" pitchFamily="18" charset="-127"/>
                <a:ea typeface="HY강B" pitchFamily="18" charset="-127"/>
              </a:rPr>
              <a:t>  </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이야기해야 </a:t>
            </a:r>
            <a:r>
              <a:rPr lang="ko-KR" altLang="en-US" sz="1100" dirty="0">
                <a:latin typeface="HY강B" pitchFamily="18" charset="-127"/>
                <a:ea typeface="HY강B" pitchFamily="18" charset="-127"/>
              </a:rPr>
              <a:t>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3. </a:t>
            </a:r>
            <a:r>
              <a:rPr lang="ko-KR" altLang="en-US" sz="1100" dirty="0" err="1">
                <a:latin typeface="HY강B" pitchFamily="18" charset="-127"/>
                <a:ea typeface="HY강B" pitchFamily="18" charset="-127"/>
              </a:rPr>
              <a:t>필기법은</a:t>
            </a:r>
            <a:r>
              <a:rPr lang="ko-KR" altLang="en-US" sz="1100" dirty="0">
                <a:latin typeface="HY강B" pitchFamily="18" charset="-127"/>
                <a:ea typeface="HY강B" pitchFamily="18" charset="-127"/>
              </a:rPr>
              <a:t> 다소 시간이 걸리지만 정확히 전달되는 장점이 있으며</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주소</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의약품명</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차 </a:t>
            </a:r>
            <a:r>
              <a:rPr lang="ko-KR" altLang="en-US" sz="1100" dirty="0" smtClean="0">
                <a:latin typeface="HY강B" pitchFamily="18" charset="-127"/>
                <a:ea typeface="HY강B" pitchFamily="18" charset="-127"/>
              </a:rPr>
              <a:t>시</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err="1" smtClean="0">
                <a:latin typeface="HY강B" pitchFamily="18" charset="-127"/>
                <a:ea typeface="HY강B" pitchFamily="18" charset="-127"/>
              </a:rPr>
              <a:t>간표</a:t>
            </a:r>
            <a:r>
              <a:rPr lang="ko-KR" altLang="en-US" sz="1100" dirty="0" smtClean="0">
                <a:latin typeface="HY강B" pitchFamily="18" charset="-127"/>
                <a:ea typeface="HY강B" pitchFamily="18" charset="-127"/>
              </a:rPr>
              <a:t> </a:t>
            </a:r>
            <a:r>
              <a:rPr lang="ko-KR" altLang="en-US" sz="1100" dirty="0">
                <a:latin typeface="HY강B" pitchFamily="18" charset="-127"/>
                <a:ea typeface="HY강B" pitchFamily="18" charset="-127"/>
              </a:rPr>
              <a:t>등 중요한 정보를 제공할 때 사용됩니다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4. </a:t>
            </a:r>
            <a:r>
              <a:rPr lang="ko-KR" altLang="en-US" sz="1100" dirty="0">
                <a:latin typeface="HY강B" pitchFamily="18" charset="-127"/>
                <a:ea typeface="HY강B" pitchFamily="18" charset="-127"/>
              </a:rPr>
              <a:t>수화 사용 시 수화는 문장전달보다 의미전달이 중요하므로 표정과 </a:t>
            </a:r>
            <a:r>
              <a:rPr lang="ko-KR" altLang="en-US" sz="1100" dirty="0" err="1" smtClean="0">
                <a:latin typeface="HY강B" pitchFamily="18" charset="-127"/>
                <a:ea typeface="HY강B" pitchFamily="18" charset="-127"/>
              </a:rPr>
              <a:t>제스추어를</a:t>
            </a:r>
            <a:r>
              <a:rPr lang="ko-KR" altLang="en-US" sz="1100" dirty="0" smtClean="0">
                <a:latin typeface="HY강B" pitchFamily="18" charset="-127"/>
                <a:ea typeface="HY강B" pitchFamily="18" charset="-127"/>
              </a:rPr>
              <a:t>  </a:t>
            </a:r>
            <a:r>
              <a:rPr lang="ko-KR" altLang="en-US" sz="1100" dirty="0" err="1" smtClean="0">
                <a:latin typeface="HY강B" pitchFamily="18" charset="-127"/>
                <a:ea typeface="HY강B" pitchFamily="18" charset="-127"/>
              </a:rPr>
              <a:t>풍부하</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게 </a:t>
            </a:r>
            <a:r>
              <a:rPr lang="ko-KR" altLang="en-US" sz="1100" dirty="0">
                <a:latin typeface="HY강B" pitchFamily="18" charset="-127"/>
                <a:ea typeface="HY강B" pitchFamily="18" charset="-127"/>
              </a:rPr>
              <a:t>사용해야 합니다</a:t>
            </a:r>
            <a:r>
              <a:rPr lang="en-US" altLang="ko-KR" sz="1100" dirty="0" smtClean="0">
                <a:latin typeface="HY강B" pitchFamily="18" charset="-127"/>
                <a:ea typeface="HY강B" pitchFamily="18" charset="-127"/>
              </a:rPr>
              <a:t>.</a:t>
            </a:r>
            <a:r>
              <a:rPr lang="ko-KR" altLang="en-US" sz="1100" dirty="0" smtClean="0">
                <a:latin typeface="HY강B" pitchFamily="18" charset="-127"/>
                <a:ea typeface="HY강B" pitchFamily="18" charset="-127"/>
              </a:rPr>
              <a:t> 긴 </a:t>
            </a:r>
            <a:r>
              <a:rPr lang="ko-KR" altLang="en-US" sz="1100" dirty="0">
                <a:latin typeface="HY강B" pitchFamily="18" charset="-127"/>
                <a:ea typeface="HY강B" pitchFamily="18" charset="-127"/>
              </a:rPr>
              <a:t>문장 일 경우에는 불필요한 말을 빼고</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간단히 줄여서 </a:t>
            </a:r>
            <a:r>
              <a:rPr lang="ko-KR" altLang="en-US" sz="1100" dirty="0" smtClean="0">
                <a:latin typeface="HY강B" pitchFamily="18" charset="-127"/>
                <a:ea typeface="HY강B" pitchFamily="18" charset="-127"/>
              </a:rPr>
              <a:t>이야기해</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야 </a:t>
            </a:r>
            <a:r>
              <a:rPr lang="ko-KR" altLang="en-US" sz="1100" dirty="0">
                <a:latin typeface="HY강B" pitchFamily="18" charset="-127"/>
                <a:ea typeface="HY강B" pitchFamily="18" charset="-127"/>
              </a:rPr>
              <a:t>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endParaRPr lang="en-US" altLang="ko-KR" sz="1100" b="1" dirty="0" smtClean="0">
              <a:solidFill>
                <a:srgbClr val="006600"/>
              </a:solidFill>
              <a:latin typeface="HY강B" pitchFamily="18" charset="-127"/>
              <a:ea typeface="HY강B" pitchFamily="18" charset="-127"/>
            </a:endParaRPr>
          </a:p>
          <a:p>
            <a:pPr>
              <a:lnSpc>
                <a:spcPct val="150000"/>
              </a:lnSpc>
            </a:pPr>
            <a:r>
              <a:rPr lang="en-US" altLang="ko-KR" sz="1100" b="1" dirty="0" smtClean="0">
                <a:solidFill>
                  <a:srgbClr val="006600"/>
                </a:solidFill>
                <a:latin typeface="HY강B" pitchFamily="18" charset="-127"/>
                <a:ea typeface="HY강B" pitchFamily="18" charset="-127"/>
              </a:rPr>
              <a:t>※</a:t>
            </a:r>
            <a:r>
              <a:rPr lang="ko-KR" altLang="en-US" sz="1100" b="1" dirty="0" smtClean="0">
                <a:solidFill>
                  <a:srgbClr val="006600"/>
                </a:solidFill>
                <a:latin typeface="HY강B" pitchFamily="18" charset="-127"/>
                <a:ea typeface="HY강B" pitchFamily="18" charset="-127"/>
              </a:rPr>
              <a:t> </a:t>
            </a:r>
            <a:r>
              <a:rPr lang="ko-KR" altLang="en-US" sz="1100" b="1" dirty="0">
                <a:solidFill>
                  <a:srgbClr val="006600"/>
                </a:solidFill>
                <a:latin typeface="HY강B" pitchFamily="18" charset="-127"/>
                <a:ea typeface="HY강B" pitchFamily="18" charset="-127"/>
              </a:rPr>
              <a:t>지체장애인을 위한 봉사요령</a:t>
            </a:r>
          </a:p>
          <a:p>
            <a:pPr>
              <a:lnSpc>
                <a:spcPct val="150000"/>
              </a:lnSpc>
            </a:pPr>
            <a:r>
              <a:rPr lang="en-US" altLang="ko-KR" sz="1100" dirty="0">
                <a:latin typeface="HY강B" pitchFamily="18" charset="-127"/>
                <a:ea typeface="HY강B" pitchFamily="18" charset="-127"/>
              </a:rPr>
              <a:t>1. </a:t>
            </a:r>
            <a:r>
              <a:rPr lang="ko-KR" altLang="en-US" sz="1100" dirty="0">
                <a:latin typeface="HY강B" pitchFamily="18" charset="-127"/>
                <a:ea typeface="HY강B" pitchFamily="18" charset="-127"/>
              </a:rPr>
              <a:t>휠체어 사용자가 거리에서 곤란해 할 경우를 보면 먼저 말을 걸도록 </a:t>
            </a:r>
            <a:r>
              <a:rPr lang="ko-KR" altLang="en-US" sz="1100" dirty="0" smtClean="0">
                <a:latin typeface="HY강B" pitchFamily="18" charset="-127"/>
                <a:ea typeface="HY강B" pitchFamily="18" charset="-127"/>
              </a:rPr>
              <a:t>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2. </a:t>
            </a:r>
            <a:r>
              <a:rPr lang="ko-KR" altLang="en-US" sz="1100" dirty="0">
                <a:latin typeface="HY강B" pitchFamily="18" charset="-127"/>
                <a:ea typeface="HY강B" pitchFamily="18" charset="-127"/>
              </a:rPr>
              <a:t>장애인을 돕기 전에 어떤 도움을 원하는지 물어보고 승낙이 있는 </a:t>
            </a:r>
            <a:r>
              <a:rPr lang="ko-KR" altLang="en-US" sz="1100" dirty="0" smtClean="0">
                <a:latin typeface="HY강B" pitchFamily="18" charset="-127"/>
                <a:ea typeface="HY강B" pitchFamily="18" charset="-127"/>
              </a:rPr>
              <a:t>경우에만 </a:t>
            </a:r>
            <a:r>
              <a:rPr lang="ko-KR" altLang="en-US" sz="1100" dirty="0">
                <a:latin typeface="HY강B" pitchFamily="18" charset="-127"/>
                <a:ea typeface="HY강B" pitchFamily="18" charset="-127"/>
              </a:rPr>
              <a:t>돕도록 </a:t>
            </a:r>
            <a:r>
              <a:rPr lang="ko-KR" altLang="en-US" sz="1100" dirty="0" err="1" smtClean="0">
                <a:latin typeface="HY강B" pitchFamily="18" charset="-127"/>
                <a:ea typeface="HY강B" pitchFamily="18" charset="-127"/>
              </a:rPr>
              <a:t>합니</a:t>
            </a:r>
            <a:r>
              <a:rPr lang="ko-KR" altLang="en-US" sz="1100" dirty="0" smtClean="0">
                <a:latin typeface="HY강B" pitchFamily="18" charset="-127"/>
                <a:ea typeface="HY강B" pitchFamily="18" charset="-127"/>
              </a:rPr>
              <a:t> </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3. </a:t>
            </a:r>
            <a:r>
              <a:rPr lang="ko-KR" altLang="en-US" sz="1100" dirty="0">
                <a:latin typeface="HY강B" pitchFamily="18" charset="-127"/>
                <a:ea typeface="HY강B" pitchFamily="18" charset="-127"/>
              </a:rPr>
              <a:t>계단을 오를 때 휠체어를 뒤로 뉘어 </a:t>
            </a:r>
            <a:r>
              <a:rPr lang="ko-KR" altLang="en-US" sz="1100" dirty="0" err="1">
                <a:latin typeface="HY강B" pitchFamily="18" charset="-127"/>
                <a:ea typeface="HY강B" pitchFamily="18" charset="-127"/>
              </a:rPr>
              <a:t>앞바퀴가</a:t>
            </a:r>
            <a:r>
              <a:rPr lang="ko-KR" altLang="en-US" sz="1100" dirty="0">
                <a:latin typeface="HY강B" pitchFamily="18" charset="-127"/>
                <a:ea typeface="HY강B" pitchFamily="18" charset="-127"/>
              </a:rPr>
              <a:t> 들리도록 밀어 올립니다</a:t>
            </a:r>
            <a:r>
              <a:rPr lang="en-US" altLang="ko-KR" sz="1100" dirty="0" smtClean="0">
                <a:latin typeface="HY강B" pitchFamily="18" charset="-127"/>
                <a:ea typeface="HY강B" pitchFamily="18" charset="-127"/>
              </a:rPr>
              <a:t>.</a:t>
            </a:r>
            <a:endParaRPr lang="ko-KR" altLang="en-US" sz="1100" dirty="0">
              <a:latin typeface="HY강B" pitchFamily="18" charset="-127"/>
              <a:ea typeface="HY강B" pitchFamily="18" charset="-127"/>
            </a:endParaRPr>
          </a:p>
        </p:txBody>
      </p:sp>
      <p:sp>
        <p:nvSpPr>
          <p:cNvPr id="9" name="슬라이드 번호 개체 틀 8"/>
          <p:cNvSpPr>
            <a:spLocks noGrp="1"/>
          </p:cNvSpPr>
          <p:nvPr>
            <p:ph type="sldNum" sz="quarter" idx="12"/>
          </p:nvPr>
        </p:nvSpPr>
        <p:spPr/>
        <p:txBody>
          <a:bodyPr/>
          <a:lstStyle/>
          <a:p>
            <a:fld id="{FB5D2FAA-0FDA-409F-89F0-564FE270511B}" type="slidenum">
              <a:rPr lang="ko-KR" altLang="en-US" smtClean="0"/>
              <a:pPr/>
              <a:t>7</a:t>
            </a:fld>
            <a:endParaRPr lang="ko-KR"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545791" y="858515"/>
            <a:ext cx="5760640" cy="1869743"/>
          </a:xfrm>
          <a:prstGeom prst="rect">
            <a:avLst/>
          </a:prstGeom>
          <a:noFill/>
        </p:spPr>
        <p:txBody>
          <a:bodyPr wrap="square" rtlCol="0">
            <a:spAutoFit/>
          </a:bodyPr>
          <a:lstStyle/>
          <a:p>
            <a:pPr>
              <a:lnSpc>
                <a:spcPct val="150000"/>
              </a:lnSpc>
            </a:pPr>
            <a:r>
              <a:rPr lang="en-US" altLang="ko-KR" sz="1100" dirty="0" smtClean="0">
                <a:latin typeface="HY강B" pitchFamily="18" charset="-127"/>
                <a:ea typeface="HY강B" pitchFamily="18" charset="-127"/>
              </a:rPr>
              <a:t>4</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계단을 내릴 때 휠체어 사용자에게 앞으로 내려오는 것이 좋은지 뒤로 내려오는 것이 </a:t>
            </a:r>
            <a:r>
              <a:rPr lang="ko-KR" altLang="en-US" sz="1100" dirty="0" smtClean="0">
                <a:latin typeface="HY강B" pitchFamily="18" charset="-127"/>
                <a:ea typeface="HY강B" pitchFamily="18" charset="-127"/>
              </a:rPr>
              <a:t> </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좋은지 </a:t>
            </a:r>
            <a:r>
              <a:rPr lang="ko-KR" altLang="en-US" sz="1100" dirty="0">
                <a:latin typeface="HY강B" pitchFamily="18" charset="-127"/>
                <a:ea typeface="HY강B" pitchFamily="18" charset="-127"/>
              </a:rPr>
              <a:t>물어본 다음 내려오는데 주의할 것은 어느 </a:t>
            </a:r>
            <a:r>
              <a:rPr lang="ko-KR" altLang="en-US" sz="1100" dirty="0" smtClean="0">
                <a:latin typeface="HY강B" pitchFamily="18" charset="-127"/>
                <a:ea typeface="HY강B" pitchFamily="18" charset="-127"/>
              </a:rPr>
              <a:t>쪽으로 </a:t>
            </a:r>
            <a:r>
              <a:rPr lang="ko-KR" altLang="en-US" sz="1100" dirty="0">
                <a:latin typeface="HY강B" pitchFamily="18" charset="-127"/>
                <a:ea typeface="HY강B" pitchFamily="18" charset="-127"/>
              </a:rPr>
              <a:t>내려오는지 휠체어 </a:t>
            </a:r>
            <a:r>
              <a:rPr lang="ko-KR" altLang="en-US" sz="1100" dirty="0" smtClean="0">
                <a:latin typeface="HY강B" pitchFamily="18" charset="-127"/>
                <a:ea typeface="HY강B" pitchFamily="18" charset="-127"/>
              </a:rPr>
              <a:t> </a:t>
            </a:r>
            <a:r>
              <a:rPr lang="ko-KR" altLang="en-US" sz="1100" dirty="0" err="1" smtClean="0">
                <a:latin typeface="HY강B" pitchFamily="18" charset="-127"/>
                <a:ea typeface="HY강B" pitchFamily="18" charset="-127"/>
              </a:rPr>
              <a:t>앞바퀴가</a:t>
            </a:r>
            <a:r>
              <a:rPr lang="ko-KR" altLang="en-US" sz="1100" dirty="0" smtClean="0">
                <a:latin typeface="HY강B" pitchFamily="18" charset="-127"/>
                <a:ea typeface="HY강B" pitchFamily="18" charset="-127"/>
              </a:rPr>
              <a:t> </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들리도록 </a:t>
            </a:r>
            <a:r>
              <a:rPr lang="ko-KR" altLang="en-US" sz="1100" dirty="0">
                <a:latin typeface="HY강B" pitchFamily="18" charset="-127"/>
                <a:ea typeface="HY강B" pitchFamily="18" charset="-127"/>
              </a:rPr>
              <a:t>한 상태로 내려오면 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5. </a:t>
            </a:r>
            <a:r>
              <a:rPr lang="ko-KR" altLang="en-US" sz="1100" dirty="0">
                <a:latin typeface="HY강B" pitchFamily="18" charset="-127"/>
                <a:ea typeface="HY강B" pitchFamily="18" charset="-127"/>
              </a:rPr>
              <a:t>출입문이나 엘리베이터에서 장애인이 오면 팔이나 휠체어를 잡아주는 것보다 문을 </a:t>
            </a:r>
            <a:r>
              <a:rPr lang="ko-KR" altLang="en-US" sz="1100" dirty="0" smtClean="0">
                <a:latin typeface="HY강B" pitchFamily="18" charset="-127"/>
                <a:ea typeface="HY강B" pitchFamily="18" charset="-127"/>
              </a:rPr>
              <a:t>열</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어 </a:t>
            </a:r>
            <a:r>
              <a:rPr lang="ko-KR" altLang="en-US" sz="1100" dirty="0">
                <a:latin typeface="HY강B" pitchFamily="18" charset="-127"/>
                <a:ea typeface="HY강B" pitchFamily="18" charset="-127"/>
              </a:rPr>
              <a:t>주거나 잡아주도록 하고 사람이 완전히 통과할 </a:t>
            </a:r>
            <a:r>
              <a:rPr lang="ko-KR" altLang="en-US" sz="1100" dirty="0" smtClean="0">
                <a:latin typeface="HY강B" pitchFamily="18" charset="-127"/>
                <a:ea typeface="HY강B" pitchFamily="18" charset="-127"/>
              </a:rPr>
              <a:t>때까지 </a:t>
            </a:r>
            <a:r>
              <a:rPr lang="ko-KR" altLang="en-US" sz="1100" dirty="0">
                <a:latin typeface="HY강B" pitchFamily="18" charset="-127"/>
                <a:ea typeface="HY강B" pitchFamily="18" charset="-127"/>
              </a:rPr>
              <a:t>잡아줍니다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6. </a:t>
            </a:r>
            <a:r>
              <a:rPr lang="ko-KR" altLang="en-US" sz="1100" dirty="0">
                <a:latin typeface="HY강B" pitchFamily="18" charset="-127"/>
                <a:ea typeface="HY강B" pitchFamily="18" charset="-127"/>
              </a:rPr>
              <a:t>틈을 넘을 때 휠체어 장애인들은 곤란함을 느끼는 경우가 많으므로 필 요한 경우 </a:t>
            </a:r>
            <a:r>
              <a:rPr lang="ko-KR" altLang="en-US" sz="1100" dirty="0" smtClean="0">
                <a:latin typeface="HY강B" pitchFamily="18" charset="-127"/>
                <a:ea typeface="HY강B" pitchFamily="18" charset="-127"/>
              </a:rPr>
              <a:t>도움</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을 </a:t>
            </a:r>
            <a:r>
              <a:rPr lang="ko-KR" altLang="en-US" sz="1100" dirty="0">
                <a:latin typeface="HY강B" pitchFamily="18" charset="-127"/>
                <a:ea typeface="HY강B" pitchFamily="18" charset="-127"/>
              </a:rPr>
              <a:t>주어야 합니다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p:txBody>
      </p:sp>
      <p:sp>
        <p:nvSpPr>
          <p:cNvPr id="4" name="TextBox 3"/>
          <p:cNvSpPr txBox="1"/>
          <p:nvPr/>
        </p:nvSpPr>
        <p:spPr>
          <a:xfrm>
            <a:off x="419178" y="2789073"/>
            <a:ext cx="5886691" cy="276999"/>
          </a:xfrm>
          <a:prstGeom prst="rect">
            <a:avLst/>
          </a:prstGeom>
          <a:noFill/>
        </p:spPr>
        <p:txBody>
          <a:bodyPr wrap="square" rtlCol="0">
            <a:spAutoFit/>
          </a:bodyPr>
          <a:lstStyle/>
          <a:p>
            <a:r>
              <a:rPr lang="ko-KR" altLang="en-US" sz="1200" b="1" dirty="0" smtClean="0">
                <a:solidFill>
                  <a:srgbClr val="0000FF"/>
                </a:solidFill>
                <a:latin typeface="HY강B" pitchFamily="18" charset="-127"/>
                <a:ea typeface="HY강B" pitchFamily="18" charset="-127"/>
              </a:rPr>
              <a:t>▣ 자원봉사의 봉사 활동 시 유의 할 점을 살펴보겠습니다</a:t>
            </a:r>
            <a:r>
              <a:rPr lang="en-US" altLang="ko-KR" sz="1200" b="1" dirty="0" smtClean="0">
                <a:solidFill>
                  <a:srgbClr val="0000FF"/>
                </a:solidFill>
                <a:latin typeface="HY강B" pitchFamily="18" charset="-127"/>
                <a:ea typeface="HY강B" pitchFamily="18" charset="-127"/>
              </a:rPr>
              <a:t>.</a:t>
            </a:r>
            <a:endParaRPr lang="ko-KR" altLang="en-US" sz="1200" b="1" dirty="0">
              <a:solidFill>
                <a:srgbClr val="0000FF"/>
              </a:solidFill>
              <a:latin typeface="HY강B" pitchFamily="18" charset="-127"/>
              <a:ea typeface="HY강B" pitchFamily="18" charset="-127"/>
            </a:endParaRPr>
          </a:p>
        </p:txBody>
      </p:sp>
      <p:sp>
        <p:nvSpPr>
          <p:cNvPr id="5" name="TextBox 4"/>
          <p:cNvSpPr txBox="1"/>
          <p:nvPr/>
        </p:nvSpPr>
        <p:spPr>
          <a:xfrm>
            <a:off x="545791" y="3105571"/>
            <a:ext cx="5760640" cy="854080"/>
          </a:xfrm>
          <a:prstGeom prst="rect">
            <a:avLst/>
          </a:prstGeom>
          <a:noFill/>
        </p:spPr>
        <p:txBody>
          <a:bodyPr wrap="square" rtlCol="0">
            <a:spAutoFit/>
          </a:bodyPr>
          <a:lstStyle/>
          <a:p>
            <a:pPr>
              <a:lnSpc>
                <a:spcPct val="150000"/>
              </a:lnSpc>
            </a:pP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기본적으로 </a:t>
            </a:r>
            <a:r>
              <a:rPr lang="ko-KR" altLang="en-US" sz="1100" dirty="0">
                <a:latin typeface="HY강B" pitchFamily="18" charset="-127"/>
                <a:ea typeface="HY강B" pitchFamily="18" charset="-127"/>
              </a:rPr>
              <a:t>자원봉사자는 청결한 용모와 자세를 갖추고 봉사를 받는 </a:t>
            </a:r>
            <a:r>
              <a:rPr lang="ko-KR" altLang="en-US" sz="1100" dirty="0" smtClean="0">
                <a:latin typeface="HY강B" pitchFamily="18" charset="-127"/>
                <a:ea typeface="HY강B" pitchFamily="18" charset="-127"/>
              </a:rPr>
              <a:t>사람들이나 </a:t>
            </a:r>
            <a:r>
              <a:rPr lang="ko-KR" altLang="en-US" sz="1100" dirty="0">
                <a:latin typeface="HY강B" pitchFamily="18" charset="-127"/>
                <a:ea typeface="HY강B" pitchFamily="18" charset="-127"/>
              </a:rPr>
              <a:t>주위의 </a:t>
            </a:r>
            <a:endParaRPr lang="en-US" altLang="ko-KR" sz="1100" dirty="0" smtClean="0">
              <a:latin typeface="HY강B" pitchFamily="18" charset="-127"/>
              <a:ea typeface="HY강B" pitchFamily="18" charset="-127"/>
            </a:endParaRPr>
          </a:p>
          <a:p>
            <a:pPr>
              <a:lnSpc>
                <a:spcPct val="150000"/>
              </a:lnSpc>
            </a:pPr>
            <a:r>
              <a:rPr lang="ko-KR" altLang="en-US" sz="1100" dirty="0" smtClean="0">
                <a:latin typeface="HY강B" pitchFamily="18" charset="-127"/>
                <a:ea typeface="HY강B" pitchFamily="18" charset="-127"/>
              </a:rPr>
              <a:t>  불쾌감을 </a:t>
            </a:r>
            <a:r>
              <a:rPr lang="ko-KR" altLang="en-US" sz="1100" dirty="0">
                <a:latin typeface="HY강B" pitchFamily="18" charset="-127"/>
                <a:ea typeface="HY강B" pitchFamily="18" charset="-127"/>
              </a:rPr>
              <a:t>주지 않는 말과 행동을 하며 복장이나 신발 등은 봉</a:t>
            </a:r>
            <a:r>
              <a:rPr lang="ko-KR" altLang="en-US" sz="1100" dirty="0" smtClean="0">
                <a:latin typeface="HY강B" pitchFamily="18" charset="-127"/>
                <a:ea typeface="HY강B" pitchFamily="18" charset="-127"/>
              </a:rPr>
              <a:t>사 활동하기에 </a:t>
            </a:r>
            <a:r>
              <a:rPr lang="ko-KR" altLang="en-US" sz="1100" dirty="0">
                <a:latin typeface="HY강B" pitchFamily="18" charset="-127"/>
                <a:ea typeface="HY강B" pitchFamily="18" charset="-127"/>
              </a:rPr>
              <a:t>적합한 </a:t>
            </a:r>
            <a:r>
              <a:rPr lang="ko-KR" altLang="en-US" sz="1100" dirty="0" smtClean="0">
                <a:latin typeface="HY강B" pitchFamily="18" charset="-127"/>
                <a:ea typeface="HY강B" pitchFamily="18" charset="-127"/>
              </a:rPr>
              <a:t>차림 </a:t>
            </a:r>
            <a:endParaRPr lang="en-US" altLang="ko-KR" sz="1100" dirty="0" smtClean="0">
              <a:latin typeface="HY강B" pitchFamily="18" charset="-127"/>
              <a:ea typeface="HY강B" pitchFamily="18" charset="-127"/>
            </a:endParaRPr>
          </a:p>
          <a:p>
            <a:pPr>
              <a:lnSpc>
                <a:spcPct val="150000"/>
              </a:lnSpc>
            </a:pPr>
            <a:r>
              <a:rPr lang="en-US" altLang="ko-KR" sz="1100" dirty="0">
                <a:latin typeface="HY강B" pitchFamily="18" charset="-127"/>
                <a:ea typeface="HY강B" pitchFamily="18" charset="-127"/>
              </a:rPr>
              <a:t> </a:t>
            </a:r>
            <a:r>
              <a:rPr lang="en-US" altLang="ko-KR" sz="1100" dirty="0" smtClean="0">
                <a:latin typeface="HY강B" pitchFamily="18" charset="-127"/>
                <a:ea typeface="HY강B" pitchFamily="18" charset="-127"/>
              </a:rPr>
              <a:t> </a:t>
            </a:r>
            <a:r>
              <a:rPr lang="ko-KR" altLang="en-US" sz="1100" dirty="0" smtClean="0">
                <a:latin typeface="HY강B" pitchFamily="18" charset="-127"/>
                <a:ea typeface="HY강B" pitchFamily="18" charset="-127"/>
              </a:rPr>
              <a:t>을 </a:t>
            </a:r>
            <a:r>
              <a:rPr lang="ko-KR" altLang="en-US" sz="1100" dirty="0">
                <a:latin typeface="HY강B" pitchFamily="18" charset="-127"/>
                <a:ea typeface="HY강B" pitchFamily="18" charset="-127"/>
              </a:rPr>
              <a:t>해야 합니다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p:txBody>
      </p:sp>
      <p:sp>
        <p:nvSpPr>
          <p:cNvPr id="6" name="TextBox 5"/>
          <p:cNvSpPr txBox="1"/>
          <p:nvPr/>
        </p:nvSpPr>
        <p:spPr>
          <a:xfrm>
            <a:off x="764704" y="6876256"/>
            <a:ext cx="4320480" cy="1656184"/>
          </a:xfrm>
          <a:prstGeom prst="rect">
            <a:avLst/>
          </a:prstGeom>
          <a:noFill/>
        </p:spPr>
        <p:txBody>
          <a:bodyPr wrap="none" rtlCol="0">
            <a:prstTxWarp prst="textDeflateInflate">
              <a:avLst/>
            </a:prstTxWarp>
            <a:spAutoFit/>
          </a:bodyPr>
          <a:lstStyle/>
          <a:p>
            <a:r>
              <a:rPr lang="en-US" altLang="ko-KR" sz="3600" dirty="0" smtClean="0">
                <a:ln>
                  <a:solidFill>
                    <a:schemeClr val="bg1"/>
                  </a:solidFill>
                </a:ln>
                <a:solidFill>
                  <a:schemeClr val="accent3">
                    <a:lumMod val="60000"/>
                    <a:lumOff val="40000"/>
                  </a:schemeClr>
                </a:solidFill>
                <a:effectLst>
                  <a:glow rad="101600">
                    <a:schemeClr val="accent3">
                      <a:satMod val="175000"/>
                      <a:alpha val="40000"/>
                    </a:schemeClr>
                  </a:glow>
                </a:effectLst>
              </a:rPr>
              <a:t>WITH</a:t>
            </a:r>
          </a:p>
          <a:p>
            <a:r>
              <a:rPr lang="en-US" altLang="ko-KR" sz="3600" dirty="0" smtClean="0">
                <a:ln>
                  <a:solidFill>
                    <a:schemeClr val="bg1"/>
                  </a:solidFill>
                </a:ln>
                <a:solidFill>
                  <a:schemeClr val="accent3">
                    <a:lumMod val="60000"/>
                    <a:lumOff val="40000"/>
                  </a:schemeClr>
                </a:solidFill>
                <a:effectLst>
                  <a:glow rad="101600">
                    <a:schemeClr val="accent3">
                      <a:satMod val="175000"/>
                      <a:alpha val="40000"/>
                    </a:schemeClr>
                  </a:glow>
                </a:effectLst>
              </a:rPr>
              <a:t>ALL</a:t>
            </a:r>
            <a:r>
              <a:rPr lang="en-US" altLang="ko-KR" sz="3600" dirty="0">
                <a:ln>
                  <a:solidFill>
                    <a:schemeClr val="bg1"/>
                  </a:solidFill>
                </a:ln>
                <a:solidFill>
                  <a:schemeClr val="accent3">
                    <a:lumMod val="60000"/>
                    <a:lumOff val="40000"/>
                  </a:schemeClr>
                </a:solidFill>
                <a:effectLst>
                  <a:glow rad="101600">
                    <a:schemeClr val="accent3">
                      <a:satMod val="175000"/>
                      <a:alpha val="40000"/>
                    </a:schemeClr>
                  </a:glow>
                </a:effectLst>
              </a:rPr>
              <a:t> </a:t>
            </a:r>
            <a:r>
              <a:rPr lang="en-US" altLang="ko-KR" sz="3600" dirty="0" smtClean="0">
                <a:ln>
                  <a:solidFill>
                    <a:schemeClr val="bg1"/>
                  </a:solidFill>
                </a:ln>
                <a:solidFill>
                  <a:schemeClr val="accent3">
                    <a:lumMod val="60000"/>
                    <a:lumOff val="40000"/>
                  </a:schemeClr>
                </a:solidFill>
                <a:effectLst>
                  <a:glow rad="101600">
                    <a:schemeClr val="accent3">
                      <a:satMod val="175000"/>
                      <a:alpha val="40000"/>
                    </a:schemeClr>
                  </a:glow>
                </a:effectLst>
              </a:rPr>
              <a:t>MY HEART</a:t>
            </a:r>
          </a:p>
        </p:txBody>
      </p:sp>
      <p:pic>
        <p:nvPicPr>
          <p:cNvPr id="31746" name="Picture 2" descr="C:\Documents and Settings\권예은\Local Settings\Temporary Internet Files\Content.IE5\XTSP21E8\MC900156385[1].wmf"/>
          <p:cNvPicPr>
            <a:picLocks noChangeAspect="1" noChangeArrowheads="1"/>
          </p:cNvPicPr>
          <p:nvPr/>
        </p:nvPicPr>
        <p:blipFill>
          <a:blip r:embed="rId2" cstate="print"/>
          <a:srcRect/>
          <a:stretch>
            <a:fillRect/>
          </a:stretch>
        </p:blipFill>
        <p:spPr bwMode="auto">
          <a:xfrm>
            <a:off x="4725144" y="5004048"/>
            <a:ext cx="1392179" cy="2448272"/>
          </a:xfrm>
          <a:prstGeom prst="rect">
            <a:avLst/>
          </a:prstGeom>
          <a:noFill/>
        </p:spPr>
      </p:pic>
      <p:sp>
        <p:nvSpPr>
          <p:cNvPr id="9" name="슬라이드 번호 개체 틀 8"/>
          <p:cNvSpPr>
            <a:spLocks noGrp="1"/>
          </p:cNvSpPr>
          <p:nvPr>
            <p:ph type="sldNum" sz="quarter" idx="12"/>
          </p:nvPr>
        </p:nvSpPr>
        <p:spPr/>
        <p:txBody>
          <a:bodyPr/>
          <a:lstStyle/>
          <a:p>
            <a:fld id="{FB5D2FAA-0FDA-409F-89F0-564FE270511B}" type="slidenum">
              <a:rPr lang="ko-KR" altLang="en-US" smtClean="0"/>
              <a:pPr/>
              <a:t>8</a:t>
            </a:fld>
            <a:endParaRPr lang="ko-KR"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4664" y="643498"/>
            <a:ext cx="2868093" cy="400110"/>
          </a:xfrm>
          <a:prstGeom prst="rect">
            <a:avLst/>
          </a:prstGeom>
          <a:noFill/>
        </p:spPr>
        <p:txBody>
          <a:bodyPr wrap="none" rtlCol="0">
            <a:spAutoFit/>
          </a:bodyPr>
          <a:lstStyle/>
          <a:p>
            <a:r>
              <a:rPr lang="ko-KR" altLang="en-US" sz="2000" b="1" dirty="0" smtClean="0">
                <a:effectLst>
                  <a:outerShdw blurRad="38100" dist="38100" dir="2700000" algn="tl">
                    <a:srgbClr val="000000">
                      <a:alpha val="43137"/>
                    </a:srgbClr>
                  </a:outerShdw>
                </a:effectLst>
                <a:latin typeface="HY강B" pitchFamily="18" charset="-127"/>
                <a:ea typeface="HY강B" pitchFamily="18" charset="-127"/>
              </a:rPr>
              <a:t>자원봉사의 개념과 의미</a:t>
            </a:r>
            <a:endParaRPr lang="ko-KR" altLang="en-US" sz="2000" b="1" dirty="0">
              <a:effectLst>
                <a:outerShdw blurRad="38100" dist="38100" dir="2700000" algn="tl">
                  <a:srgbClr val="000000">
                    <a:alpha val="43137"/>
                  </a:srgbClr>
                </a:outerShdw>
              </a:effectLst>
              <a:latin typeface="HY강B" pitchFamily="18" charset="-127"/>
              <a:ea typeface="HY강B" pitchFamily="18" charset="-127"/>
            </a:endParaRPr>
          </a:p>
        </p:txBody>
      </p:sp>
      <p:sp>
        <p:nvSpPr>
          <p:cNvPr id="6" name="TextBox 5"/>
          <p:cNvSpPr txBox="1"/>
          <p:nvPr/>
        </p:nvSpPr>
        <p:spPr>
          <a:xfrm>
            <a:off x="404664" y="1115616"/>
            <a:ext cx="5886691" cy="276999"/>
          </a:xfrm>
          <a:prstGeom prst="rect">
            <a:avLst/>
          </a:prstGeom>
          <a:noFill/>
        </p:spPr>
        <p:txBody>
          <a:bodyPr wrap="square" rtlCol="0">
            <a:spAutoFit/>
          </a:bodyPr>
          <a:lstStyle/>
          <a:p>
            <a:r>
              <a:rPr lang="ko-KR" altLang="en-US" sz="1200" b="1" dirty="0" smtClean="0">
                <a:solidFill>
                  <a:srgbClr val="0000FF"/>
                </a:solidFill>
                <a:latin typeface="HY강B" pitchFamily="18" charset="-127"/>
                <a:ea typeface="HY강B" pitchFamily="18" charset="-127"/>
              </a:rPr>
              <a:t>▣ 자원봉사란 무엇을 의미하는 말인가</a:t>
            </a:r>
            <a:r>
              <a:rPr lang="en-US" altLang="ko-KR" sz="1200" b="1" dirty="0" smtClean="0">
                <a:solidFill>
                  <a:srgbClr val="0000FF"/>
                </a:solidFill>
                <a:latin typeface="HY강B" pitchFamily="18" charset="-127"/>
                <a:ea typeface="HY강B" pitchFamily="18" charset="-127"/>
              </a:rPr>
              <a:t>?</a:t>
            </a:r>
            <a:endParaRPr lang="ko-KR" altLang="en-US" sz="1200" b="1" dirty="0">
              <a:solidFill>
                <a:srgbClr val="0000FF"/>
              </a:solidFill>
              <a:latin typeface="HY강B" pitchFamily="18" charset="-127"/>
              <a:ea typeface="HY강B" pitchFamily="18" charset="-127"/>
            </a:endParaRPr>
          </a:p>
        </p:txBody>
      </p:sp>
      <p:sp>
        <p:nvSpPr>
          <p:cNvPr id="7" name="TextBox 6"/>
          <p:cNvSpPr txBox="1"/>
          <p:nvPr/>
        </p:nvSpPr>
        <p:spPr>
          <a:xfrm>
            <a:off x="548680" y="1403648"/>
            <a:ext cx="5760640" cy="1446550"/>
          </a:xfrm>
          <a:prstGeom prst="rect">
            <a:avLst/>
          </a:prstGeom>
          <a:noFill/>
        </p:spPr>
        <p:txBody>
          <a:bodyPr wrap="square" rtlCol="0">
            <a:spAutoFit/>
          </a:bodyPr>
          <a:lstStyle/>
          <a:p>
            <a:r>
              <a:rPr lang="ko-KR" altLang="en-US" sz="1100" dirty="0" smtClean="0">
                <a:latin typeface="HY강B" pitchFamily="18" charset="-127"/>
                <a:ea typeface="HY강B" pitchFamily="18" charset="-127"/>
              </a:rPr>
              <a:t> 이 </a:t>
            </a:r>
            <a:r>
              <a:rPr lang="ko-KR" altLang="en-US" sz="1100" dirty="0">
                <a:latin typeface="HY강B" pitchFamily="18" charset="-127"/>
                <a:ea typeface="HY강B" pitchFamily="18" charset="-127"/>
              </a:rPr>
              <a:t>말을 문자가 뜻하는 그대로 해석하면 </a:t>
            </a:r>
            <a:r>
              <a:rPr lang="en-US" altLang="ko-KR" sz="1100" dirty="0">
                <a:latin typeface="HY강B" pitchFamily="18" charset="-127"/>
                <a:ea typeface="HY강B" pitchFamily="18" charset="-127"/>
              </a:rPr>
              <a:t>'</a:t>
            </a:r>
            <a:r>
              <a:rPr lang="ko-KR" altLang="en-US" sz="1100" dirty="0">
                <a:latin typeface="HY강B" pitchFamily="18" charset="-127"/>
                <a:ea typeface="HY강B" pitchFamily="18" charset="-127"/>
              </a:rPr>
              <a:t>스스로 원해서 받들고 섬긴다</a:t>
            </a:r>
            <a:r>
              <a:rPr lang="en-US" altLang="ko-KR" sz="1100" dirty="0">
                <a:latin typeface="HY강B" pitchFamily="18" charset="-127"/>
                <a:ea typeface="HY강B" pitchFamily="18" charset="-127"/>
              </a:rPr>
              <a:t>'</a:t>
            </a:r>
            <a:r>
              <a:rPr lang="ko-KR" altLang="en-US" sz="1100" dirty="0">
                <a:latin typeface="HY강B" pitchFamily="18" charset="-127"/>
                <a:ea typeface="HY강B" pitchFamily="18" charset="-127"/>
              </a:rPr>
              <a:t>는 의미가 담겨 있는 한자말입니다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자원봉사활동의 </a:t>
            </a:r>
            <a:r>
              <a:rPr lang="ko-KR" altLang="en-US" sz="1100" dirty="0">
                <a:latin typeface="HY강B" pitchFamily="18" charset="-127"/>
                <a:ea typeface="HY강B" pitchFamily="18" charset="-127"/>
              </a:rPr>
              <a:t>정신을 </a:t>
            </a:r>
            <a:r>
              <a:rPr lang="ko-KR" altLang="en-US" sz="1100" dirty="0" err="1">
                <a:latin typeface="HY강B" pitchFamily="18" charset="-127"/>
                <a:ea typeface="HY강B" pitchFamily="18" charset="-127"/>
              </a:rPr>
              <a:t>볼런터리즘이라</a:t>
            </a:r>
            <a:r>
              <a:rPr lang="ko-KR" altLang="en-US" sz="1100" dirty="0">
                <a:latin typeface="HY강B" pitchFamily="18" charset="-127"/>
                <a:ea typeface="HY강B" pitchFamily="18" charset="-127"/>
              </a:rPr>
              <a:t> 하는데 이 말의 본래 의미는 인간이 가지고 있는 자유의지를 나타내는 것입니다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따라서</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자원봉사란 인간을 사랑하는 마음을 가진 사람이 누구의 강요를 받아서가 아니라 자기 스스로 결정해서 남을 위해 또는 내가 사는 지역사회의 복지를 위해 자신의 정신적 육체적 자원을 바탕으로 어떤 계획을 가지고 대가를 바라지 않으면서 일정한 기간 동안 지속적으로 무보수로 행하는 활동입니다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p:txBody>
      </p:sp>
      <p:sp>
        <p:nvSpPr>
          <p:cNvPr id="8" name="TextBox 7"/>
          <p:cNvSpPr txBox="1"/>
          <p:nvPr/>
        </p:nvSpPr>
        <p:spPr>
          <a:xfrm>
            <a:off x="404664" y="2915816"/>
            <a:ext cx="5886691" cy="276999"/>
          </a:xfrm>
          <a:prstGeom prst="rect">
            <a:avLst/>
          </a:prstGeom>
          <a:noFill/>
        </p:spPr>
        <p:txBody>
          <a:bodyPr wrap="square" rtlCol="0">
            <a:spAutoFit/>
          </a:bodyPr>
          <a:lstStyle/>
          <a:p>
            <a:r>
              <a:rPr lang="ko-KR" altLang="en-US" sz="1200" b="1" dirty="0" smtClean="0">
                <a:solidFill>
                  <a:srgbClr val="0000FF"/>
                </a:solidFill>
                <a:latin typeface="HY강B" pitchFamily="18" charset="-127"/>
                <a:ea typeface="HY강B" pitchFamily="18" charset="-127"/>
              </a:rPr>
              <a:t>▣ 청소년 자원봉사의 개념과 의미</a:t>
            </a:r>
            <a:endParaRPr lang="ko-KR" altLang="en-US" sz="1200" b="1" dirty="0">
              <a:solidFill>
                <a:srgbClr val="0000FF"/>
              </a:solidFill>
              <a:latin typeface="HY강B" pitchFamily="18" charset="-127"/>
              <a:ea typeface="HY강B" pitchFamily="18" charset="-127"/>
            </a:endParaRPr>
          </a:p>
        </p:txBody>
      </p:sp>
      <p:sp>
        <p:nvSpPr>
          <p:cNvPr id="9" name="TextBox 8"/>
          <p:cNvSpPr txBox="1"/>
          <p:nvPr/>
        </p:nvSpPr>
        <p:spPr>
          <a:xfrm>
            <a:off x="548680" y="3203848"/>
            <a:ext cx="5760640" cy="1954381"/>
          </a:xfrm>
          <a:prstGeom prst="rect">
            <a:avLst/>
          </a:prstGeom>
          <a:noFill/>
        </p:spPr>
        <p:txBody>
          <a:bodyPr wrap="square" rtlCol="0">
            <a:spAutoFit/>
          </a:bodyPr>
          <a:lstStyle/>
          <a:p>
            <a:r>
              <a:rPr lang="ko-KR" altLang="en-US" sz="1100" dirty="0" smtClean="0">
                <a:latin typeface="HY강B" pitchFamily="18" charset="-127"/>
                <a:ea typeface="HY강B" pitchFamily="18" charset="-127"/>
              </a:rPr>
              <a:t> 청소년자원봉사란 </a:t>
            </a:r>
            <a:r>
              <a:rPr lang="ko-KR" altLang="en-US" sz="1100" dirty="0">
                <a:latin typeface="HY강B" pitchFamily="18" charset="-127"/>
                <a:ea typeface="HY강B" pitchFamily="18" charset="-127"/>
              </a:rPr>
              <a:t>청소년 자신의 정신적</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육체적 자원을 활용하여 자발적인 의도로 타인이나 사회를 위하여 계획을 가지고 어떠한 대가를 요구하지 않으면서 일정한 기간 동안 지속적으로 수행함으로써 보람과 흥미를 느끼고</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자신이 가진 재능이나 소질을 발견하며</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자신이 살아갈 공동체적 삶의 영역을 두루 체험함으로써 건강한 인성을 형성하고 배움을 실천해 가는 청소년 수련활동의 한 영역입니다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청소년자원봉사활동은 </a:t>
            </a:r>
            <a:r>
              <a:rPr lang="ko-KR" altLang="en-US" sz="1100" dirty="0">
                <a:latin typeface="HY강B" pitchFamily="18" charset="-127"/>
                <a:ea typeface="HY강B" pitchFamily="18" charset="-127"/>
              </a:rPr>
              <a:t>활동의 주체인 청소년</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활동거리</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활동터전</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자원봉사를 안내</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지도</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조정하는 자원봉사 지도자</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그리고 이를 전반적으로 지원하는 체계적인 조직을 통해 이루어집니다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청소년 </a:t>
            </a:r>
            <a:r>
              <a:rPr lang="ko-KR" altLang="en-US" sz="1100" dirty="0">
                <a:latin typeface="HY강B" pitchFamily="18" charset="-127"/>
                <a:ea typeface="HY강B" pitchFamily="18" charset="-127"/>
              </a:rPr>
              <a:t>자원봉사활동이 효율적으로 운영되고 활성화되기 위해서는 각 부문의 균형적인 발전과 상호 협력이 필수적입니다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endParaRPr lang="ko-KR" altLang="en-US" sz="1100" dirty="0">
              <a:latin typeface="HY강B" pitchFamily="18" charset="-127"/>
              <a:ea typeface="HY강B" pitchFamily="18" charset="-127"/>
            </a:endParaRPr>
          </a:p>
        </p:txBody>
      </p:sp>
      <p:sp>
        <p:nvSpPr>
          <p:cNvPr id="10" name="TextBox 9"/>
          <p:cNvSpPr txBox="1"/>
          <p:nvPr/>
        </p:nvSpPr>
        <p:spPr>
          <a:xfrm>
            <a:off x="404664" y="5076056"/>
            <a:ext cx="5886691" cy="276999"/>
          </a:xfrm>
          <a:prstGeom prst="rect">
            <a:avLst/>
          </a:prstGeom>
          <a:noFill/>
        </p:spPr>
        <p:txBody>
          <a:bodyPr wrap="square" rtlCol="0">
            <a:spAutoFit/>
          </a:bodyPr>
          <a:lstStyle/>
          <a:p>
            <a:r>
              <a:rPr lang="ko-KR" altLang="en-US" sz="1200" b="1" dirty="0" smtClean="0">
                <a:solidFill>
                  <a:srgbClr val="0000FF"/>
                </a:solidFill>
                <a:latin typeface="HY강B" pitchFamily="18" charset="-127"/>
                <a:ea typeface="HY강B" pitchFamily="18" charset="-127"/>
              </a:rPr>
              <a:t>▣ 성인 자원봉사와 청소년 자원봉사의 차이점</a:t>
            </a:r>
            <a:endParaRPr lang="ko-KR" altLang="en-US" sz="1200" b="1" dirty="0">
              <a:solidFill>
                <a:srgbClr val="0000FF"/>
              </a:solidFill>
              <a:latin typeface="HY강B" pitchFamily="18" charset="-127"/>
              <a:ea typeface="HY강B" pitchFamily="18" charset="-127"/>
            </a:endParaRPr>
          </a:p>
        </p:txBody>
      </p:sp>
      <p:sp>
        <p:nvSpPr>
          <p:cNvPr id="11" name="TextBox 10"/>
          <p:cNvSpPr txBox="1"/>
          <p:nvPr/>
        </p:nvSpPr>
        <p:spPr>
          <a:xfrm>
            <a:off x="548680" y="5364088"/>
            <a:ext cx="5760640" cy="1277273"/>
          </a:xfrm>
          <a:prstGeom prst="rect">
            <a:avLst/>
          </a:prstGeom>
          <a:noFill/>
        </p:spPr>
        <p:txBody>
          <a:bodyPr wrap="square" rtlCol="0">
            <a:spAutoFit/>
          </a:bodyPr>
          <a:lstStyle/>
          <a:p>
            <a:r>
              <a:rPr lang="ko-KR" altLang="en-US" sz="1100" dirty="0" smtClean="0">
                <a:latin typeface="HY강B" pitchFamily="18" charset="-127"/>
                <a:ea typeface="HY강B" pitchFamily="18" charset="-127"/>
              </a:rPr>
              <a:t> 청소년 </a:t>
            </a:r>
            <a:r>
              <a:rPr lang="ko-KR" altLang="en-US" sz="1100" dirty="0">
                <a:latin typeface="HY강B" pitchFamily="18" charset="-127"/>
                <a:ea typeface="HY강B" pitchFamily="18" charset="-127"/>
              </a:rPr>
              <a:t>자원봉사활동은 성인들의 자원봉사활동과 여러 면에서 비슷하나</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청소년들이 하는 봉사활동은 완전히 자발적인 봉사활동이라기보다는 교육적 목적을 가지고 지도 </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안내되고</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조정 </a:t>
            </a:r>
            <a:r>
              <a:rPr lang="en-US" altLang="ko-KR" sz="1100" dirty="0">
                <a:latin typeface="HY강B" pitchFamily="18" charset="-127"/>
                <a:ea typeface="HY강B" pitchFamily="18" charset="-127"/>
              </a:rPr>
              <a:t>· </a:t>
            </a:r>
            <a:r>
              <a:rPr lang="ko-KR" altLang="en-US" sz="1100" dirty="0">
                <a:latin typeface="HY강B" pitchFamily="18" charset="-127"/>
                <a:ea typeface="HY강B" pitchFamily="18" charset="-127"/>
              </a:rPr>
              <a:t>평가되어지는 활동이라는 측면에서 차이점이 있습니다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그러므로 </a:t>
            </a:r>
            <a:r>
              <a:rPr lang="ko-KR" altLang="en-US" sz="1100" dirty="0">
                <a:latin typeface="HY강B" pitchFamily="18" charset="-127"/>
                <a:ea typeface="HY강B" pitchFamily="18" charset="-127"/>
              </a:rPr>
              <a:t>청소년들이 하는 봉사활동은 그 활동이 가져오는 결과 자체보다는 활동의 과정에서 청소년 스스로가 배우게 되는 교육적 결과가 더 큰 의미를 갖습니다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따라서 </a:t>
            </a:r>
            <a:r>
              <a:rPr lang="ko-KR" altLang="en-US" sz="1100" dirty="0">
                <a:latin typeface="HY강B" pitchFamily="18" charset="-127"/>
                <a:ea typeface="HY강B" pitchFamily="18" charset="-127"/>
              </a:rPr>
              <a:t>청소년 자원봉사활동은 봉사학습</a:t>
            </a:r>
            <a:r>
              <a:rPr lang="en-US" altLang="ko-KR" sz="1100" dirty="0">
                <a:latin typeface="HY강B" pitchFamily="18" charset="-127"/>
                <a:ea typeface="HY강B" pitchFamily="18" charset="-127"/>
              </a:rPr>
              <a:t>(service learning)</a:t>
            </a:r>
            <a:r>
              <a:rPr lang="ko-KR" altLang="en-US" sz="1100" dirty="0">
                <a:latin typeface="HY강B" pitchFamily="18" charset="-127"/>
                <a:ea typeface="HY강B" pitchFamily="18" charset="-127"/>
              </a:rPr>
              <a:t>의 개념으로 접근하는 것이 적절합니다</a:t>
            </a:r>
            <a:r>
              <a:rPr lang="en-US" altLang="ko-KR" sz="1100" dirty="0" smtClean="0">
                <a:latin typeface="HY강B" pitchFamily="18" charset="-127"/>
                <a:ea typeface="HY강B" pitchFamily="18" charset="-127"/>
              </a:rPr>
              <a:t>.</a:t>
            </a:r>
            <a:endParaRPr lang="ko-KR" altLang="en-US" sz="1100" dirty="0">
              <a:latin typeface="HY강B" pitchFamily="18" charset="-127"/>
              <a:ea typeface="HY강B" pitchFamily="18" charset="-127"/>
            </a:endParaRPr>
          </a:p>
        </p:txBody>
      </p:sp>
      <p:sp>
        <p:nvSpPr>
          <p:cNvPr id="12" name="TextBox 11"/>
          <p:cNvSpPr txBox="1"/>
          <p:nvPr/>
        </p:nvSpPr>
        <p:spPr>
          <a:xfrm>
            <a:off x="476672" y="6804248"/>
            <a:ext cx="5886691" cy="276999"/>
          </a:xfrm>
          <a:prstGeom prst="rect">
            <a:avLst/>
          </a:prstGeom>
          <a:noFill/>
        </p:spPr>
        <p:txBody>
          <a:bodyPr wrap="square" rtlCol="0">
            <a:spAutoFit/>
          </a:bodyPr>
          <a:lstStyle/>
          <a:p>
            <a:r>
              <a:rPr lang="ko-KR" altLang="en-US" sz="1200" b="1" dirty="0" smtClean="0">
                <a:solidFill>
                  <a:srgbClr val="0000FF"/>
                </a:solidFill>
                <a:latin typeface="HY강B" pitchFamily="18" charset="-127"/>
                <a:ea typeface="HY강B" pitchFamily="18" charset="-127"/>
              </a:rPr>
              <a:t>▣ 청소년 자원봉사 활동의 필요성</a:t>
            </a:r>
            <a:endParaRPr lang="ko-KR" altLang="en-US" sz="1200" b="1" dirty="0">
              <a:solidFill>
                <a:srgbClr val="0000FF"/>
              </a:solidFill>
              <a:latin typeface="HY강B" pitchFamily="18" charset="-127"/>
              <a:ea typeface="HY강B" pitchFamily="18" charset="-127"/>
            </a:endParaRPr>
          </a:p>
        </p:txBody>
      </p:sp>
      <p:sp>
        <p:nvSpPr>
          <p:cNvPr id="13" name="TextBox 12"/>
          <p:cNvSpPr txBox="1"/>
          <p:nvPr/>
        </p:nvSpPr>
        <p:spPr>
          <a:xfrm>
            <a:off x="548680" y="7164288"/>
            <a:ext cx="5760640" cy="1107996"/>
          </a:xfrm>
          <a:prstGeom prst="rect">
            <a:avLst/>
          </a:prstGeom>
          <a:noFill/>
        </p:spPr>
        <p:txBody>
          <a:bodyPr wrap="square" rtlCol="0">
            <a:spAutoFit/>
          </a:bodyPr>
          <a:lstStyle/>
          <a:p>
            <a:r>
              <a:rPr lang="ko-KR" altLang="en-US" sz="1100" dirty="0" smtClean="0">
                <a:latin typeface="HY강B" pitchFamily="18" charset="-127"/>
                <a:ea typeface="HY강B" pitchFamily="18" charset="-127"/>
              </a:rPr>
              <a:t> 청소년들은 </a:t>
            </a:r>
            <a:r>
              <a:rPr lang="ko-KR" altLang="en-US" sz="1100" dirty="0">
                <a:latin typeface="HY강B" pitchFamily="18" charset="-127"/>
                <a:ea typeface="HY강B" pitchFamily="18" charset="-127"/>
              </a:rPr>
              <a:t>학교생활의 제한을 받기 때문에 폭넓은 봉사활동을 하는데 다소 어려움이 뒤따릅니다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그럼에도 </a:t>
            </a:r>
            <a:r>
              <a:rPr lang="ko-KR" altLang="en-US" sz="1100" dirty="0">
                <a:latin typeface="HY강B" pitchFamily="18" charset="-127"/>
                <a:ea typeface="HY강B" pitchFamily="18" charset="-127"/>
              </a:rPr>
              <a:t>불구하고 자원봉사활동을 권장하는 것은 자원봉사가 많은 것을 체험적으로 알 수 있는 기회를 제공하기 때문입니다</a:t>
            </a:r>
            <a:r>
              <a:rPr lang="en-US" altLang="ko-KR" sz="1100" dirty="0">
                <a:latin typeface="HY강B" pitchFamily="18" charset="-127"/>
                <a:ea typeface="HY강B" pitchFamily="18" charset="-127"/>
              </a:rPr>
              <a:t>. </a:t>
            </a:r>
            <a:endParaRPr lang="ko-KR" altLang="en-US" sz="1100" dirty="0">
              <a:latin typeface="HY강B" pitchFamily="18" charset="-127"/>
              <a:ea typeface="HY강B" pitchFamily="18" charset="-127"/>
            </a:endParaRPr>
          </a:p>
          <a:p>
            <a:r>
              <a:rPr lang="ko-KR" altLang="en-US" sz="1100" dirty="0" smtClean="0">
                <a:latin typeface="HY강B" pitchFamily="18" charset="-127"/>
                <a:ea typeface="HY강B" pitchFamily="18" charset="-127"/>
              </a:rPr>
              <a:t> 봉사학습이란 </a:t>
            </a:r>
            <a:r>
              <a:rPr lang="ko-KR" altLang="en-US" sz="1100" dirty="0">
                <a:latin typeface="HY강B" pitchFamily="18" charset="-127"/>
                <a:ea typeface="HY강B" pitchFamily="18" charset="-127"/>
              </a:rPr>
              <a:t>말도 여기에서 기인하는데 다음과 같은 여러 가지 이유에서 자원봉사활동은 그 필요성이 있습니다</a:t>
            </a:r>
            <a:r>
              <a:rPr lang="en-US" altLang="ko-KR" sz="1100" dirty="0">
                <a:latin typeface="HY강B" pitchFamily="18" charset="-127"/>
                <a:ea typeface="HY강B" pitchFamily="18" charset="-127"/>
              </a:rPr>
              <a:t>.</a:t>
            </a:r>
            <a:endParaRPr lang="ko-KR" altLang="en-US" sz="1100" dirty="0">
              <a:latin typeface="HY강B" pitchFamily="18" charset="-127"/>
              <a:ea typeface="HY강B" pitchFamily="18" charset="-127"/>
            </a:endParaRPr>
          </a:p>
        </p:txBody>
      </p:sp>
      <p:sp>
        <p:nvSpPr>
          <p:cNvPr id="14" name="슬라이드 번호 개체 틀 13"/>
          <p:cNvSpPr>
            <a:spLocks noGrp="1"/>
          </p:cNvSpPr>
          <p:nvPr>
            <p:ph type="sldNum" sz="quarter" idx="12"/>
          </p:nvPr>
        </p:nvSpPr>
        <p:spPr/>
        <p:txBody>
          <a:bodyPr/>
          <a:lstStyle/>
          <a:p>
            <a:fld id="{FB5D2FAA-0FDA-409F-89F0-564FE270511B}" type="slidenum">
              <a:rPr lang="ko-KR" altLang="en-US" smtClean="0"/>
              <a:pPr/>
              <a:t>9</a:t>
            </a:fld>
            <a:endParaRPr lang="ko-KR"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도시">
  <a:themeElements>
    <a:clrScheme name="보자기">
      <a:dk1>
        <a:sysClr val="windowText" lastClr="000000"/>
      </a:dk1>
      <a:lt1>
        <a:sysClr val="window" lastClr="FFFFFF"/>
      </a:lt1>
      <a:dk2>
        <a:srgbClr val="006270"/>
      </a:dk2>
      <a:lt2>
        <a:srgbClr val="FBFEC6"/>
      </a:lt2>
      <a:accent1>
        <a:srgbClr val="A0C435"/>
      </a:accent1>
      <a:accent2>
        <a:srgbClr val="F29F26"/>
      </a:accent2>
      <a:accent3>
        <a:srgbClr val="08BBDB"/>
      </a:accent3>
      <a:accent4>
        <a:srgbClr val="687CDD"/>
      </a:accent4>
      <a:accent5>
        <a:srgbClr val="28C874"/>
      </a:accent5>
      <a:accent6>
        <a:srgbClr val="E47963"/>
      </a:accent6>
      <a:hlink>
        <a:srgbClr val="64C143"/>
      </a:hlink>
      <a:folHlink>
        <a:srgbClr val="9A9A9A"/>
      </a:folHlink>
    </a:clrScheme>
    <a:fontScheme name="도시">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도시">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234</TotalTime>
  <Words>7924</Words>
  <Application>Microsoft Office PowerPoint</Application>
  <PresentationFormat>화면 슬라이드 쇼(4:3)</PresentationFormat>
  <Paragraphs>554</Paragraphs>
  <Slides>24</Slides>
  <Notes>1</Notes>
  <HiddenSlides>0</HiddenSlides>
  <MMClips>0</MMClips>
  <ScaleCrop>false</ScaleCrop>
  <HeadingPairs>
    <vt:vector size="4" baseType="variant">
      <vt:variant>
        <vt:lpstr>테마</vt:lpstr>
      </vt:variant>
      <vt:variant>
        <vt:i4>1</vt:i4>
      </vt:variant>
      <vt:variant>
        <vt:lpstr>슬라이드 제목</vt:lpstr>
      </vt:variant>
      <vt:variant>
        <vt:i4>24</vt:i4>
      </vt:variant>
    </vt:vector>
  </HeadingPairs>
  <TitlesOfParts>
    <vt:vector size="25" baseType="lpstr">
      <vt:lpstr>도시</vt:lpstr>
      <vt:lpstr>슬라이드 1</vt:lpstr>
      <vt:lpstr>슬라이드 2</vt:lpstr>
      <vt:lpstr>슬라이드 3</vt:lpstr>
      <vt:lpstr>슬라이드 4</vt:lpstr>
      <vt:lpstr>슬라이드 5</vt:lpstr>
      <vt:lpstr>슬라이드 6</vt:lpstr>
      <vt:lpstr>슬라이드 7</vt:lpstr>
      <vt:lpstr>슬라이드 8</vt:lpstr>
      <vt:lpstr>슬라이드 9</vt:lpstr>
      <vt:lpstr>슬라이드 10</vt:lpstr>
      <vt:lpstr>슬라이드 11</vt:lpstr>
      <vt:lpstr>슬라이드 12</vt:lpstr>
      <vt:lpstr>슬라이드 13</vt:lpstr>
      <vt:lpstr>슬라이드 14</vt:lpstr>
      <vt:lpstr>슬라이드 15</vt:lpstr>
      <vt:lpstr>슬라이드 16</vt:lpstr>
      <vt:lpstr>슬라이드 17</vt:lpstr>
      <vt:lpstr>슬라이드 18</vt:lpstr>
      <vt:lpstr>슬라이드 19</vt:lpstr>
      <vt:lpstr>슬라이드 20</vt:lpstr>
      <vt:lpstr>슬라이드 21</vt:lpstr>
      <vt:lpstr>슬라이드 22</vt:lpstr>
      <vt:lpstr>슬라이드 23</vt:lpstr>
      <vt:lpstr>슬라이드 24</vt:lpstr>
    </vt:vector>
  </TitlesOfParts>
  <Company>한국교육문화원</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1</dc:title>
  <dc:creator>권예은</dc:creator>
  <cp:lastModifiedBy>조규호</cp:lastModifiedBy>
  <cp:revision>28</cp:revision>
  <dcterms:created xsi:type="dcterms:W3CDTF">2011-01-20T04:10:42Z</dcterms:created>
  <dcterms:modified xsi:type="dcterms:W3CDTF">2011-02-08T15:10:50Z</dcterms:modified>
</cp:coreProperties>
</file>